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0"/>
  </p:notesMasterIdLst>
  <p:sldIdLst>
    <p:sldId id="256" r:id="rId2"/>
    <p:sldId id="257" r:id="rId3"/>
    <p:sldId id="258" r:id="rId4"/>
    <p:sldId id="261" r:id="rId5"/>
    <p:sldId id="262" r:id="rId6"/>
    <p:sldId id="263" r:id="rId7"/>
    <p:sldId id="264" r:id="rId8"/>
    <p:sldId id="265" r:id="rId9"/>
    <p:sldId id="259" r:id="rId10"/>
    <p:sldId id="266" r:id="rId11"/>
    <p:sldId id="267" r:id="rId12"/>
    <p:sldId id="276" r:id="rId13"/>
    <p:sldId id="277" r:id="rId14"/>
    <p:sldId id="279" r:id="rId15"/>
    <p:sldId id="278" r:id="rId16"/>
    <p:sldId id="280" r:id="rId17"/>
    <p:sldId id="281" r:id="rId18"/>
    <p:sldId id="282" r:id="rId19"/>
    <p:sldId id="297" r:id="rId20"/>
    <p:sldId id="268" r:id="rId21"/>
    <p:sldId id="293" r:id="rId22"/>
    <p:sldId id="285" r:id="rId23"/>
    <p:sldId id="294" r:id="rId24"/>
    <p:sldId id="295" r:id="rId25"/>
    <p:sldId id="296" r:id="rId26"/>
    <p:sldId id="298" r:id="rId27"/>
    <p:sldId id="286" r:id="rId28"/>
    <p:sldId id="299" r:id="rId29"/>
    <p:sldId id="300" r:id="rId30"/>
    <p:sldId id="301" r:id="rId31"/>
    <p:sldId id="302" r:id="rId32"/>
    <p:sldId id="303" r:id="rId33"/>
    <p:sldId id="304" r:id="rId34"/>
    <p:sldId id="305" r:id="rId35"/>
    <p:sldId id="306" r:id="rId36"/>
    <p:sldId id="307" r:id="rId37"/>
    <p:sldId id="308" r:id="rId38"/>
    <p:sldId id="287"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9407" autoAdjust="0"/>
  </p:normalViewPr>
  <p:slideViewPr>
    <p:cSldViewPr snapToGrid="0">
      <p:cViewPr varScale="1">
        <p:scale>
          <a:sx n="68" d="100"/>
          <a:sy n="68" d="100"/>
        </p:scale>
        <p:origin x="1332"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5295C7-A153-451B-B98D-AC97D368497F}" type="datetimeFigureOut">
              <a:rPr lang="es-ES" smtClean="0"/>
              <a:t>03/08/2020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87DEE5-3197-4F09-94BA-E5686D241042}" type="slidenum">
              <a:rPr lang="es-ES" smtClean="0"/>
              <a:t>‹Nº›</a:t>
            </a:fld>
            <a:endParaRPr lang="es-ES"/>
          </a:p>
        </p:txBody>
      </p:sp>
    </p:spTree>
    <p:extLst>
      <p:ext uri="{BB962C8B-B14F-4D97-AF65-F5344CB8AC3E}">
        <p14:creationId xmlns:p14="http://schemas.microsoft.com/office/powerpoint/2010/main" val="3007907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i="0" dirty="0">
                <a:solidFill>
                  <a:srgbClr val="FFFF00"/>
                </a:solidFill>
                <a:effectLst/>
                <a:latin typeface="Open Sans"/>
              </a:rPr>
              <a:t>Anormalidades del sistema nervioso central fetal: diagnóstico ULTRASONOGRAFICO prenatal Con correlación posnatal</a:t>
            </a:r>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a:t>
            </a:fld>
            <a:endParaRPr lang="es-ES"/>
          </a:p>
        </p:txBody>
      </p:sp>
    </p:spTree>
    <p:extLst>
      <p:ext uri="{BB962C8B-B14F-4D97-AF65-F5344CB8AC3E}">
        <p14:creationId xmlns:p14="http://schemas.microsoft.com/office/powerpoint/2010/main" val="7231266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10</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11</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12</a:t>
            </a:fld>
            <a:endParaRPr lang="es-ES"/>
          </a:p>
        </p:txBody>
      </p:sp>
    </p:spTree>
    <p:extLst>
      <p:ext uri="{BB962C8B-B14F-4D97-AF65-F5344CB8AC3E}">
        <p14:creationId xmlns:p14="http://schemas.microsoft.com/office/powerpoint/2010/main" val="997409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13</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14</a:t>
            </a:fld>
            <a:endParaRPr lang="es-ES"/>
          </a:p>
        </p:txBody>
      </p:sp>
    </p:spTree>
    <p:extLst>
      <p:ext uri="{BB962C8B-B14F-4D97-AF65-F5344CB8AC3E}">
        <p14:creationId xmlns:p14="http://schemas.microsoft.com/office/powerpoint/2010/main" val="997409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15</a:t>
            </a:fld>
            <a:endParaRPr lang="es-ES"/>
          </a:p>
        </p:txBody>
      </p:sp>
    </p:spTree>
    <p:extLst>
      <p:ext uri="{BB962C8B-B14F-4D97-AF65-F5344CB8AC3E}">
        <p14:creationId xmlns:p14="http://schemas.microsoft.com/office/powerpoint/2010/main" val="9974095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16</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17</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18</a:t>
            </a:fld>
            <a:endParaRPr lang="es-ES"/>
          </a:p>
        </p:txBody>
      </p:sp>
    </p:spTree>
    <p:extLst>
      <p:ext uri="{BB962C8B-B14F-4D97-AF65-F5344CB8AC3E}">
        <p14:creationId xmlns:p14="http://schemas.microsoft.com/office/powerpoint/2010/main" val="9974095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19</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20</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b="0" i="0" dirty="0">
              <a:solidFill>
                <a:srgbClr val="000000"/>
              </a:solidFill>
              <a:effectLst/>
              <a:latin typeface="Open Sans"/>
            </a:endParaRPr>
          </a:p>
        </p:txBody>
      </p:sp>
      <p:sp>
        <p:nvSpPr>
          <p:cNvPr id="4" name="Marcador de número de diapositiva 3"/>
          <p:cNvSpPr>
            <a:spLocks noGrp="1"/>
          </p:cNvSpPr>
          <p:nvPr>
            <p:ph type="sldNum" sz="quarter" idx="5"/>
          </p:nvPr>
        </p:nvSpPr>
        <p:spPr/>
        <p:txBody>
          <a:bodyPr/>
          <a:lstStyle/>
          <a:p>
            <a:fld id="{4F87DEE5-3197-4F09-94BA-E5686D241042}" type="slidenum">
              <a:rPr lang="es-ES" smtClean="0"/>
              <a:t>21</a:t>
            </a:fld>
            <a:endParaRPr lang="es-ES"/>
          </a:p>
        </p:txBody>
      </p:sp>
    </p:spTree>
    <p:extLst>
      <p:ext uri="{BB962C8B-B14F-4D97-AF65-F5344CB8AC3E}">
        <p14:creationId xmlns:p14="http://schemas.microsoft.com/office/powerpoint/2010/main" val="997409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22</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23</a:t>
            </a:fld>
            <a:endParaRPr lang="es-ES"/>
          </a:p>
        </p:txBody>
      </p:sp>
    </p:spTree>
    <p:extLst>
      <p:ext uri="{BB962C8B-B14F-4D97-AF65-F5344CB8AC3E}">
        <p14:creationId xmlns:p14="http://schemas.microsoft.com/office/powerpoint/2010/main" val="3249814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24</a:t>
            </a:fld>
            <a:endParaRPr lang="es-ES"/>
          </a:p>
        </p:txBody>
      </p:sp>
    </p:spTree>
    <p:extLst>
      <p:ext uri="{BB962C8B-B14F-4D97-AF65-F5344CB8AC3E}">
        <p14:creationId xmlns:p14="http://schemas.microsoft.com/office/powerpoint/2010/main" val="3249814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25</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26</a:t>
            </a:fld>
            <a:endParaRPr lang="es-ES"/>
          </a:p>
        </p:txBody>
      </p:sp>
    </p:spTree>
    <p:extLst>
      <p:ext uri="{BB962C8B-B14F-4D97-AF65-F5344CB8AC3E}">
        <p14:creationId xmlns:p14="http://schemas.microsoft.com/office/powerpoint/2010/main" val="32498146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27</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28</a:t>
            </a:fld>
            <a:endParaRPr lang="es-ES"/>
          </a:p>
        </p:txBody>
      </p:sp>
    </p:spTree>
    <p:extLst>
      <p:ext uri="{BB962C8B-B14F-4D97-AF65-F5344CB8AC3E}">
        <p14:creationId xmlns:p14="http://schemas.microsoft.com/office/powerpoint/2010/main" val="4946263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29</a:t>
            </a:fld>
            <a:endParaRPr lang="es-ES"/>
          </a:p>
        </p:txBody>
      </p:sp>
    </p:spTree>
    <p:extLst>
      <p:ext uri="{BB962C8B-B14F-4D97-AF65-F5344CB8AC3E}">
        <p14:creationId xmlns:p14="http://schemas.microsoft.com/office/powerpoint/2010/main" val="494626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30</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31</a:t>
            </a:fld>
            <a:endParaRPr lang="es-ES"/>
          </a:p>
        </p:txBody>
      </p:sp>
    </p:spTree>
    <p:extLst>
      <p:ext uri="{BB962C8B-B14F-4D97-AF65-F5344CB8AC3E}">
        <p14:creationId xmlns:p14="http://schemas.microsoft.com/office/powerpoint/2010/main" val="5828607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32</a:t>
            </a:fld>
            <a:endParaRPr lang="es-ES"/>
          </a:p>
        </p:txBody>
      </p:sp>
    </p:spTree>
    <p:extLst>
      <p:ext uri="{BB962C8B-B14F-4D97-AF65-F5344CB8AC3E}">
        <p14:creationId xmlns:p14="http://schemas.microsoft.com/office/powerpoint/2010/main" val="5828607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33</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34</a:t>
            </a:fld>
            <a:endParaRPr lang="es-ES"/>
          </a:p>
        </p:txBody>
      </p:sp>
    </p:spTree>
    <p:extLst>
      <p:ext uri="{BB962C8B-B14F-4D97-AF65-F5344CB8AC3E}">
        <p14:creationId xmlns:p14="http://schemas.microsoft.com/office/powerpoint/2010/main" val="5828607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35</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36</a:t>
            </a:fld>
            <a:endParaRPr lang="es-ES"/>
          </a:p>
        </p:txBody>
      </p:sp>
    </p:spTree>
    <p:extLst>
      <p:ext uri="{BB962C8B-B14F-4D97-AF65-F5344CB8AC3E}">
        <p14:creationId xmlns:p14="http://schemas.microsoft.com/office/powerpoint/2010/main" val="33912100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37</a:t>
            </a:fld>
            <a:endParaRPr lang="es-ES"/>
          </a:p>
        </p:txBody>
      </p:sp>
    </p:spTree>
    <p:extLst>
      <p:ext uri="{BB962C8B-B14F-4D97-AF65-F5344CB8AC3E}">
        <p14:creationId xmlns:p14="http://schemas.microsoft.com/office/powerpoint/2010/main" val="33912100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38</a:t>
            </a:fld>
            <a:endParaRPr lang="es-ES"/>
          </a:p>
        </p:txBody>
      </p:sp>
    </p:spTree>
    <p:extLst>
      <p:ext uri="{BB962C8B-B14F-4D97-AF65-F5344CB8AC3E}">
        <p14:creationId xmlns:p14="http://schemas.microsoft.com/office/powerpoint/2010/main" val="1530853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4</a:t>
            </a:fld>
            <a:endParaRPr lang="es-ES"/>
          </a:p>
        </p:txBody>
      </p:sp>
    </p:spTree>
    <p:extLst>
      <p:ext uri="{BB962C8B-B14F-4D97-AF65-F5344CB8AC3E}">
        <p14:creationId xmlns:p14="http://schemas.microsoft.com/office/powerpoint/2010/main" val="2779008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5</a:t>
            </a:fld>
            <a:endParaRPr lang="es-ES"/>
          </a:p>
        </p:txBody>
      </p:sp>
    </p:spTree>
    <p:extLst>
      <p:ext uri="{BB962C8B-B14F-4D97-AF65-F5344CB8AC3E}">
        <p14:creationId xmlns:p14="http://schemas.microsoft.com/office/powerpoint/2010/main" val="3902182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6</a:t>
            </a:fld>
            <a:endParaRPr lang="es-ES"/>
          </a:p>
        </p:txBody>
      </p:sp>
    </p:spTree>
    <p:extLst>
      <p:ext uri="{BB962C8B-B14F-4D97-AF65-F5344CB8AC3E}">
        <p14:creationId xmlns:p14="http://schemas.microsoft.com/office/powerpoint/2010/main" val="3902182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7</a:t>
            </a:fld>
            <a:endParaRPr lang="es-ES"/>
          </a:p>
        </p:txBody>
      </p:sp>
    </p:spTree>
    <p:extLst>
      <p:ext uri="{BB962C8B-B14F-4D97-AF65-F5344CB8AC3E}">
        <p14:creationId xmlns:p14="http://schemas.microsoft.com/office/powerpoint/2010/main" val="3902182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8</a:t>
            </a:fld>
            <a:endParaRPr lang="es-ES"/>
          </a:p>
        </p:txBody>
      </p:sp>
    </p:spTree>
    <p:extLst>
      <p:ext uri="{BB962C8B-B14F-4D97-AF65-F5344CB8AC3E}">
        <p14:creationId xmlns:p14="http://schemas.microsoft.com/office/powerpoint/2010/main" val="390218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4F87DEE5-3197-4F09-94BA-E5686D241042}" type="slidenum">
              <a:rPr lang="es-ES" smtClean="0"/>
              <a:t>9</a:t>
            </a:fld>
            <a:endParaRPr lang="es-ES"/>
          </a:p>
        </p:txBody>
      </p:sp>
    </p:spTree>
    <p:extLst>
      <p:ext uri="{BB962C8B-B14F-4D97-AF65-F5344CB8AC3E}">
        <p14:creationId xmlns:p14="http://schemas.microsoft.com/office/powerpoint/2010/main" val="1530853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C9A79E1D-143C-4EF7-B28D-EEFDA7E4A804}" type="datetimeFigureOut">
              <a:rPr lang="es-ES" smtClean="0"/>
              <a:t>03/08/2020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572473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9A79E1D-143C-4EF7-B28D-EEFDA7E4A804}" type="datetimeFigureOut">
              <a:rPr lang="es-ES" smtClean="0"/>
              <a:t>03/08/2020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2767328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9A79E1D-143C-4EF7-B28D-EEFDA7E4A804}" type="datetimeFigureOut">
              <a:rPr lang="es-ES" smtClean="0"/>
              <a:t>03/08/2020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3073972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9A79E1D-143C-4EF7-B28D-EEFDA7E4A804}" type="datetimeFigureOut">
              <a:rPr lang="es-ES" smtClean="0"/>
              <a:t>03/08/2020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BA1FEE7-CC06-437C-B475-B053C3E114F9}" type="slidenum">
              <a:rPr lang="es-ES" smtClean="0"/>
              <a:t>‹Nº›</a:t>
            </a:fld>
            <a:endParaRPr lang="es-E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798975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9A79E1D-143C-4EF7-B28D-EEFDA7E4A804}" type="datetimeFigureOut">
              <a:rPr lang="es-ES" smtClean="0"/>
              <a:t>03/08/2020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4236354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C9A79E1D-143C-4EF7-B28D-EEFDA7E4A804}" type="datetimeFigureOut">
              <a:rPr lang="es-ES" smtClean="0"/>
              <a:t>03/08/2020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27278187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C9A79E1D-143C-4EF7-B28D-EEFDA7E4A804}" type="datetimeFigureOut">
              <a:rPr lang="es-ES" smtClean="0"/>
              <a:t>03/08/2020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24735137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79E1D-143C-4EF7-B28D-EEFDA7E4A804}" type="datetimeFigureOut">
              <a:rPr lang="es-ES" smtClean="0"/>
              <a:t>03/08/2020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18482874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79E1D-143C-4EF7-B28D-EEFDA7E4A804}" type="datetimeFigureOut">
              <a:rPr lang="es-ES" smtClean="0"/>
              <a:t>03/08/2020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76286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9A79E1D-143C-4EF7-B28D-EEFDA7E4A804}" type="datetimeFigureOut">
              <a:rPr lang="es-ES" smtClean="0"/>
              <a:t>03/08/2020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289156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C9A79E1D-143C-4EF7-B28D-EEFDA7E4A804}" type="datetimeFigureOut">
              <a:rPr lang="es-ES" smtClean="0"/>
              <a:t>03/08/2020</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15543224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C9A79E1D-143C-4EF7-B28D-EEFDA7E4A804}" type="datetimeFigureOut">
              <a:rPr lang="es-ES" smtClean="0"/>
              <a:t>03/08/2020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1703762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913795" y="2912232"/>
            <a:ext cx="5107208" cy="287896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2912232"/>
            <a:ext cx="5095357" cy="287896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9A79E1D-143C-4EF7-B28D-EEFDA7E4A804}" type="datetimeFigureOut">
              <a:rPr lang="es-ES" smtClean="0"/>
              <a:t>03/08/2020</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4013999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C9A79E1D-143C-4EF7-B28D-EEFDA7E4A804}" type="datetimeFigureOut">
              <a:rPr lang="es-ES" smtClean="0"/>
              <a:t>03/08/2020</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378321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A79E1D-143C-4EF7-B28D-EEFDA7E4A804}" type="datetimeFigureOut">
              <a:rPr lang="es-ES" smtClean="0"/>
              <a:t>03/08/2020</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3434765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9A79E1D-143C-4EF7-B28D-EEFDA7E4A804}" type="datetimeFigureOut">
              <a:rPr lang="es-ES" smtClean="0"/>
              <a:t>03/08/2020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11013664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9A79E1D-143C-4EF7-B28D-EEFDA7E4A804}" type="datetimeFigureOut">
              <a:rPr lang="es-ES" smtClean="0"/>
              <a:t>03/08/2020</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BBA1FEE7-CC06-437C-B475-B053C3E114F9}" type="slidenum">
              <a:rPr lang="es-ES" smtClean="0"/>
              <a:t>‹Nº›</a:t>
            </a:fld>
            <a:endParaRPr lang="es-ES"/>
          </a:p>
        </p:txBody>
      </p:sp>
    </p:spTree>
    <p:extLst>
      <p:ext uri="{BB962C8B-B14F-4D97-AF65-F5344CB8AC3E}">
        <p14:creationId xmlns:p14="http://schemas.microsoft.com/office/powerpoint/2010/main" val="2141338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9A79E1D-143C-4EF7-B28D-EEFDA7E4A804}" type="datetimeFigureOut">
              <a:rPr lang="es-ES" smtClean="0"/>
              <a:t>03/08/2020</a:t>
            </a:fld>
            <a:endParaRPr lang="es-E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BBA1FEE7-CC06-437C-B475-B053C3E114F9}" type="slidenum">
              <a:rPr lang="es-ES" smtClean="0"/>
              <a:t>‹Nº›</a:t>
            </a:fld>
            <a:endParaRPr lang="es-ES"/>
          </a:p>
        </p:txBody>
      </p:sp>
    </p:spTree>
    <p:extLst>
      <p:ext uri="{BB962C8B-B14F-4D97-AF65-F5344CB8AC3E}">
        <p14:creationId xmlns:p14="http://schemas.microsoft.com/office/powerpoint/2010/main" val="260341321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7.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38.jpeg"/><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1.jpeg"/><Relationship Id="rId4" Type="http://schemas.openxmlformats.org/officeDocument/2006/relationships/image" Target="../media/image40.jpeg"/></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44.jpeg"/><Relationship Id="rId4" Type="http://schemas.openxmlformats.org/officeDocument/2006/relationships/image" Target="../media/image43.jpe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9905B45-55D4-4AF1-B28B-33446064F9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97635" y="211530"/>
            <a:ext cx="3695700" cy="5810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3F391EA-D7EA-47D7-A555-902443E977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665" y="211530"/>
            <a:ext cx="942975" cy="24765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26A46FBD-C24B-49E1-96B3-A1E56D90A125}"/>
              </a:ext>
            </a:extLst>
          </p:cNvPr>
          <p:cNvPicPr>
            <a:picLocks noChangeAspect="1"/>
          </p:cNvPicPr>
          <p:nvPr/>
        </p:nvPicPr>
        <p:blipFill>
          <a:blip r:embed="rId5"/>
          <a:stretch>
            <a:fillRect/>
          </a:stretch>
        </p:blipFill>
        <p:spPr>
          <a:xfrm>
            <a:off x="2838450" y="1614487"/>
            <a:ext cx="6515100" cy="3629025"/>
          </a:xfrm>
          <a:prstGeom prst="rect">
            <a:avLst/>
          </a:prstGeom>
        </p:spPr>
      </p:pic>
    </p:spTree>
    <p:extLst>
      <p:ext uri="{BB962C8B-B14F-4D97-AF65-F5344CB8AC3E}">
        <p14:creationId xmlns:p14="http://schemas.microsoft.com/office/powerpoint/2010/main" val="324591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lgn="l">
              <a:buNone/>
            </a:pPr>
            <a:r>
              <a:rPr lang="es-ES" sz="2400" b="1" i="0" dirty="0">
                <a:effectLst/>
                <a:latin typeface="Open Sans"/>
              </a:rPr>
              <a:t>Defectos del tubo neural.</a:t>
            </a:r>
          </a:p>
          <a:p>
            <a:r>
              <a:rPr lang="es-ES" sz="1600" b="0" i="0" dirty="0">
                <a:effectLst/>
                <a:latin typeface="Open Sans"/>
              </a:rPr>
              <a:t>Los DTN se producen cuando el tubo neural no se cierra espontáneamente en la 3ª a 4ª semana de desarrollo embriológico. Son la anomalía del SNC más comúnmente representada en la US prenatal.</a:t>
            </a:r>
          </a:p>
          <a:p>
            <a:r>
              <a:rPr lang="es-ES" sz="1600" dirty="0">
                <a:effectLst/>
                <a:latin typeface="Open Sans"/>
              </a:rPr>
              <a:t>Causas genéticas y ambientales causantes en DTN. Deficiencia de Acido fólico. Diabetes materna, la obesidad, medicamentos antiepilépticos (Acido valproico y carbamazepina).</a:t>
            </a:r>
          </a:p>
          <a:p>
            <a:r>
              <a:rPr lang="es-ES" sz="1600" b="0" i="0" dirty="0">
                <a:effectLst/>
                <a:latin typeface="Open Sans"/>
              </a:rPr>
              <a:t>El diagnóstico puede hacerse sobre la base de niveles elevados de alfafetoproteína sérica materna, resultados de amniocentesis y hallazgos prenatales en la US.</a:t>
            </a:r>
          </a:p>
          <a:p>
            <a:r>
              <a:rPr lang="es-ES" sz="1600" dirty="0" err="1">
                <a:effectLst/>
                <a:latin typeface="Open Sans"/>
              </a:rPr>
              <a:t>Ejm</a:t>
            </a:r>
            <a:r>
              <a:rPr lang="es-ES" sz="1600" dirty="0">
                <a:effectLst/>
                <a:latin typeface="Open Sans"/>
              </a:rPr>
              <a:t>: Anencefalia, encefalocele, meningocele y mielomeningocele.</a:t>
            </a:r>
            <a:endParaRPr lang="es-ES" sz="1600" b="0" i="0" dirty="0">
              <a:effectLst/>
              <a:latin typeface="Open Sans"/>
            </a:endParaRPr>
          </a:p>
          <a:p>
            <a:endParaRPr lang="es-ES" sz="1600" dirty="0"/>
          </a:p>
        </p:txBody>
      </p:sp>
      <p:sp>
        <p:nvSpPr>
          <p:cNvPr id="4" name="CuadroTexto 3">
            <a:extLst>
              <a:ext uri="{FF2B5EF4-FFF2-40B4-BE49-F238E27FC236}">
                <a16:creationId xmlns:a16="http://schemas.microsoft.com/office/drawing/2014/main" id="{AE6BBF00-3C7D-474E-A871-E8EA96DDB7CF}"/>
              </a:ext>
            </a:extLst>
          </p:cNvPr>
          <p:cNvSpPr txBox="1"/>
          <p:nvPr/>
        </p:nvSpPr>
        <p:spPr>
          <a:xfrm>
            <a:off x="8800687" y="1726732"/>
            <a:ext cx="3391313" cy="369332"/>
          </a:xfrm>
          <a:prstGeom prst="rect">
            <a:avLst/>
          </a:prstGeom>
          <a:noFill/>
        </p:spPr>
        <p:txBody>
          <a:bodyPr wrap="none" rtlCol="0">
            <a:spAutoFit/>
          </a:bodyPr>
          <a:lstStyle/>
          <a:p>
            <a:r>
              <a:rPr lang="es-ES" dirty="0"/>
              <a:t>Anormalidades del Desarrollo</a:t>
            </a:r>
          </a:p>
        </p:txBody>
      </p:sp>
      <p:pic>
        <p:nvPicPr>
          <p:cNvPr id="5" name="Picture 2">
            <a:extLst>
              <a:ext uri="{FF2B5EF4-FFF2-40B4-BE49-F238E27FC236}">
                <a16:creationId xmlns:a16="http://schemas.microsoft.com/office/drawing/2014/main" id="{469014DB-64AE-4F04-A085-D4239ED0F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841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lgn="l">
              <a:buNone/>
            </a:pPr>
            <a:r>
              <a:rPr lang="es-ES" sz="2400" b="1" i="0" dirty="0">
                <a:effectLst/>
                <a:latin typeface="Open Sans"/>
              </a:rPr>
              <a:t>Defectos del tubo neural.</a:t>
            </a:r>
          </a:p>
          <a:p>
            <a:pPr marL="0" indent="0">
              <a:buNone/>
            </a:pPr>
            <a:r>
              <a:rPr lang="es-ES" sz="1600" u="sng" dirty="0">
                <a:effectLst/>
                <a:latin typeface="Open Sans"/>
              </a:rPr>
              <a:t>Anencefalia.</a:t>
            </a:r>
          </a:p>
          <a:p>
            <a:r>
              <a:rPr lang="es-ES" sz="1400" dirty="0">
                <a:effectLst/>
                <a:latin typeface="Open Sans"/>
              </a:rPr>
              <a:t>O</a:t>
            </a:r>
            <a:r>
              <a:rPr lang="es-ES" sz="1400" b="0" i="0" dirty="0">
                <a:effectLst/>
                <a:latin typeface="Open Sans"/>
              </a:rPr>
              <a:t>curre cuando la porción cefálica del tubo neural no se cierra, lo que resulta en ausencia de la calota craneal y </a:t>
            </a:r>
            <a:r>
              <a:rPr lang="es-ES" sz="1400" dirty="0">
                <a:effectLst/>
                <a:latin typeface="Open Sans"/>
              </a:rPr>
              <a:t>del </a:t>
            </a:r>
            <a:r>
              <a:rPr lang="es-ES" sz="1400" b="0" i="0" dirty="0">
                <a:effectLst/>
                <a:latin typeface="Open Sans"/>
              </a:rPr>
              <a:t>cerebro fetal.</a:t>
            </a:r>
          </a:p>
          <a:p>
            <a:endParaRPr lang="es-ES" sz="1400" b="0" i="0" dirty="0">
              <a:effectLst/>
              <a:latin typeface="Open Sans"/>
            </a:endParaRPr>
          </a:p>
          <a:p>
            <a:r>
              <a:rPr lang="es-ES" sz="1400" b="0" i="0" dirty="0">
                <a:effectLst/>
                <a:latin typeface="Open Sans"/>
              </a:rPr>
              <a:t>Para fines del primer trimestre y principios del segundo trimestre, la cabeza fetal normal debería ser visible en la US prenatal. La anencefalia se diagnostica cuando no se visualiza calota craneal  o tejido cerebral normal por encima de las órbitas.</a:t>
            </a:r>
          </a:p>
          <a:p>
            <a:endParaRPr lang="es-ES" sz="1400" b="0" i="0" dirty="0">
              <a:effectLst/>
              <a:latin typeface="Open Sans"/>
            </a:endParaRPr>
          </a:p>
          <a:p>
            <a:r>
              <a:rPr lang="es-ES" sz="1400" b="0" i="0" dirty="0">
                <a:effectLst/>
                <a:latin typeface="Open Sans"/>
              </a:rPr>
              <a:t>La anencefalia es una anomalía que no es compatible con la supervivencia a largo plazo.</a:t>
            </a:r>
            <a:endParaRPr lang="es-ES" sz="1600" dirty="0">
              <a:effectLst/>
              <a:latin typeface="Open Sans"/>
            </a:endParaRPr>
          </a:p>
          <a:p>
            <a:pPr marL="0" indent="0">
              <a:buNone/>
            </a:pPr>
            <a:endParaRPr lang="es-ES" sz="1800" dirty="0"/>
          </a:p>
        </p:txBody>
      </p:sp>
      <p:sp>
        <p:nvSpPr>
          <p:cNvPr id="4" name="CuadroTexto 3">
            <a:extLst>
              <a:ext uri="{FF2B5EF4-FFF2-40B4-BE49-F238E27FC236}">
                <a16:creationId xmlns:a16="http://schemas.microsoft.com/office/drawing/2014/main" id="{AE6BBF00-3C7D-474E-A871-E8EA96DDB7CF}"/>
              </a:ext>
            </a:extLst>
          </p:cNvPr>
          <p:cNvSpPr txBox="1"/>
          <p:nvPr/>
        </p:nvSpPr>
        <p:spPr>
          <a:xfrm>
            <a:off x="8800687" y="1726732"/>
            <a:ext cx="3391313" cy="369332"/>
          </a:xfrm>
          <a:prstGeom prst="rect">
            <a:avLst/>
          </a:prstGeom>
          <a:noFill/>
        </p:spPr>
        <p:txBody>
          <a:bodyPr wrap="none" rtlCol="0">
            <a:spAutoFit/>
          </a:bodyPr>
          <a:lstStyle/>
          <a:p>
            <a:r>
              <a:rPr lang="es-ES" dirty="0"/>
              <a:t>Anormalidades del Desarrollo</a:t>
            </a:r>
          </a:p>
        </p:txBody>
      </p:sp>
      <p:pic>
        <p:nvPicPr>
          <p:cNvPr id="5" name="Picture 2">
            <a:extLst>
              <a:ext uri="{FF2B5EF4-FFF2-40B4-BE49-F238E27FC236}">
                <a16:creationId xmlns:a16="http://schemas.microsoft.com/office/drawing/2014/main" id="{33D10F0A-532A-4B03-AC69-FDF4E121A9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1075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B6CCE7C-1D61-4952-910D-60AAD895964D}"/>
              </a:ext>
            </a:extLst>
          </p:cNvPr>
          <p:cNvSpPr txBox="1"/>
          <p:nvPr/>
        </p:nvSpPr>
        <p:spPr>
          <a:xfrm>
            <a:off x="5119193" y="779929"/>
            <a:ext cx="1939377" cy="400110"/>
          </a:xfrm>
          <a:prstGeom prst="rect">
            <a:avLst/>
          </a:prstGeom>
          <a:noFill/>
        </p:spPr>
        <p:txBody>
          <a:bodyPr wrap="none" rtlCol="0">
            <a:spAutoFit/>
          </a:bodyPr>
          <a:lstStyle/>
          <a:p>
            <a:r>
              <a:rPr lang="es-ES" sz="2000" dirty="0"/>
              <a:t>ANENCEFALIA</a:t>
            </a:r>
          </a:p>
        </p:txBody>
      </p:sp>
      <p:pic>
        <p:nvPicPr>
          <p:cNvPr id="9218" name="Picture 2" descr="Anencefalia en dos fetos.  (a) La imagen coronal en escala de grises de un feto a las 21 semanas de gestación no muestra calvario ni tejido cerebral cortical (flecha sólida) sobre las órbitas (flechas discontinuas).  (b) La imagen sagital en EE.  UU.  en escala de grises de un feto con anencefalia a las 13 semanas de gestación muestra tejido desorganizado (puntas de flecha) superior a las órbitas, un hallazgo de imágenes que es compatible con el estroma pseudoangiomatoso, que no debe confundirse con el tejido cerebral normal.  El feto fue terminado por elección.">
            <a:extLst>
              <a:ext uri="{FF2B5EF4-FFF2-40B4-BE49-F238E27FC236}">
                <a16:creationId xmlns:a16="http://schemas.microsoft.com/office/drawing/2014/main" id="{3543F14B-92B0-4E26-96F5-53ADC5366A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809" y="1577924"/>
            <a:ext cx="5632450" cy="416148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Anencefalia en dos fetos.  (a) La imagen coronal en escala de grises de un feto a las 21 semanas de gestación no muestra calvario ni tejido cerebral cortical (flecha sólida) sobre las órbitas (flechas discontinuas).  (b) La imagen sagital en EE.  UU.  en escala de grises de un feto con anencefalia a las 13 semanas de gestación muestra tejido desorganizado (puntas de flecha) superior a las órbitas, un hallazgo de imágenes que es compatible con el estroma pseudoangiomatoso, que no debe confundirse con el tejido cerebral normal.  El feto fue terminado por elección.">
            <a:extLst>
              <a:ext uri="{FF2B5EF4-FFF2-40B4-BE49-F238E27FC236}">
                <a16:creationId xmlns:a16="http://schemas.microsoft.com/office/drawing/2014/main" id="{293E733F-F437-4E58-9C86-AC7645A324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3908" y="1563233"/>
            <a:ext cx="5897283" cy="419086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AC4B8ABC-CB98-4FF7-8FEF-54F995ABB1A6}"/>
              </a:ext>
            </a:extLst>
          </p:cNvPr>
          <p:cNvSpPr txBox="1"/>
          <p:nvPr/>
        </p:nvSpPr>
        <p:spPr>
          <a:xfrm>
            <a:off x="389965" y="1290918"/>
            <a:ext cx="11565987" cy="369332"/>
          </a:xfrm>
          <a:prstGeom prst="rect">
            <a:avLst/>
          </a:prstGeom>
          <a:noFill/>
        </p:spPr>
        <p:txBody>
          <a:bodyPr wrap="none" rtlCol="0">
            <a:spAutoFit/>
          </a:bodyPr>
          <a:lstStyle/>
          <a:p>
            <a:r>
              <a:rPr lang="es-ES" dirty="0"/>
              <a:t>21 </a:t>
            </a:r>
            <a:r>
              <a:rPr lang="es-ES" dirty="0" err="1"/>
              <a:t>Sem</a:t>
            </a:r>
            <a:r>
              <a:rPr lang="es-ES" dirty="0"/>
              <a:t>																						13 </a:t>
            </a:r>
            <a:r>
              <a:rPr lang="es-ES" dirty="0" err="1"/>
              <a:t>Sem</a:t>
            </a:r>
            <a:endParaRPr lang="es-ES" dirty="0"/>
          </a:p>
        </p:txBody>
      </p:sp>
      <p:pic>
        <p:nvPicPr>
          <p:cNvPr id="6" name="Picture 2">
            <a:extLst>
              <a:ext uri="{FF2B5EF4-FFF2-40B4-BE49-F238E27FC236}">
                <a16:creationId xmlns:a16="http://schemas.microsoft.com/office/drawing/2014/main" id="{CDEF6F6C-7DB7-4456-BD17-2B131BD433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327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4152336"/>
          </a:xfrm>
        </p:spPr>
        <p:txBody>
          <a:bodyPr/>
          <a:lstStyle/>
          <a:p>
            <a:pPr marL="0" indent="0" algn="l">
              <a:buNone/>
            </a:pPr>
            <a:r>
              <a:rPr lang="es-ES" sz="2400" b="1" i="0" dirty="0">
                <a:effectLst/>
                <a:latin typeface="Open Sans"/>
              </a:rPr>
              <a:t>Defectos del tubo neural.</a:t>
            </a:r>
          </a:p>
          <a:p>
            <a:pPr marL="0" indent="0">
              <a:buNone/>
            </a:pPr>
            <a:r>
              <a:rPr lang="es-ES" sz="1600" u="sng" dirty="0" err="1">
                <a:effectLst/>
                <a:latin typeface="Open Sans"/>
              </a:rPr>
              <a:t>Cefaloceles</a:t>
            </a:r>
            <a:r>
              <a:rPr lang="es-ES" sz="1600" u="sng" dirty="0">
                <a:effectLst/>
                <a:latin typeface="Open Sans"/>
              </a:rPr>
              <a:t>.</a:t>
            </a:r>
          </a:p>
          <a:p>
            <a:r>
              <a:rPr lang="es-ES" sz="1400" b="0" i="0" dirty="0">
                <a:effectLst/>
                <a:latin typeface="Open Sans"/>
              </a:rPr>
              <a:t>Son defectos del tubo neural que se caracterizan por una protuberancia en masa de tejidos intracraneales a través de un defecto de la bóveda craneal, y que incluyen las entidades de encefalocele y meningocele.</a:t>
            </a:r>
          </a:p>
          <a:p>
            <a:r>
              <a:rPr lang="es-ES" sz="1400" b="0" i="0" dirty="0">
                <a:effectLst/>
                <a:latin typeface="Open Sans"/>
              </a:rPr>
              <a:t>La región occipital es la ubicación más común, seguida de las regiones parietal y frontal. </a:t>
            </a:r>
          </a:p>
          <a:p>
            <a:r>
              <a:rPr lang="es-ES" sz="1400" b="0" i="0" dirty="0">
                <a:effectLst/>
                <a:latin typeface="Open Sans"/>
              </a:rPr>
              <a:t>Un encefalocele es un tipo de </a:t>
            </a:r>
            <a:r>
              <a:rPr lang="es-ES" sz="1400" b="0" i="0" dirty="0" err="1">
                <a:effectLst/>
                <a:latin typeface="Open Sans"/>
              </a:rPr>
              <a:t>cefalocele</a:t>
            </a:r>
            <a:r>
              <a:rPr lang="es-ES" sz="1400" b="0" i="0" dirty="0">
                <a:effectLst/>
                <a:latin typeface="Open Sans"/>
              </a:rPr>
              <a:t> que contiene meninges y tejido cerebral. En la US prenatal, el encefalocele se manifiesta como una masa mixta quística y sólida que se hernia a través de un defecto de la bóveda craneal. </a:t>
            </a:r>
          </a:p>
          <a:p>
            <a:r>
              <a:rPr lang="es-ES" sz="1400" b="0" i="0" dirty="0">
                <a:effectLst/>
                <a:latin typeface="Open Sans"/>
              </a:rPr>
              <a:t>El pronóstico depende del tamaño del saco, la cantidad de tejido cerebral herniado y la presencia de anomalías asociadas, ya que estos factores afectarán si es posible la reparación y reconstrucción quirúrgica temprana</a:t>
            </a:r>
            <a:endParaRPr lang="es-ES" sz="1600" b="0" i="0" dirty="0">
              <a:effectLst/>
              <a:latin typeface="Open Sans"/>
            </a:endParaRPr>
          </a:p>
          <a:p>
            <a:endParaRPr lang="es-ES" sz="1400" dirty="0"/>
          </a:p>
        </p:txBody>
      </p:sp>
      <p:sp>
        <p:nvSpPr>
          <p:cNvPr id="4" name="CuadroTexto 3">
            <a:extLst>
              <a:ext uri="{FF2B5EF4-FFF2-40B4-BE49-F238E27FC236}">
                <a16:creationId xmlns:a16="http://schemas.microsoft.com/office/drawing/2014/main" id="{AE6BBF00-3C7D-474E-A871-E8EA96DDB7CF}"/>
              </a:ext>
            </a:extLst>
          </p:cNvPr>
          <p:cNvSpPr txBox="1"/>
          <p:nvPr/>
        </p:nvSpPr>
        <p:spPr>
          <a:xfrm>
            <a:off x="8800687" y="1726732"/>
            <a:ext cx="3391313" cy="369332"/>
          </a:xfrm>
          <a:prstGeom prst="rect">
            <a:avLst/>
          </a:prstGeom>
          <a:noFill/>
        </p:spPr>
        <p:txBody>
          <a:bodyPr wrap="none" rtlCol="0">
            <a:spAutoFit/>
          </a:bodyPr>
          <a:lstStyle/>
          <a:p>
            <a:r>
              <a:rPr lang="es-ES" dirty="0"/>
              <a:t>Anormalidades del Desarrollo</a:t>
            </a:r>
          </a:p>
        </p:txBody>
      </p:sp>
      <p:pic>
        <p:nvPicPr>
          <p:cNvPr id="5" name="Picture 2">
            <a:extLst>
              <a:ext uri="{FF2B5EF4-FFF2-40B4-BE49-F238E27FC236}">
                <a16:creationId xmlns:a16="http://schemas.microsoft.com/office/drawing/2014/main" id="{7D11A082-C083-4283-9F9B-8584BAD14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3136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B6CCE7C-1D61-4952-910D-60AAD895964D}"/>
              </a:ext>
            </a:extLst>
          </p:cNvPr>
          <p:cNvSpPr txBox="1"/>
          <p:nvPr/>
        </p:nvSpPr>
        <p:spPr>
          <a:xfrm>
            <a:off x="4253455" y="662208"/>
            <a:ext cx="3592074" cy="400110"/>
          </a:xfrm>
          <a:prstGeom prst="rect">
            <a:avLst/>
          </a:prstGeom>
          <a:noFill/>
        </p:spPr>
        <p:txBody>
          <a:bodyPr wrap="none" rtlCol="0">
            <a:spAutoFit/>
          </a:bodyPr>
          <a:lstStyle/>
          <a:p>
            <a:r>
              <a:rPr lang="es-ES" sz="2000" dirty="0"/>
              <a:t>ENCEFALOCELE OCCIPITAL</a:t>
            </a:r>
          </a:p>
        </p:txBody>
      </p:sp>
      <p:sp>
        <p:nvSpPr>
          <p:cNvPr id="5" name="CuadroTexto 4">
            <a:extLst>
              <a:ext uri="{FF2B5EF4-FFF2-40B4-BE49-F238E27FC236}">
                <a16:creationId xmlns:a16="http://schemas.microsoft.com/office/drawing/2014/main" id="{AC4B8ABC-CB98-4FF7-8FEF-54F995ABB1A6}"/>
              </a:ext>
            </a:extLst>
          </p:cNvPr>
          <p:cNvSpPr txBox="1"/>
          <p:nvPr/>
        </p:nvSpPr>
        <p:spPr>
          <a:xfrm>
            <a:off x="389965" y="1290918"/>
            <a:ext cx="10802957" cy="369332"/>
          </a:xfrm>
          <a:prstGeom prst="rect">
            <a:avLst/>
          </a:prstGeom>
          <a:noFill/>
        </p:spPr>
        <p:txBody>
          <a:bodyPr wrap="none" rtlCol="0">
            <a:spAutoFit/>
          </a:bodyPr>
          <a:lstStyle/>
          <a:p>
            <a:r>
              <a:rPr lang="es-ES" dirty="0"/>
              <a:t>19 </a:t>
            </a:r>
            <a:r>
              <a:rPr lang="es-ES" dirty="0" err="1"/>
              <a:t>Sem</a:t>
            </a:r>
            <a:r>
              <a:rPr lang="es-ES" dirty="0"/>
              <a:t>																						</a:t>
            </a:r>
          </a:p>
        </p:txBody>
      </p:sp>
      <p:pic>
        <p:nvPicPr>
          <p:cNvPr id="1026" name="Picture 2" descr="Encefalocele occipital.  (a) La imagen estadounidense en escala de grises de un feto a las 19 semanas de gestación delinea una parte quística, parte masa sólida en la región occipital, que representa el tejido cerebral (*) y el líquido cefalorraquídeo (LCR) herniado a través de un defecto en el cráneo occipital (discontinuo) flechas).  (b) Imagen de RM de recuperación-inversión atenuada por líquido axial (FLAIR) obtenida después del parto de este bebé en el primer día de vida confirmado el diagnóstico de un encefalocele occipital, visto como tejido cerebral (*), meninges (puntas de flecha) y LCR (flechas punteadas) herniando a través de un defecto en el cráneo occipital.">
            <a:extLst>
              <a:ext uri="{FF2B5EF4-FFF2-40B4-BE49-F238E27FC236}">
                <a16:creationId xmlns:a16="http://schemas.microsoft.com/office/drawing/2014/main" id="{36847A66-139C-41C7-AABD-42041E5B8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965" y="1717341"/>
            <a:ext cx="5355478" cy="44253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cefalocele occipital.  (a) La imagen estadounidense en escala de grises de un feto a las 19 semanas de gestación delinea una parte quística, parte masa sólida en la región occipital, que representa el tejido cerebral (*) y el líquido cefalorraquídeo (LCR) herniado a través de un defecto en el cráneo occipital (discontinuo) flechas).  (b) Imagen de RM de recuperación-inversión atenuada por líquido axial (FLAIR) obtenida después del parto de este bebé en el primer día de vida confirmado el diagnóstico de un encefalocele occipital, visto como tejido cerebral (*), meninges (puntas de flecha) y LCR (flechas punteadas) herniando a través de un defecto en el cráneo occipital.">
            <a:extLst>
              <a:ext uri="{FF2B5EF4-FFF2-40B4-BE49-F238E27FC236}">
                <a16:creationId xmlns:a16="http://schemas.microsoft.com/office/drawing/2014/main" id="{A9593FAB-EDDD-42F4-8040-127B683D0A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48912" y="1717341"/>
            <a:ext cx="3242982" cy="48409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F8D519B-7423-4E3F-9B83-DA2370D154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18752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B6CCE7C-1D61-4952-910D-60AAD895964D}"/>
              </a:ext>
            </a:extLst>
          </p:cNvPr>
          <p:cNvSpPr txBox="1"/>
          <p:nvPr/>
        </p:nvSpPr>
        <p:spPr>
          <a:xfrm>
            <a:off x="4253455" y="662208"/>
            <a:ext cx="3499676" cy="400110"/>
          </a:xfrm>
          <a:prstGeom prst="rect">
            <a:avLst/>
          </a:prstGeom>
          <a:noFill/>
        </p:spPr>
        <p:txBody>
          <a:bodyPr wrap="none" rtlCol="0">
            <a:spAutoFit/>
          </a:bodyPr>
          <a:lstStyle/>
          <a:p>
            <a:r>
              <a:rPr lang="es-ES" sz="2000" dirty="0"/>
              <a:t>MENINGOCELE OCCIPITAL</a:t>
            </a:r>
          </a:p>
        </p:txBody>
      </p:sp>
      <p:sp>
        <p:nvSpPr>
          <p:cNvPr id="5" name="CuadroTexto 4">
            <a:extLst>
              <a:ext uri="{FF2B5EF4-FFF2-40B4-BE49-F238E27FC236}">
                <a16:creationId xmlns:a16="http://schemas.microsoft.com/office/drawing/2014/main" id="{AC4B8ABC-CB98-4FF7-8FEF-54F995ABB1A6}"/>
              </a:ext>
            </a:extLst>
          </p:cNvPr>
          <p:cNvSpPr txBox="1"/>
          <p:nvPr/>
        </p:nvSpPr>
        <p:spPr>
          <a:xfrm>
            <a:off x="389965" y="1290918"/>
            <a:ext cx="10802957" cy="369332"/>
          </a:xfrm>
          <a:prstGeom prst="rect">
            <a:avLst/>
          </a:prstGeom>
          <a:noFill/>
        </p:spPr>
        <p:txBody>
          <a:bodyPr wrap="none" rtlCol="0">
            <a:spAutoFit/>
          </a:bodyPr>
          <a:lstStyle/>
          <a:p>
            <a:r>
              <a:rPr lang="es-ES" dirty="0"/>
              <a:t>25 </a:t>
            </a:r>
            <a:r>
              <a:rPr lang="es-ES" dirty="0" err="1"/>
              <a:t>Sem</a:t>
            </a:r>
            <a:r>
              <a:rPr lang="es-ES" dirty="0"/>
              <a:t>																						</a:t>
            </a:r>
          </a:p>
        </p:txBody>
      </p:sp>
      <p:pic>
        <p:nvPicPr>
          <p:cNvPr id="10244" name="Picture 4" descr="Meningocele occipital.  (a) La imagen axial de EE.  UU.  en escala de grises de un feto a las 25 semanas de gestación muestra una masa anecoica bien definida (flecha severa) en la región occipital, un hallazgo asociado con un defecto en el calvario.  El diagnóstico diferencial incluye higroma quístico, que no podría tener continuidad directa con un defecto calvarial (flecha discontinua).  (b) La imagen axial de RM FLAIR obtenida después del parto de este bebé en el primer día de vida confirmado el diagnóstico de un meningocele occipital (flecha), que se muestra como meninges y LCR herniando a través de un defecto en el cráneo occipital .  No se ve tejido cerebral dentro de la lesión, lo que ayuda a diferenciarla de un encefalocele.">
            <a:extLst>
              <a:ext uri="{FF2B5EF4-FFF2-40B4-BE49-F238E27FC236}">
                <a16:creationId xmlns:a16="http://schemas.microsoft.com/office/drawing/2014/main" id="{1A821F63-FD15-4F89-B343-7CB5266B84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65" y="1717341"/>
            <a:ext cx="5613328" cy="3715271"/>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eningocele occipital.  (a) La imagen axial de EE.  UU.  en escala de grises de un feto a las 25 semanas de gestación muestra una masa anecoica bien definida (flecha severa) en la región occipital, un hallazgo asociado con un defecto en el calvario.  El diagnóstico diferencial incluye higroma quístico, que no podría tener continuidad directa con un defecto calvarial (flecha discontinua).  (b) La imagen axial de RM FLAIR obtenida después del parto de este bebé en el primer día de vida confirmado el diagnóstico de un meningocele occipital (flecha), que se muestra como meninges y LCR herniando a través de un defecto en el cráneo occipital .  No se ve tejido cerebral dentro de la lesión, lo que ayuda a diferenciarla de un encefalocele.">
            <a:extLst>
              <a:ext uri="{FF2B5EF4-FFF2-40B4-BE49-F238E27FC236}">
                <a16:creationId xmlns:a16="http://schemas.microsoft.com/office/drawing/2014/main" id="{4D9253D7-2A91-429E-8BE4-5403986711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3565" y="1717341"/>
            <a:ext cx="5468470" cy="37385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DD253096-D724-4B6B-AAD9-C694BDFA27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618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buNone/>
            </a:pPr>
            <a:r>
              <a:rPr lang="es-ES" sz="2400" b="1" dirty="0">
                <a:latin typeface="Open Sans"/>
              </a:rPr>
              <a:t>Anormalidades del desarrollo.</a:t>
            </a:r>
          </a:p>
          <a:p>
            <a:pPr marL="0" indent="0">
              <a:buNone/>
            </a:pPr>
            <a:endParaRPr lang="es-ES" sz="2400" b="1" dirty="0">
              <a:latin typeface="Open Sans"/>
            </a:endParaRPr>
          </a:p>
          <a:p>
            <a:r>
              <a:rPr lang="es-ES" sz="1600" dirty="0">
                <a:effectLst/>
                <a:latin typeface="Open Sans"/>
              </a:rPr>
              <a:t>Defectos del tubo Neural.</a:t>
            </a:r>
          </a:p>
          <a:p>
            <a:r>
              <a:rPr lang="es-ES" sz="1600" dirty="0">
                <a:effectLst/>
                <a:latin typeface="Open Sans"/>
              </a:rPr>
              <a:t>Trastornos de la migración neuronal.</a:t>
            </a:r>
            <a:endParaRPr lang="es-ES" sz="1800" dirty="0"/>
          </a:p>
        </p:txBody>
      </p:sp>
      <p:sp>
        <p:nvSpPr>
          <p:cNvPr id="4" name="Flecha: hacia la izquierda 3">
            <a:extLst>
              <a:ext uri="{FF2B5EF4-FFF2-40B4-BE49-F238E27FC236}">
                <a16:creationId xmlns:a16="http://schemas.microsoft.com/office/drawing/2014/main" id="{BCA278A3-11EB-4016-8320-2AC5D8AF1F65}"/>
              </a:ext>
            </a:extLst>
          </p:cNvPr>
          <p:cNvSpPr/>
          <p:nvPr/>
        </p:nvSpPr>
        <p:spPr>
          <a:xfrm>
            <a:off x="4491318" y="3647797"/>
            <a:ext cx="753035" cy="3997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Picture 2">
            <a:extLst>
              <a:ext uri="{FF2B5EF4-FFF2-40B4-BE49-F238E27FC236}">
                <a16:creationId xmlns:a16="http://schemas.microsoft.com/office/drawing/2014/main" id="{90DD73F5-C71E-478E-A148-9385D64A18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048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lgn="l">
              <a:buNone/>
            </a:pPr>
            <a:r>
              <a:rPr lang="es-ES" sz="2400" b="1" i="0" dirty="0">
                <a:effectLst/>
                <a:latin typeface="Open Sans"/>
              </a:rPr>
              <a:t>Trastornos de la migración neuronal.</a:t>
            </a:r>
          </a:p>
          <a:p>
            <a:pPr marL="0" indent="0">
              <a:buNone/>
            </a:pPr>
            <a:r>
              <a:rPr lang="es-ES" sz="1600" u="sng" dirty="0" err="1">
                <a:effectLst/>
                <a:latin typeface="Open Sans"/>
              </a:rPr>
              <a:t>Esquizencefalia</a:t>
            </a:r>
            <a:r>
              <a:rPr lang="es-ES" sz="1600" u="sng" dirty="0">
                <a:effectLst/>
                <a:latin typeface="Open Sans"/>
              </a:rPr>
              <a:t>.</a:t>
            </a:r>
          </a:p>
          <a:p>
            <a:r>
              <a:rPr lang="es-ES" sz="1400" dirty="0" err="1">
                <a:effectLst/>
                <a:latin typeface="Open Sans"/>
              </a:rPr>
              <a:t>Esqui</a:t>
            </a:r>
            <a:r>
              <a:rPr lang="es-ES" sz="1400" b="0" i="0" dirty="0" err="1">
                <a:effectLst/>
                <a:latin typeface="Open Sans"/>
              </a:rPr>
              <a:t>zencefalia</a:t>
            </a:r>
            <a:r>
              <a:rPr lang="es-ES" sz="1400" b="0" i="0" dirty="0">
                <a:effectLst/>
                <a:latin typeface="Open Sans"/>
              </a:rPr>
              <a:t> es una malformación cortical rara que ocurre en aproximadamente 1.5 por 100 000 bebés (incluidos los nacidos vivos y los nacidos muertos) y puede ser difícil de describir  en US.</a:t>
            </a:r>
          </a:p>
          <a:p>
            <a:r>
              <a:rPr lang="es-ES" sz="1400" b="0" i="0" dirty="0">
                <a:effectLst/>
                <a:latin typeface="Open Sans"/>
              </a:rPr>
              <a:t>Se caracteriza en la imagen como una hendidura  de revestimiento de materia gris, que contiene liquido cefalorraquídeo y se extiende desde la superficie del cerebro hasta el ventrículo.</a:t>
            </a:r>
          </a:p>
          <a:p>
            <a:r>
              <a:rPr lang="es-ES" sz="1400" b="0" i="0" dirty="0">
                <a:effectLst/>
                <a:latin typeface="Open Sans"/>
              </a:rPr>
              <a:t>Las paredes de la hendidura pueden estar en contacto entre sí (variedad de labios cerrados) o separadas entre sí (variedad de labios abiertos).</a:t>
            </a:r>
          </a:p>
          <a:p>
            <a:pPr marL="0" indent="0">
              <a:buNone/>
            </a:pPr>
            <a:r>
              <a:rPr lang="es-ES" sz="1400" b="0" i="0" dirty="0">
                <a:effectLst/>
                <a:latin typeface="Open Sans"/>
              </a:rPr>
              <a:t> </a:t>
            </a:r>
            <a:endParaRPr lang="es-ES" sz="1600" u="sng" dirty="0">
              <a:effectLst/>
              <a:latin typeface="Open Sans"/>
            </a:endParaRPr>
          </a:p>
        </p:txBody>
      </p:sp>
      <p:sp>
        <p:nvSpPr>
          <p:cNvPr id="4" name="CuadroTexto 3">
            <a:extLst>
              <a:ext uri="{FF2B5EF4-FFF2-40B4-BE49-F238E27FC236}">
                <a16:creationId xmlns:a16="http://schemas.microsoft.com/office/drawing/2014/main" id="{AE6BBF00-3C7D-474E-A871-E8EA96DDB7CF}"/>
              </a:ext>
            </a:extLst>
          </p:cNvPr>
          <p:cNvSpPr txBox="1"/>
          <p:nvPr/>
        </p:nvSpPr>
        <p:spPr>
          <a:xfrm>
            <a:off x="8800687" y="1726732"/>
            <a:ext cx="3391313" cy="369332"/>
          </a:xfrm>
          <a:prstGeom prst="rect">
            <a:avLst/>
          </a:prstGeom>
          <a:noFill/>
        </p:spPr>
        <p:txBody>
          <a:bodyPr wrap="none" rtlCol="0">
            <a:spAutoFit/>
          </a:bodyPr>
          <a:lstStyle/>
          <a:p>
            <a:r>
              <a:rPr lang="es-ES" dirty="0"/>
              <a:t>Anormalidades del Desarrollo</a:t>
            </a:r>
          </a:p>
        </p:txBody>
      </p:sp>
      <p:pic>
        <p:nvPicPr>
          <p:cNvPr id="5" name="Picture 2">
            <a:extLst>
              <a:ext uri="{FF2B5EF4-FFF2-40B4-BE49-F238E27FC236}">
                <a16:creationId xmlns:a16="http://schemas.microsoft.com/office/drawing/2014/main" id="{99A6D41E-F8C5-4448-908C-18A5B41E42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492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B6CCE7C-1D61-4952-910D-60AAD895964D}"/>
              </a:ext>
            </a:extLst>
          </p:cNvPr>
          <p:cNvSpPr txBox="1"/>
          <p:nvPr/>
        </p:nvSpPr>
        <p:spPr>
          <a:xfrm>
            <a:off x="3589459" y="662208"/>
            <a:ext cx="4827668" cy="400110"/>
          </a:xfrm>
          <a:prstGeom prst="rect">
            <a:avLst/>
          </a:prstGeom>
          <a:noFill/>
        </p:spPr>
        <p:txBody>
          <a:bodyPr wrap="none" rtlCol="0">
            <a:spAutoFit/>
          </a:bodyPr>
          <a:lstStyle/>
          <a:p>
            <a:r>
              <a:rPr lang="es-ES" sz="2000" dirty="0"/>
              <a:t>ESQUIZENCEFALIA DE LABIO ABIERTO</a:t>
            </a:r>
          </a:p>
        </p:txBody>
      </p:sp>
      <p:sp>
        <p:nvSpPr>
          <p:cNvPr id="5" name="CuadroTexto 4">
            <a:extLst>
              <a:ext uri="{FF2B5EF4-FFF2-40B4-BE49-F238E27FC236}">
                <a16:creationId xmlns:a16="http://schemas.microsoft.com/office/drawing/2014/main" id="{AC4B8ABC-CB98-4FF7-8FEF-54F995ABB1A6}"/>
              </a:ext>
            </a:extLst>
          </p:cNvPr>
          <p:cNvSpPr txBox="1"/>
          <p:nvPr/>
        </p:nvSpPr>
        <p:spPr>
          <a:xfrm>
            <a:off x="389965" y="1290918"/>
            <a:ext cx="10802957" cy="369332"/>
          </a:xfrm>
          <a:prstGeom prst="rect">
            <a:avLst/>
          </a:prstGeom>
          <a:noFill/>
        </p:spPr>
        <p:txBody>
          <a:bodyPr wrap="none" rtlCol="0">
            <a:spAutoFit/>
          </a:bodyPr>
          <a:lstStyle/>
          <a:p>
            <a:r>
              <a:rPr lang="es-ES" dirty="0"/>
              <a:t>31 </a:t>
            </a:r>
            <a:r>
              <a:rPr lang="es-ES" dirty="0" err="1"/>
              <a:t>Sem</a:t>
            </a:r>
            <a:r>
              <a:rPr lang="es-ES" dirty="0"/>
              <a:t>																						</a:t>
            </a:r>
          </a:p>
        </p:txBody>
      </p:sp>
      <p:pic>
        <p:nvPicPr>
          <p:cNvPr id="2050" name="Picture 2" descr="Schizencephaly de labio abierto.  (a) La imagen axial de EE.  UU.  en escala de grises de un feto a las 31 semanas de gestación muestra una hendidura (flecha extensa) que se extiende desde la superficie del cerebro hasta el ventrículo lateral en el campo lejano.  Hay ventriculomegalia asociada (flecha punteada) y un tercer ventrículo dilatado (punta de flecha).  (b) La imagen de RM axial ponderada en T2 obtenida postnatalmente muestra una hendidura que contiene CSF revestida de materia gris (flecha), un hallazgo compatible con la variedad de esquizencefalia de labio abierto.">
            <a:extLst>
              <a:ext uri="{FF2B5EF4-FFF2-40B4-BE49-F238E27FC236}">
                <a16:creationId xmlns:a16="http://schemas.microsoft.com/office/drawing/2014/main" id="{08E6D314-955A-4180-AE15-8EBD573A65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8456" y="1660250"/>
            <a:ext cx="4622987" cy="45858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chizencephaly de labio abierto.  (a) La imagen axial de EE.  UU.  en escala de grises de un feto a las 31 semanas de gestación muestra una hendidura (flecha extensa) que se extiende desde la superficie del cerebro hasta el ventrículo lateral en el campo lejano.  Hay ventriculomegalia asociada (flecha punteada) y un tercer ventrículo dilatado (punta de flecha).  (b) La imagen de RM axial ponderada en T2 obtenida postnatalmente muestra una hendidura que contiene CSF revestida de materia gris (flecha), un hallazgo compatible con la variedad de esquizencefalia de labio abierto.">
            <a:extLst>
              <a:ext uri="{FF2B5EF4-FFF2-40B4-BE49-F238E27FC236}">
                <a16:creationId xmlns:a16="http://schemas.microsoft.com/office/drawing/2014/main" id="{BA3B09E4-722E-40BA-9E32-E6AF2D72D9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4268" y="1660250"/>
            <a:ext cx="3686712" cy="45858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F4130B2-E1CB-4B34-B8E8-9C0CBAB3A2C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6597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buNone/>
            </a:pPr>
            <a:r>
              <a:rPr lang="es-ES" sz="2400" b="1" dirty="0">
                <a:latin typeface="Open Sans"/>
              </a:rPr>
              <a:t>Anomalías de la Fosa Posterior</a:t>
            </a:r>
          </a:p>
          <a:p>
            <a:pPr marL="0" indent="0">
              <a:buNone/>
            </a:pPr>
            <a:endParaRPr lang="es-ES" sz="2400" b="1" dirty="0">
              <a:latin typeface="Open Sans"/>
            </a:endParaRPr>
          </a:p>
          <a:p>
            <a:r>
              <a:rPr lang="es-ES" sz="1600" dirty="0">
                <a:effectLst/>
                <a:latin typeface="Open Sans"/>
              </a:rPr>
              <a:t>Malformación de </a:t>
            </a:r>
            <a:r>
              <a:rPr lang="es-ES" sz="1600" dirty="0" err="1">
                <a:effectLst/>
                <a:latin typeface="Open Sans"/>
              </a:rPr>
              <a:t>Dandy</a:t>
            </a:r>
            <a:r>
              <a:rPr lang="es-ES" sz="1600" dirty="0">
                <a:effectLst/>
                <a:latin typeface="Open Sans"/>
              </a:rPr>
              <a:t>-Walker.</a:t>
            </a:r>
          </a:p>
          <a:p>
            <a:r>
              <a:rPr lang="es-ES" sz="1600" dirty="0">
                <a:effectLst/>
                <a:latin typeface="Open Sans"/>
              </a:rPr>
              <a:t>Malformación de Chiari II.</a:t>
            </a:r>
            <a:endParaRPr lang="es-ES" sz="1800" dirty="0"/>
          </a:p>
        </p:txBody>
      </p:sp>
      <p:pic>
        <p:nvPicPr>
          <p:cNvPr id="4" name="Picture 2">
            <a:extLst>
              <a:ext uri="{FF2B5EF4-FFF2-40B4-BE49-F238E27FC236}">
                <a16:creationId xmlns:a16="http://schemas.microsoft.com/office/drawing/2014/main" id="{F952B52D-5EFE-4C9E-AE52-A1DF777E0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966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buNone/>
            </a:pPr>
            <a:r>
              <a:rPr lang="es-ES" sz="2400" b="1" dirty="0">
                <a:latin typeface="Open Sans"/>
              </a:rPr>
              <a:t>Introducción</a:t>
            </a:r>
          </a:p>
          <a:p>
            <a:r>
              <a:rPr lang="es-ES" sz="1600" b="0" i="0" dirty="0">
                <a:effectLst/>
                <a:latin typeface="Open Sans"/>
              </a:rPr>
              <a:t>Las anormalidades del sistema nervioso central fetal (SNC) son bastante comunes, con una incidencia de aproximadamente 0.1% -0.2% en nacimientos vivos y una ocurrencia aún mayor de aproximadamente 3% - 6% en muertes fetales.</a:t>
            </a:r>
          </a:p>
          <a:p>
            <a:r>
              <a:rPr lang="es-ES" sz="1600" b="0" i="0" dirty="0">
                <a:effectLst/>
                <a:latin typeface="Open Sans"/>
              </a:rPr>
              <a:t>Son segundos después de las malformaciones cardíacas en términos de frecuencia de ocurrencia.</a:t>
            </a:r>
          </a:p>
          <a:p>
            <a:r>
              <a:rPr lang="es-ES" sz="1600" b="0" i="0" dirty="0">
                <a:effectLst/>
                <a:latin typeface="Open Sans"/>
              </a:rPr>
              <a:t>Un estudio que comparó US prenatal con MRI informó una </a:t>
            </a:r>
            <a:r>
              <a:rPr lang="es-ES" sz="1600" b="0" i="0" dirty="0">
                <a:solidFill>
                  <a:srgbClr val="FFFF00"/>
                </a:solidFill>
                <a:effectLst/>
                <a:latin typeface="Open Sans"/>
              </a:rPr>
              <a:t>sensibilidad y especificidad de 72.2% y 100%, </a:t>
            </a:r>
            <a:r>
              <a:rPr lang="es-ES" sz="1600" b="0" i="0" dirty="0">
                <a:effectLst/>
                <a:latin typeface="Open Sans"/>
              </a:rPr>
              <a:t>respectivamente, para el diagnóstico de US de anomalías del SNC fetal, lo que indica que US ofrece un medio de detección relativamente preciso, seguro y rentable en el embarazo,</a:t>
            </a:r>
            <a:endParaRPr lang="es-ES" sz="1800" b="0" i="0" dirty="0">
              <a:effectLst/>
              <a:latin typeface="Open Sans"/>
            </a:endParaRPr>
          </a:p>
          <a:p>
            <a:pPr marL="0" indent="0">
              <a:buNone/>
            </a:pPr>
            <a:endParaRPr lang="es-ES" sz="1800" dirty="0"/>
          </a:p>
        </p:txBody>
      </p:sp>
      <p:sp>
        <p:nvSpPr>
          <p:cNvPr id="7" name="CuadroTexto 6">
            <a:extLst>
              <a:ext uri="{FF2B5EF4-FFF2-40B4-BE49-F238E27FC236}">
                <a16:creationId xmlns:a16="http://schemas.microsoft.com/office/drawing/2014/main" id="{9BD6EE50-CBF5-4555-B8D2-116B662F10B7}"/>
              </a:ext>
            </a:extLst>
          </p:cNvPr>
          <p:cNvSpPr txBox="1"/>
          <p:nvPr/>
        </p:nvSpPr>
        <p:spPr>
          <a:xfrm>
            <a:off x="762000" y="5421868"/>
            <a:ext cx="11068050" cy="738664"/>
          </a:xfrm>
          <a:prstGeom prst="rect">
            <a:avLst/>
          </a:prstGeom>
          <a:noFill/>
        </p:spPr>
        <p:txBody>
          <a:bodyPr wrap="square">
            <a:spAutoFit/>
          </a:bodyPr>
          <a:lstStyle/>
          <a:p>
            <a:r>
              <a:rPr lang="es-ES" sz="1400" b="0" i="0" dirty="0">
                <a:solidFill>
                  <a:srgbClr val="AC012B"/>
                </a:solidFill>
                <a:effectLst/>
                <a:latin typeface="Open Sans"/>
              </a:rPr>
              <a:t>En general, se recomienda un examen de US. Para delinear la anatomía fetal entre las </a:t>
            </a:r>
            <a:r>
              <a:rPr lang="es-ES" sz="1400" b="0" i="0" dirty="0">
                <a:solidFill>
                  <a:srgbClr val="FFFF00"/>
                </a:solidFill>
                <a:effectLst/>
                <a:latin typeface="Open Sans"/>
              </a:rPr>
              <a:t>18 y 22 semanas </a:t>
            </a:r>
            <a:r>
              <a:rPr lang="es-ES" sz="1400" b="0" i="0" dirty="0">
                <a:solidFill>
                  <a:srgbClr val="AC012B"/>
                </a:solidFill>
                <a:effectLst/>
                <a:latin typeface="Open Sans"/>
              </a:rPr>
              <a:t>de gestación como parte de la atención obstétrica normal. A esta edad gestacional, las principales estructuras intracraneales (el prosencéfalo, el mesencéfalo y el rombencéfalo) se han formado a partir de sus orígenes embriológicos y se pueden visualizar bien ecográficamente</a:t>
            </a:r>
            <a:endParaRPr lang="es-ES" sz="1400" dirty="0"/>
          </a:p>
        </p:txBody>
      </p:sp>
      <p:pic>
        <p:nvPicPr>
          <p:cNvPr id="2050" name="Picture 2">
            <a:extLst>
              <a:ext uri="{FF2B5EF4-FFF2-40B4-BE49-F238E27FC236}">
                <a16:creationId xmlns:a16="http://schemas.microsoft.com/office/drawing/2014/main" id="{5D5E3E3D-22DF-4D66-B018-51A97AFD8D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900" y="5253647"/>
            <a:ext cx="8001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6C1133D-2EB5-46B9-90B7-BE836EFF3F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0988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3"/>
            <a:ext cx="10782300" cy="3982007"/>
          </a:xfrm>
        </p:spPr>
        <p:txBody>
          <a:bodyPr>
            <a:normAutofit/>
          </a:bodyPr>
          <a:lstStyle/>
          <a:p>
            <a:pPr marL="0" indent="0" algn="l">
              <a:buNone/>
            </a:pPr>
            <a:r>
              <a:rPr lang="es-ES" sz="2400" b="1" i="0" dirty="0">
                <a:effectLst/>
                <a:latin typeface="Open Sans"/>
              </a:rPr>
              <a:t>Malformación de </a:t>
            </a:r>
            <a:r>
              <a:rPr lang="es-ES" sz="2400" b="1" i="0" dirty="0" err="1">
                <a:effectLst/>
                <a:latin typeface="Open Sans"/>
              </a:rPr>
              <a:t>Dandy</a:t>
            </a:r>
            <a:r>
              <a:rPr lang="es-ES" sz="2400" b="1" i="0" dirty="0">
                <a:effectLst/>
                <a:latin typeface="Open Sans"/>
              </a:rPr>
              <a:t>-Walker.</a:t>
            </a:r>
          </a:p>
          <a:p>
            <a:endParaRPr lang="es-ES" sz="1400" b="0" i="0" dirty="0">
              <a:solidFill>
                <a:srgbClr val="AC012B"/>
              </a:solidFill>
              <a:effectLst/>
              <a:latin typeface="Open Sans"/>
            </a:endParaRPr>
          </a:p>
          <a:p>
            <a:r>
              <a:rPr lang="es-ES" sz="1400" b="0" i="0" dirty="0">
                <a:effectLst/>
                <a:latin typeface="Open Sans"/>
              </a:rPr>
              <a:t>La malformación de </a:t>
            </a:r>
            <a:r>
              <a:rPr lang="es-ES" sz="1400" b="0" i="0" dirty="0" err="1">
                <a:effectLst/>
                <a:latin typeface="Open Sans"/>
              </a:rPr>
              <a:t>Dandy</a:t>
            </a:r>
            <a:r>
              <a:rPr lang="es-ES" sz="1400" b="0" i="0" dirty="0">
                <a:effectLst/>
                <a:latin typeface="Open Sans"/>
              </a:rPr>
              <a:t>-Walker es la malformación cerebelosa congénita más común, caracterizada por hipoplasia o agenesia del vermis cerebeloso con agrandamiento asociado de la fosa posterior, dilatación del cuarto ventrículo, ventriculomegalia y comunicación del cuarto ventrículo con la cisterna magna.</a:t>
            </a:r>
          </a:p>
          <a:p>
            <a:r>
              <a:rPr lang="es-ES" sz="1600" b="0" i="0" dirty="0">
                <a:effectLst/>
                <a:latin typeface="Open Sans"/>
              </a:rPr>
              <a:t>RM prenatal incluyen el desplazamiento craneal del tentorio, la </a:t>
            </a:r>
            <a:r>
              <a:rPr lang="es-ES" sz="1600" b="0" i="0" dirty="0" err="1">
                <a:effectLst/>
                <a:latin typeface="Open Sans"/>
              </a:rPr>
              <a:t>torcula</a:t>
            </a:r>
            <a:r>
              <a:rPr lang="es-ES" sz="1600" b="0" i="0" dirty="0">
                <a:effectLst/>
                <a:latin typeface="Open Sans"/>
              </a:rPr>
              <a:t> y los senos venosos laterales.</a:t>
            </a:r>
          </a:p>
          <a:p>
            <a:r>
              <a:rPr lang="es-ES" sz="1600" b="0" i="0" dirty="0">
                <a:effectLst/>
                <a:latin typeface="Open Sans"/>
              </a:rPr>
              <a:t>Otras anomalías que pueden imitar la dilatación de la cisterna magna incluyen la </a:t>
            </a:r>
            <a:r>
              <a:rPr lang="es-ES" sz="1600" b="0" i="0" dirty="0" err="1">
                <a:effectLst/>
                <a:latin typeface="Open Sans"/>
              </a:rPr>
              <a:t>megacisterna</a:t>
            </a:r>
            <a:r>
              <a:rPr lang="es-ES" sz="1600" b="0" i="0" dirty="0">
                <a:effectLst/>
                <a:latin typeface="Open Sans"/>
              </a:rPr>
              <a:t> magna y el quiste aracnoideo de la fosa posterior, que son entidades benignas con un buen pronóstico. La </a:t>
            </a:r>
            <a:r>
              <a:rPr lang="es-ES" sz="1600" b="0" i="0" dirty="0" err="1">
                <a:effectLst/>
                <a:latin typeface="Open Sans"/>
              </a:rPr>
              <a:t>megacisterna</a:t>
            </a:r>
            <a:r>
              <a:rPr lang="es-ES" sz="1600" b="0" i="0" dirty="0">
                <a:effectLst/>
                <a:latin typeface="Open Sans"/>
              </a:rPr>
              <a:t> magna es una entidad frecuente, caracterizada por un agrandamiento focal del espacio subaracnoideo en la cara inferior de la fosa posterior. Los hallazgos en imágenes incluyen una cisterna magna que mide más de 10 mm en el plano medio sagital, un vermis intacto y un cuarto ventrículo de tamaño normal.</a:t>
            </a:r>
            <a:endParaRPr lang="es-ES" sz="1600" dirty="0"/>
          </a:p>
        </p:txBody>
      </p:sp>
      <p:sp>
        <p:nvSpPr>
          <p:cNvPr id="4" name="CuadroTexto 3">
            <a:extLst>
              <a:ext uri="{FF2B5EF4-FFF2-40B4-BE49-F238E27FC236}">
                <a16:creationId xmlns:a16="http://schemas.microsoft.com/office/drawing/2014/main" id="{AE6BBF00-3C7D-474E-A871-E8EA96DDB7CF}"/>
              </a:ext>
            </a:extLst>
          </p:cNvPr>
          <p:cNvSpPr txBox="1"/>
          <p:nvPr/>
        </p:nvSpPr>
        <p:spPr>
          <a:xfrm>
            <a:off x="8720005" y="1726732"/>
            <a:ext cx="3481146" cy="369332"/>
          </a:xfrm>
          <a:prstGeom prst="rect">
            <a:avLst/>
          </a:prstGeom>
          <a:noFill/>
        </p:spPr>
        <p:txBody>
          <a:bodyPr wrap="none" rtlCol="0">
            <a:spAutoFit/>
          </a:bodyPr>
          <a:lstStyle/>
          <a:p>
            <a:r>
              <a:rPr lang="es-ES" dirty="0"/>
              <a:t>Anomalías de la Fosa Posterior.</a:t>
            </a:r>
          </a:p>
        </p:txBody>
      </p:sp>
      <p:pic>
        <p:nvPicPr>
          <p:cNvPr id="3074" name="Picture 2">
            <a:extLst>
              <a:ext uri="{FF2B5EF4-FFF2-40B4-BE49-F238E27FC236}">
                <a16:creationId xmlns:a16="http://schemas.microsoft.com/office/drawing/2014/main" id="{EB6B5EB6-2083-4065-A1FB-342A5B9623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44" y="2851337"/>
            <a:ext cx="800100" cy="1333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57935698-E266-4DEA-AC6E-8503E7456B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5792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B6CCE7C-1D61-4952-910D-60AAD895964D}"/>
              </a:ext>
            </a:extLst>
          </p:cNvPr>
          <p:cNvSpPr txBox="1"/>
          <p:nvPr/>
        </p:nvSpPr>
        <p:spPr>
          <a:xfrm>
            <a:off x="3725254" y="632163"/>
            <a:ext cx="4741491" cy="400110"/>
          </a:xfrm>
          <a:prstGeom prst="rect">
            <a:avLst/>
          </a:prstGeom>
          <a:noFill/>
        </p:spPr>
        <p:txBody>
          <a:bodyPr wrap="none" rtlCol="0">
            <a:spAutoFit/>
          </a:bodyPr>
          <a:lstStyle/>
          <a:p>
            <a:r>
              <a:rPr lang="es-ES" sz="2000" dirty="0"/>
              <a:t>MALFORMACION DE DANDY-WALKER</a:t>
            </a:r>
          </a:p>
        </p:txBody>
      </p:sp>
      <p:sp>
        <p:nvSpPr>
          <p:cNvPr id="5" name="CuadroTexto 4">
            <a:extLst>
              <a:ext uri="{FF2B5EF4-FFF2-40B4-BE49-F238E27FC236}">
                <a16:creationId xmlns:a16="http://schemas.microsoft.com/office/drawing/2014/main" id="{AC4B8ABC-CB98-4FF7-8FEF-54F995ABB1A6}"/>
              </a:ext>
            </a:extLst>
          </p:cNvPr>
          <p:cNvSpPr txBox="1"/>
          <p:nvPr/>
        </p:nvSpPr>
        <p:spPr>
          <a:xfrm>
            <a:off x="389965" y="1290918"/>
            <a:ext cx="10802957" cy="369332"/>
          </a:xfrm>
          <a:prstGeom prst="rect">
            <a:avLst/>
          </a:prstGeom>
          <a:noFill/>
        </p:spPr>
        <p:txBody>
          <a:bodyPr wrap="none" rtlCol="0">
            <a:spAutoFit/>
          </a:bodyPr>
          <a:lstStyle/>
          <a:p>
            <a:r>
              <a:rPr lang="es-ES" dirty="0"/>
              <a:t>21 </a:t>
            </a:r>
            <a:r>
              <a:rPr lang="es-ES" dirty="0" err="1"/>
              <a:t>Sem</a:t>
            </a:r>
            <a:r>
              <a:rPr lang="es-ES" dirty="0"/>
              <a:t>																						</a:t>
            </a:r>
          </a:p>
        </p:txBody>
      </p:sp>
      <p:pic>
        <p:nvPicPr>
          <p:cNvPr id="4100" name="Picture 4" descr="Malformación de Dandy-Walker.  (a) La imagen axial de EE.  UU.  en escala de grises de un feto a las 21 semanas de gestación muestra una cisterna magna dilatada (flecha) que se comunica con el cuarto ventrículo (punta de flecha).  (b) La imagen axial de RM FLAIR obtenida después del parto en el primer día de vida demuestra una cisterna magna dilatada (flecha) que se comunica con el cuarto ventrículo.">
            <a:extLst>
              <a:ext uri="{FF2B5EF4-FFF2-40B4-BE49-F238E27FC236}">
                <a16:creationId xmlns:a16="http://schemas.microsoft.com/office/drawing/2014/main" id="{4627E594-6DD9-4BCA-820E-4C62542F22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8062" y="1660250"/>
            <a:ext cx="4943381" cy="408091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Malformación de Dandy-Walker.  (a) La imagen axial de EE.  UU.  en escala de grises de un feto a las 21 semanas de gestación muestra una cisterna magna dilatada (flecha) que se comunica con el cuarto ventrículo (punta de flecha).  (b) La imagen axial de RM FLAIR obtenida después del parto en el primer día de vida demuestra una cisterna magna dilatada (flecha) que se comunica con el cuarto ventrículo.">
            <a:extLst>
              <a:ext uri="{FF2B5EF4-FFF2-40B4-BE49-F238E27FC236}">
                <a16:creationId xmlns:a16="http://schemas.microsoft.com/office/drawing/2014/main" id="{BB02B23B-02C5-42DB-9153-8D39C71779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1546" y="1660250"/>
            <a:ext cx="3656041" cy="4316506"/>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a16="http://schemas.microsoft.com/office/drawing/2014/main" id="{E3536AA6-01B8-4730-8020-34BB186970F8}"/>
              </a:ext>
            </a:extLst>
          </p:cNvPr>
          <p:cNvSpPr txBox="1"/>
          <p:nvPr/>
        </p:nvSpPr>
        <p:spPr>
          <a:xfrm>
            <a:off x="848062" y="6084478"/>
            <a:ext cx="10802956" cy="461665"/>
          </a:xfrm>
          <a:prstGeom prst="rect">
            <a:avLst/>
          </a:prstGeom>
          <a:noFill/>
        </p:spPr>
        <p:txBody>
          <a:bodyPr wrap="square">
            <a:spAutoFit/>
          </a:bodyPr>
          <a:lstStyle/>
          <a:p>
            <a:r>
              <a:rPr lang="es-ES" sz="1200" b="0" i="0" dirty="0">
                <a:effectLst/>
                <a:latin typeface="Open Sans"/>
              </a:rPr>
              <a:t>Cabe destacar que el vermis cerebeloso no está completamente formado antes de las 18 semanas de gestación. Por lo tanto, el diagnóstico del síndrome de </a:t>
            </a:r>
            <a:r>
              <a:rPr lang="es-ES" sz="1200" b="0" i="0" dirty="0" err="1">
                <a:effectLst/>
                <a:latin typeface="Open Sans"/>
              </a:rPr>
              <a:t>Dandy</a:t>
            </a:r>
            <a:r>
              <a:rPr lang="es-ES" sz="1200" b="0" i="0" dirty="0">
                <a:effectLst/>
                <a:latin typeface="Open Sans"/>
              </a:rPr>
              <a:t>-Walker no debe hacerse antes de ese momento</a:t>
            </a:r>
            <a:endParaRPr lang="es-ES" sz="1200" dirty="0"/>
          </a:p>
        </p:txBody>
      </p:sp>
      <p:pic>
        <p:nvPicPr>
          <p:cNvPr id="7" name="Picture 2">
            <a:extLst>
              <a:ext uri="{FF2B5EF4-FFF2-40B4-BE49-F238E27FC236}">
                <a16:creationId xmlns:a16="http://schemas.microsoft.com/office/drawing/2014/main" id="{B875659B-0EDF-4F74-B374-C6C40376D0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922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lgn="l">
              <a:buNone/>
            </a:pPr>
            <a:r>
              <a:rPr lang="es-ES" sz="2400" b="1" i="0" dirty="0">
                <a:effectLst/>
                <a:latin typeface="Open Sans"/>
              </a:rPr>
              <a:t>Malformación de Chiari II.</a:t>
            </a:r>
          </a:p>
          <a:p>
            <a:r>
              <a:rPr lang="es-ES" sz="1600" b="0" i="0" dirty="0">
                <a:effectLst/>
                <a:latin typeface="Open Sans"/>
              </a:rPr>
              <a:t>Se cree que la causa subyacente de la malformación de Chiari II es una fuga de líquido cefalorraquídeo en el útero debido al </a:t>
            </a:r>
            <a:r>
              <a:rPr lang="es-ES" sz="1600" b="0" i="0" dirty="0" err="1">
                <a:effectLst/>
                <a:latin typeface="Open Sans"/>
              </a:rPr>
              <a:t>disrafismo</a:t>
            </a:r>
            <a:r>
              <a:rPr lang="es-ES" sz="1600" b="0" i="0" dirty="0">
                <a:effectLst/>
                <a:latin typeface="Open Sans"/>
              </a:rPr>
              <a:t> espinal abierto, que resulta en una pequeña fosa posterior con distorsión del cerebelo y una diminuta cisterna magna, a veces acompañada de ventriculomegalia y una forma alterada de la calota cranea</a:t>
            </a:r>
            <a:r>
              <a:rPr lang="es-ES" sz="1600" dirty="0">
                <a:effectLst/>
                <a:latin typeface="Open Sans"/>
              </a:rPr>
              <a:t>na</a:t>
            </a:r>
            <a:r>
              <a:rPr lang="es-ES" sz="1600" b="0" i="0" dirty="0">
                <a:effectLst/>
                <a:latin typeface="Open Sans"/>
              </a:rPr>
              <a:t>. </a:t>
            </a:r>
          </a:p>
          <a:p>
            <a:r>
              <a:rPr lang="es-ES" sz="1600" dirty="0">
                <a:effectLst/>
                <a:latin typeface="Open Sans"/>
              </a:rPr>
              <a:t>Siempre se asocia con mielomeningocele espinal o mielocele.</a:t>
            </a:r>
            <a:endParaRPr lang="es-ES" sz="1600" b="0" i="0" dirty="0">
              <a:effectLst/>
              <a:latin typeface="Open Sans"/>
            </a:endParaRPr>
          </a:p>
          <a:p>
            <a:endParaRPr lang="es-ES" sz="1600" dirty="0"/>
          </a:p>
        </p:txBody>
      </p:sp>
      <p:sp>
        <p:nvSpPr>
          <p:cNvPr id="4" name="CuadroTexto 3">
            <a:extLst>
              <a:ext uri="{FF2B5EF4-FFF2-40B4-BE49-F238E27FC236}">
                <a16:creationId xmlns:a16="http://schemas.microsoft.com/office/drawing/2014/main" id="{AE6BBF00-3C7D-474E-A871-E8EA96DDB7CF}"/>
              </a:ext>
            </a:extLst>
          </p:cNvPr>
          <p:cNvSpPr txBox="1"/>
          <p:nvPr/>
        </p:nvSpPr>
        <p:spPr>
          <a:xfrm>
            <a:off x="8720005" y="1726732"/>
            <a:ext cx="3481146" cy="369332"/>
          </a:xfrm>
          <a:prstGeom prst="rect">
            <a:avLst/>
          </a:prstGeom>
          <a:noFill/>
        </p:spPr>
        <p:txBody>
          <a:bodyPr wrap="none" rtlCol="0">
            <a:spAutoFit/>
          </a:bodyPr>
          <a:lstStyle/>
          <a:p>
            <a:r>
              <a:rPr lang="es-ES" dirty="0"/>
              <a:t>Anomalías de la Fosa Posterior.</a:t>
            </a:r>
          </a:p>
        </p:txBody>
      </p:sp>
      <p:pic>
        <p:nvPicPr>
          <p:cNvPr id="5" name="Picture 2">
            <a:extLst>
              <a:ext uri="{FF2B5EF4-FFF2-40B4-BE49-F238E27FC236}">
                <a16:creationId xmlns:a16="http://schemas.microsoft.com/office/drawing/2014/main" id="{E3844217-2CD8-4DA8-9A60-D84BFA279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6515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E8BD2F8F-9C9D-448A-AA4B-F2D0A59635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809" y="1798712"/>
            <a:ext cx="5358191" cy="366952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3AC529F-BAB7-42A1-8795-51814B3FE5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8289" y="1798712"/>
            <a:ext cx="4715902" cy="3805847"/>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507AE0C8-EE1B-4062-B882-370DD60630A2}"/>
              </a:ext>
            </a:extLst>
          </p:cNvPr>
          <p:cNvSpPr txBox="1"/>
          <p:nvPr/>
        </p:nvSpPr>
        <p:spPr>
          <a:xfrm>
            <a:off x="4165984" y="632163"/>
            <a:ext cx="3860031" cy="400110"/>
          </a:xfrm>
          <a:prstGeom prst="rect">
            <a:avLst/>
          </a:prstGeom>
          <a:noFill/>
        </p:spPr>
        <p:txBody>
          <a:bodyPr wrap="none" rtlCol="0">
            <a:spAutoFit/>
          </a:bodyPr>
          <a:lstStyle/>
          <a:p>
            <a:r>
              <a:rPr lang="es-ES" sz="2000" dirty="0"/>
              <a:t>MALFORMACION DE CHIARI II</a:t>
            </a:r>
          </a:p>
        </p:txBody>
      </p:sp>
      <p:sp>
        <p:nvSpPr>
          <p:cNvPr id="8" name="CuadroTexto 7">
            <a:extLst>
              <a:ext uri="{FF2B5EF4-FFF2-40B4-BE49-F238E27FC236}">
                <a16:creationId xmlns:a16="http://schemas.microsoft.com/office/drawing/2014/main" id="{3C588333-BB2B-4849-A85B-914EB6960872}"/>
              </a:ext>
            </a:extLst>
          </p:cNvPr>
          <p:cNvSpPr txBox="1"/>
          <p:nvPr/>
        </p:nvSpPr>
        <p:spPr>
          <a:xfrm>
            <a:off x="389965" y="1290918"/>
            <a:ext cx="10802957" cy="369332"/>
          </a:xfrm>
          <a:prstGeom prst="rect">
            <a:avLst/>
          </a:prstGeom>
          <a:noFill/>
        </p:spPr>
        <p:txBody>
          <a:bodyPr wrap="none" rtlCol="0">
            <a:spAutoFit/>
          </a:bodyPr>
          <a:lstStyle/>
          <a:p>
            <a:r>
              <a:rPr lang="es-ES" dirty="0"/>
              <a:t>16 </a:t>
            </a:r>
            <a:r>
              <a:rPr lang="es-ES" dirty="0" err="1"/>
              <a:t>Sem</a:t>
            </a:r>
            <a:r>
              <a:rPr lang="es-ES" dirty="0"/>
              <a:t>																						</a:t>
            </a:r>
          </a:p>
        </p:txBody>
      </p:sp>
      <p:pic>
        <p:nvPicPr>
          <p:cNvPr id="6" name="Picture 2">
            <a:extLst>
              <a:ext uri="{FF2B5EF4-FFF2-40B4-BE49-F238E27FC236}">
                <a16:creationId xmlns:a16="http://schemas.microsoft.com/office/drawing/2014/main" id="{4F82B7F9-D541-448E-A430-7E2C59C517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43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07AE0C8-EE1B-4062-B882-370DD60630A2}"/>
              </a:ext>
            </a:extLst>
          </p:cNvPr>
          <p:cNvSpPr txBox="1"/>
          <p:nvPr/>
        </p:nvSpPr>
        <p:spPr>
          <a:xfrm>
            <a:off x="4165984" y="632163"/>
            <a:ext cx="3860031" cy="400110"/>
          </a:xfrm>
          <a:prstGeom prst="rect">
            <a:avLst/>
          </a:prstGeom>
          <a:noFill/>
        </p:spPr>
        <p:txBody>
          <a:bodyPr wrap="none" rtlCol="0">
            <a:spAutoFit/>
          </a:bodyPr>
          <a:lstStyle/>
          <a:p>
            <a:r>
              <a:rPr lang="es-ES" sz="2000" dirty="0"/>
              <a:t>MALFORMACION DE CHIARI II</a:t>
            </a:r>
          </a:p>
        </p:txBody>
      </p:sp>
      <p:sp>
        <p:nvSpPr>
          <p:cNvPr id="8" name="CuadroTexto 7">
            <a:extLst>
              <a:ext uri="{FF2B5EF4-FFF2-40B4-BE49-F238E27FC236}">
                <a16:creationId xmlns:a16="http://schemas.microsoft.com/office/drawing/2014/main" id="{3C588333-BB2B-4849-A85B-914EB6960872}"/>
              </a:ext>
            </a:extLst>
          </p:cNvPr>
          <p:cNvSpPr txBox="1"/>
          <p:nvPr/>
        </p:nvSpPr>
        <p:spPr>
          <a:xfrm>
            <a:off x="389965" y="1229362"/>
            <a:ext cx="10587806" cy="369332"/>
          </a:xfrm>
          <a:prstGeom prst="rect">
            <a:avLst/>
          </a:prstGeom>
          <a:noFill/>
        </p:spPr>
        <p:txBody>
          <a:bodyPr wrap="square" rtlCol="0">
            <a:spAutoFit/>
          </a:bodyPr>
          <a:lstStyle/>
          <a:p>
            <a:r>
              <a:rPr lang="es-ES" dirty="0"/>
              <a:t>16 </a:t>
            </a:r>
            <a:r>
              <a:rPr lang="es-ES" dirty="0" err="1"/>
              <a:t>Sem</a:t>
            </a:r>
            <a:r>
              <a:rPr lang="es-ES" dirty="0"/>
              <a:t>																			   6 meses</a:t>
            </a:r>
          </a:p>
        </p:txBody>
      </p:sp>
      <p:pic>
        <p:nvPicPr>
          <p:cNvPr id="6146" name="Picture 2">
            <a:extLst>
              <a:ext uri="{FF2B5EF4-FFF2-40B4-BE49-F238E27FC236}">
                <a16:creationId xmlns:a16="http://schemas.microsoft.com/office/drawing/2014/main" id="{87D44EB4-81F5-45B7-B632-EE405E0F72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858" y="1918895"/>
            <a:ext cx="5150908" cy="416858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CE19F86D-F85B-4BB9-B09A-CFEE34E9BF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5622" y="1918895"/>
            <a:ext cx="4412148" cy="4327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8B7E62EA-DCA7-4BDE-88D1-73EE862A9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6256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3"/>
            <a:ext cx="10782300" cy="4035795"/>
          </a:xfrm>
        </p:spPr>
        <p:txBody>
          <a:bodyPr>
            <a:normAutofit/>
          </a:bodyPr>
          <a:lstStyle/>
          <a:p>
            <a:pPr marL="0" indent="0">
              <a:buNone/>
            </a:pPr>
            <a:r>
              <a:rPr lang="es-ES" sz="2400" b="1" dirty="0">
                <a:latin typeface="Open Sans"/>
              </a:rPr>
              <a:t>Anormalidades Ventriculares</a:t>
            </a:r>
          </a:p>
          <a:p>
            <a:r>
              <a:rPr lang="es-ES" sz="1600" b="0" i="0" dirty="0">
                <a:effectLst/>
                <a:latin typeface="Open Sans"/>
              </a:rPr>
              <a:t>Esta categoría abarca anomalías del SNC caracterizadas principalmente por hidrocefalia. La ventriculomegalia leve a moderada aislada es la anormalidad más comúnmente representada del SNC fetal, definida como un ventrículo lateral que mide más de o igual a 10 mm pero menos de o igual a 15 </a:t>
            </a:r>
            <a:r>
              <a:rPr lang="es-ES" sz="1600" b="0" i="0" dirty="0" err="1">
                <a:effectLst/>
                <a:latin typeface="Open Sans"/>
              </a:rPr>
              <a:t>mm.</a:t>
            </a:r>
            <a:endParaRPr lang="es-ES" sz="1600" b="0" i="0" dirty="0">
              <a:effectLst/>
              <a:latin typeface="Open Sans"/>
            </a:endParaRPr>
          </a:p>
          <a:p>
            <a:endParaRPr lang="es-ES" sz="1600" dirty="0">
              <a:effectLst/>
              <a:latin typeface="Open Sans"/>
            </a:endParaRPr>
          </a:p>
          <a:p>
            <a:r>
              <a:rPr lang="es-ES" sz="1600" b="0" i="0" dirty="0">
                <a:effectLst/>
                <a:latin typeface="Open Sans"/>
              </a:rPr>
              <a:t>La causa más común de hidrocefalia obstructiva en el recién nacido es la estenosis </a:t>
            </a:r>
            <a:r>
              <a:rPr lang="es-ES" sz="1600" b="0" i="0" dirty="0" err="1">
                <a:effectLst/>
                <a:latin typeface="Open Sans"/>
              </a:rPr>
              <a:t>acueductal</a:t>
            </a:r>
            <a:r>
              <a:rPr lang="es-ES" sz="1600" b="0" i="0" dirty="0">
                <a:effectLst/>
                <a:latin typeface="Open Sans"/>
              </a:rPr>
              <a:t>, que resulta del estrechamiento del acueducto de </a:t>
            </a:r>
            <a:r>
              <a:rPr lang="es-ES" sz="1600" b="0" i="0" dirty="0" err="1">
                <a:effectLst/>
                <a:latin typeface="Open Sans"/>
              </a:rPr>
              <a:t>Sylvio</a:t>
            </a:r>
            <a:r>
              <a:rPr lang="es-ES" sz="1600" dirty="0">
                <a:effectLst/>
                <a:latin typeface="Open Sans"/>
              </a:rPr>
              <a:t>.</a:t>
            </a:r>
          </a:p>
          <a:p>
            <a:endParaRPr lang="es-ES" sz="1600" dirty="0">
              <a:effectLst/>
              <a:latin typeface="Open Sans"/>
            </a:endParaRPr>
          </a:p>
          <a:p>
            <a:r>
              <a:rPr lang="es-ES" sz="1400" b="0" i="0" dirty="0">
                <a:effectLst/>
                <a:latin typeface="Open Sans"/>
              </a:rPr>
              <a:t>En el período prenatal, las causas intrínsecas de obstrucción adquirida son más comunes, por ejemplo, como resultado de una infección que conduce a la gliosis o red </a:t>
            </a:r>
            <a:r>
              <a:rPr lang="es-ES" sz="1400" b="0" i="0" dirty="0" err="1">
                <a:effectLst/>
                <a:latin typeface="Open Sans"/>
              </a:rPr>
              <a:t>acueductal</a:t>
            </a:r>
            <a:r>
              <a:rPr lang="es-ES" sz="1400" b="0" i="0" dirty="0">
                <a:effectLst/>
                <a:latin typeface="Open Sans"/>
              </a:rPr>
              <a:t> o debido a una hemorragia intraventricular</a:t>
            </a:r>
            <a:endParaRPr lang="es-ES" sz="1600" dirty="0"/>
          </a:p>
        </p:txBody>
      </p:sp>
      <p:pic>
        <p:nvPicPr>
          <p:cNvPr id="4" name="Picture 2">
            <a:extLst>
              <a:ext uri="{FF2B5EF4-FFF2-40B4-BE49-F238E27FC236}">
                <a16:creationId xmlns:a16="http://schemas.microsoft.com/office/drawing/2014/main" id="{A99F6344-9173-4721-824C-198CB8DE36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6545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507AE0C8-EE1B-4062-B882-370DD60630A2}"/>
              </a:ext>
            </a:extLst>
          </p:cNvPr>
          <p:cNvSpPr txBox="1"/>
          <p:nvPr/>
        </p:nvSpPr>
        <p:spPr>
          <a:xfrm>
            <a:off x="4441701" y="634949"/>
            <a:ext cx="3308598" cy="400110"/>
          </a:xfrm>
          <a:prstGeom prst="rect">
            <a:avLst/>
          </a:prstGeom>
          <a:noFill/>
        </p:spPr>
        <p:txBody>
          <a:bodyPr wrap="none" rtlCol="0">
            <a:spAutoFit/>
          </a:bodyPr>
          <a:lstStyle/>
          <a:p>
            <a:r>
              <a:rPr lang="es-ES" sz="2000" dirty="0"/>
              <a:t>ESTENOSIS ACUEDUCTAL</a:t>
            </a:r>
          </a:p>
        </p:txBody>
      </p:sp>
      <p:sp>
        <p:nvSpPr>
          <p:cNvPr id="8" name="CuadroTexto 7">
            <a:extLst>
              <a:ext uri="{FF2B5EF4-FFF2-40B4-BE49-F238E27FC236}">
                <a16:creationId xmlns:a16="http://schemas.microsoft.com/office/drawing/2014/main" id="{3C588333-BB2B-4849-A85B-914EB6960872}"/>
              </a:ext>
            </a:extLst>
          </p:cNvPr>
          <p:cNvSpPr txBox="1"/>
          <p:nvPr/>
        </p:nvSpPr>
        <p:spPr>
          <a:xfrm>
            <a:off x="389965" y="1229362"/>
            <a:ext cx="10587806" cy="369332"/>
          </a:xfrm>
          <a:prstGeom prst="rect">
            <a:avLst/>
          </a:prstGeom>
          <a:noFill/>
        </p:spPr>
        <p:txBody>
          <a:bodyPr wrap="square" rtlCol="0">
            <a:spAutoFit/>
          </a:bodyPr>
          <a:lstStyle/>
          <a:p>
            <a:r>
              <a:rPr lang="es-ES" dirty="0"/>
              <a:t>21 </a:t>
            </a:r>
            <a:r>
              <a:rPr lang="es-ES" dirty="0" err="1"/>
              <a:t>Sem</a:t>
            </a:r>
            <a:r>
              <a:rPr lang="es-ES" dirty="0"/>
              <a:t>																			</a:t>
            </a:r>
          </a:p>
        </p:txBody>
      </p:sp>
      <p:pic>
        <p:nvPicPr>
          <p:cNvPr id="7170" name="Picture 2" descr="Estenosis acueductal.  (a) La imagen axial de EE.  UU.  en escala de grises de un feto a las 21 semanas de gestación muestra ventriculomegalia (flecha doble).  (b) La imagen axial de EE.  UU.  muestra un tercer ventrículo dilatado (flecha discontinua), un cuarto ventrículo no dilatado (punta de flecha) y una fosa posterior normal (PF).">
            <a:extLst>
              <a:ext uri="{FF2B5EF4-FFF2-40B4-BE49-F238E27FC236}">
                <a16:creationId xmlns:a16="http://schemas.microsoft.com/office/drawing/2014/main" id="{EA2E695C-5E43-4B65-B37E-EA419845DA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133" y="1987301"/>
            <a:ext cx="5380899" cy="392064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Estenosis acueductal.  (a) La imagen axial de EE.  UU.  en escala de grises de un feto a las 21 semanas de gestación muestra ventriculomegalia (flecha doble).  (b) La imagen axial de EE.  UU.  muestra un tercer ventrículo dilatado (flecha discontinua), un cuarto ventrículo no dilatado (punta de flecha) y una fosa posterior normal (PF).">
            <a:extLst>
              <a:ext uri="{FF2B5EF4-FFF2-40B4-BE49-F238E27FC236}">
                <a16:creationId xmlns:a16="http://schemas.microsoft.com/office/drawing/2014/main" id="{6577F602-E955-4024-A79B-C33E19F9A6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2251" y="1987301"/>
            <a:ext cx="5010616" cy="392064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3741BCAE-548D-449D-92D4-622C26EEE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221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3"/>
            <a:ext cx="10782300" cy="4318183"/>
          </a:xfrm>
        </p:spPr>
        <p:txBody>
          <a:bodyPr/>
          <a:lstStyle/>
          <a:p>
            <a:pPr marL="0" indent="0" algn="l">
              <a:buNone/>
            </a:pPr>
            <a:r>
              <a:rPr lang="es-ES" sz="2400" b="1" i="0" dirty="0">
                <a:effectLst/>
                <a:latin typeface="Open Sans"/>
              </a:rPr>
              <a:t>Anormalidades de la línea media</a:t>
            </a:r>
          </a:p>
          <a:p>
            <a:pPr marL="0" indent="0">
              <a:buNone/>
            </a:pPr>
            <a:r>
              <a:rPr lang="es-ES" sz="1600" u="sng" dirty="0" err="1">
                <a:effectLst/>
                <a:latin typeface="Open Sans"/>
              </a:rPr>
              <a:t>Holoprosencefalia</a:t>
            </a:r>
            <a:r>
              <a:rPr lang="es-ES" sz="1600" u="sng" dirty="0">
                <a:effectLst/>
                <a:latin typeface="Open Sans"/>
              </a:rPr>
              <a:t>.</a:t>
            </a:r>
          </a:p>
          <a:p>
            <a:r>
              <a:rPr lang="es-ES" sz="1400" b="0" i="0" dirty="0">
                <a:effectLst/>
                <a:latin typeface="Open Sans"/>
              </a:rPr>
              <a:t>La </a:t>
            </a:r>
            <a:r>
              <a:rPr lang="es-ES" sz="1400" b="0" i="0" dirty="0" err="1">
                <a:effectLst/>
                <a:latin typeface="Open Sans"/>
              </a:rPr>
              <a:t>holoprosencefalia</a:t>
            </a:r>
            <a:r>
              <a:rPr lang="es-ES" sz="1400" b="0" i="0" dirty="0">
                <a:effectLst/>
                <a:latin typeface="Open Sans"/>
              </a:rPr>
              <a:t> constituye un espectro de malformaciones cerebrales y faciales que ocurren cuando el prosencéfalo no se divide en dos hemisferios distintos entre la cuarta y quinta semana de gestación.</a:t>
            </a:r>
          </a:p>
          <a:p>
            <a:pPr marL="0" indent="0" algn="r">
              <a:buNone/>
            </a:pPr>
            <a:r>
              <a:rPr lang="es-ES" sz="1400" dirty="0">
                <a:effectLst/>
                <a:latin typeface="Open Sans"/>
              </a:rPr>
              <a:t>Subtipos: Lobar, </a:t>
            </a:r>
            <a:r>
              <a:rPr lang="es-ES" sz="1400" dirty="0" err="1">
                <a:effectLst/>
                <a:latin typeface="Open Sans"/>
              </a:rPr>
              <a:t>Semilobar</a:t>
            </a:r>
            <a:r>
              <a:rPr lang="es-ES" sz="1400" dirty="0">
                <a:effectLst/>
                <a:latin typeface="Open Sans"/>
              </a:rPr>
              <a:t> y Alobar.</a:t>
            </a:r>
          </a:p>
          <a:p>
            <a:r>
              <a:rPr lang="es-ES" sz="1400" b="0" i="0" dirty="0">
                <a:effectLst/>
                <a:latin typeface="Open Sans"/>
              </a:rPr>
              <a:t>La variante lobular de </a:t>
            </a:r>
            <a:r>
              <a:rPr lang="es-ES" sz="1400" b="0" i="0" dirty="0" err="1">
                <a:effectLst/>
                <a:latin typeface="Open Sans"/>
              </a:rPr>
              <a:t>holoprosencefalia</a:t>
            </a:r>
            <a:r>
              <a:rPr lang="es-ES" sz="1400" b="0" i="0" dirty="0">
                <a:effectLst/>
                <a:latin typeface="Open Sans"/>
              </a:rPr>
              <a:t> es la forma menos grave. Cuando esta entidad se ve en la US prenatal, la línea media del hoz cerebral está intacta y presente, el CSP están ausentes y hay una fusión parcial de los cuernos frontales. El principal diagnóstico diferencial para estos hallazgos es la displasia </a:t>
            </a:r>
            <a:r>
              <a:rPr lang="es-ES" sz="1400" b="0" i="0" dirty="0" err="1">
                <a:effectLst/>
                <a:latin typeface="Open Sans"/>
              </a:rPr>
              <a:t>septoóptica</a:t>
            </a:r>
            <a:r>
              <a:rPr lang="es-ES" sz="1400" b="0" i="0" dirty="0">
                <a:effectLst/>
                <a:latin typeface="Open Sans"/>
              </a:rPr>
              <a:t>.</a:t>
            </a:r>
          </a:p>
          <a:p>
            <a:r>
              <a:rPr lang="es-ES" sz="1400" b="0" i="0" dirty="0">
                <a:effectLst/>
                <a:latin typeface="Open Sans"/>
              </a:rPr>
              <a:t>la </a:t>
            </a:r>
            <a:r>
              <a:rPr lang="es-ES" sz="1400" b="0" i="0" dirty="0" err="1">
                <a:effectLst/>
                <a:latin typeface="Open Sans"/>
              </a:rPr>
              <a:t>holoprosencefalia</a:t>
            </a:r>
            <a:r>
              <a:rPr lang="es-ES" sz="1400" b="0" i="0" dirty="0">
                <a:effectLst/>
                <a:latin typeface="Open Sans"/>
              </a:rPr>
              <a:t> </a:t>
            </a:r>
            <a:r>
              <a:rPr lang="es-ES" sz="1400" b="0" i="0" dirty="0" err="1">
                <a:effectLst/>
                <a:latin typeface="Open Sans"/>
              </a:rPr>
              <a:t>semilobar</a:t>
            </a:r>
            <a:r>
              <a:rPr lang="es-ES" sz="1400" b="0" i="0" dirty="0">
                <a:effectLst/>
                <a:latin typeface="Open Sans"/>
              </a:rPr>
              <a:t>, la fisura interhemisférica está presente en la parte posterior pero ausente en la parte anterior, mientras que los ventrículos cerebrales están parcialmente fusionados en la parte anterior pero separados en la parte posterior.</a:t>
            </a:r>
          </a:p>
          <a:p>
            <a:r>
              <a:rPr lang="es-ES" sz="1400" b="0" i="0" dirty="0">
                <a:effectLst/>
                <a:latin typeface="Open Sans"/>
              </a:rPr>
              <a:t>La </a:t>
            </a:r>
            <a:r>
              <a:rPr lang="es-ES" sz="1400" b="0" i="0" dirty="0" err="1">
                <a:effectLst/>
                <a:latin typeface="Open Sans"/>
              </a:rPr>
              <a:t>holoprosencefalia</a:t>
            </a:r>
            <a:r>
              <a:rPr lang="es-ES" sz="1400" b="0" i="0" dirty="0">
                <a:effectLst/>
                <a:latin typeface="Open Sans"/>
              </a:rPr>
              <a:t> alobar es la variante más grave, como resultado de la falta completa de escisión del prosencéfalo</a:t>
            </a:r>
            <a:endParaRPr lang="es-ES" sz="1400" dirty="0">
              <a:effectLst/>
              <a:latin typeface="Open Sans"/>
            </a:endParaRPr>
          </a:p>
        </p:txBody>
      </p:sp>
      <p:pic>
        <p:nvPicPr>
          <p:cNvPr id="4" name="Picture 2">
            <a:extLst>
              <a:ext uri="{FF2B5EF4-FFF2-40B4-BE49-F238E27FC236}">
                <a16:creationId xmlns:a16="http://schemas.microsoft.com/office/drawing/2014/main" id="{F17FCBEB-9F0D-4163-813D-6FD2961568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3198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oloprosencefalia alobar en dos fetos.  (a) La imagen de EE.  UU.  en escala de grises axial obtenida en el segundo trimestre muestra un solo monoventrículo (flecha) y thalami fusionado (T).  (b - d) La imagen axial de EE.  UU.  en escala de grises (b) de un feto diferente a las 17 semanas de gestación muestra una trompa central alta (flecha en b) con ausencia de nariz normal e hipotelorismo (punta de flecha en b).  El hipotelorismo se define como una distancia interocular menor que el quinto percentil para la edad gestacional.  La imagen axial de Estados Unidos (c) muestra thalami fusionado (T).  La imagen sagital de EE.  UU.  (D) muestra la trompa central (flecha en d).  El feto fue dado a la luz a las 29 semanas de gestación después de que la madre entró en el trabajo de parto prematuro.">
            <a:extLst>
              <a:ext uri="{FF2B5EF4-FFF2-40B4-BE49-F238E27FC236}">
                <a16:creationId xmlns:a16="http://schemas.microsoft.com/office/drawing/2014/main" id="{7BDC9371-2B76-4167-9465-2552936664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244" y="1707777"/>
            <a:ext cx="4660052" cy="344244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oloprosencefalia alobar en dos fetos.  (a) La imagen de EE.  UU.  en escala de grises axial obtenida en el segundo trimestre muestra un solo monoventrículo (flecha) y thalami fusionado (T).  (b - d) La imagen axial de EE.  UU.  en escala de grises (b) de un feto diferente a las 17 semanas de gestación muestra una trompa central alta (flecha en b) con ausencia de nariz normal e hipotelorismo (punta de flecha en b).  El hipotelorismo se define como una distancia interocular menor que el quinto percentil para la edad gestacional.  La imagen axial de Estados Unidos (c) muestra thalami fusionado (T).  La imagen sagital de EE.  UU.  (D) muestra la trompa central (flecha en d).  El feto fue dado a la luz a las 29 semanas de gestación después de que la madre entró en el trabajo de parto prematuro.">
            <a:extLst>
              <a:ext uri="{FF2B5EF4-FFF2-40B4-BE49-F238E27FC236}">
                <a16:creationId xmlns:a16="http://schemas.microsoft.com/office/drawing/2014/main" id="{0AA364E9-D719-4BA7-803C-2786DA962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814" y="1707777"/>
            <a:ext cx="4424363"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27F5CE9-699F-477A-80F3-7067F94614A8}"/>
              </a:ext>
            </a:extLst>
          </p:cNvPr>
          <p:cNvSpPr txBox="1"/>
          <p:nvPr/>
        </p:nvSpPr>
        <p:spPr>
          <a:xfrm>
            <a:off x="4093336" y="648396"/>
            <a:ext cx="4005327" cy="400110"/>
          </a:xfrm>
          <a:prstGeom prst="rect">
            <a:avLst/>
          </a:prstGeom>
          <a:noFill/>
        </p:spPr>
        <p:txBody>
          <a:bodyPr wrap="none" rtlCol="0">
            <a:spAutoFit/>
          </a:bodyPr>
          <a:lstStyle/>
          <a:p>
            <a:r>
              <a:rPr lang="es-ES" sz="2000" dirty="0"/>
              <a:t>HOLOPROSENCEFALIA ALOBAR</a:t>
            </a:r>
          </a:p>
        </p:txBody>
      </p:sp>
      <p:sp>
        <p:nvSpPr>
          <p:cNvPr id="7" name="CuadroTexto 6">
            <a:extLst>
              <a:ext uri="{FF2B5EF4-FFF2-40B4-BE49-F238E27FC236}">
                <a16:creationId xmlns:a16="http://schemas.microsoft.com/office/drawing/2014/main" id="{DB2EBEAB-9511-44FB-913A-72CA272CADB4}"/>
              </a:ext>
            </a:extLst>
          </p:cNvPr>
          <p:cNvSpPr txBox="1"/>
          <p:nvPr/>
        </p:nvSpPr>
        <p:spPr>
          <a:xfrm>
            <a:off x="389965" y="1229362"/>
            <a:ext cx="10587806" cy="369332"/>
          </a:xfrm>
          <a:prstGeom prst="rect">
            <a:avLst/>
          </a:prstGeom>
          <a:noFill/>
        </p:spPr>
        <p:txBody>
          <a:bodyPr wrap="square" rtlCol="0">
            <a:spAutoFit/>
          </a:bodyPr>
          <a:lstStyle/>
          <a:p>
            <a:r>
              <a:rPr lang="es-ES" dirty="0"/>
              <a:t>2 TRIMESTRE																        17 </a:t>
            </a:r>
            <a:r>
              <a:rPr lang="es-ES" dirty="0" err="1"/>
              <a:t>Sem</a:t>
            </a:r>
            <a:endParaRPr lang="es-ES" dirty="0"/>
          </a:p>
        </p:txBody>
      </p:sp>
      <p:pic>
        <p:nvPicPr>
          <p:cNvPr id="8" name="Picture 2">
            <a:extLst>
              <a:ext uri="{FF2B5EF4-FFF2-40B4-BE49-F238E27FC236}">
                <a16:creationId xmlns:a16="http://schemas.microsoft.com/office/drawing/2014/main" id="{592E69CE-E776-4412-8A2A-A686E84551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3321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27F5CE9-699F-477A-80F3-7067F94614A8}"/>
              </a:ext>
            </a:extLst>
          </p:cNvPr>
          <p:cNvSpPr txBox="1"/>
          <p:nvPr/>
        </p:nvSpPr>
        <p:spPr>
          <a:xfrm>
            <a:off x="4093336" y="648396"/>
            <a:ext cx="4005327" cy="400110"/>
          </a:xfrm>
          <a:prstGeom prst="rect">
            <a:avLst/>
          </a:prstGeom>
          <a:noFill/>
        </p:spPr>
        <p:txBody>
          <a:bodyPr wrap="none" rtlCol="0">
            <a:spAutoFit/>
          </a:bodyPr>
          <a:lstStyle/>
          <a:p>
            <a:r>
              <a:rPr lang="es-ES" sz="2000" dirty="0"/>
              <a:t>HOLOPROSENCEFALIA ALOBAR</a:t>
            </a:r>
          </a:p>
        </p:txBody>
      </p:sp>
      <p:sp>
        <p:nvSpPr>
          <p:cNvPr id="7" name="CuadroTexto 6">
            <a:extLst>
              <a:ext uri="{FF2B5EF4-FFF2-40B4-BE49-F238E27FC236}">
                <a16:creationId xmlns:a16="http://schemas.microsoft.com/office/drawing/2014/main" id="{DB2EBEAB-9511-44FB-913A-72CA272CADB4}"/>
              </a:ext>
            </a:extLst>
          </p:cNvPr>
          <p:cNvSpPr txBox="1"/>
          <p:nvPr/>
        </p:nvSpPr>
        <p:spPr>
          <a:xfrm>
            <a:off x="389965" y="1229362"/>
            <a:ext cx="10587806" cy="369332"/>
          </a:xfrm>
          <a:prstGeom prst="rect">
            <a:avLst/>
          </a:prstGeom>
          <a:noFill/>
        </p:spPr>
        <p:txBody>
          <a:bodyPr wrap="square" rtlCol="0">
            <a:spAutoFit/>
          </a:bodyPr>
          <a:lstStyle/>
          <a:p>
            <a:r>
              <a:rPr lang="es-ES" dirty="0"/>
              <a:t>17 </a:t>
            </a:r>
            <a:r>
              <a:rPr lang="es-ES" dirty="0" err="1"/>
              <a:t>Sem</a:t>
            </a:r>
            <a:endParaRPr lang="es-ES" dirty="0"/>
          </a:p>
        </p:txBody>
      </p:sp>
      <p:pic>
        <p:nvPicPr>
          <p:cNvPr id="9220" name="Picture 4" descr="Holoprosencefalia alobar en dos fetos.  (a) La imagen de EE.  UU.  en escala de grises axial obtenida en el segundo trimestre muestra un solo monoventrículo (flecha) y thalami fusionado (T).  (b - d) La imagen axial de EE.  UU.  en escala de grises (b) de un feto diferente a las 17 semanas de gestación muestra una trompa central alta (flecha en b) con ausencia de nariz normal e hipotelorismo (punta de flecha en b).  El hipotelorismo se define como una distancia interocular menor que el quinto percentil para la edad gestacional.  La imagen axial de Estados Unidos (c) muestra thalami fusionado (T).  La imagen sagital de EE.  UU.  (D) muestra la trompa central (flecha en d).  El feto fue dado a la luz a las 29 semanas de gestación después de que la madre entró en el trabajo de parto prematuro.">
            <a:extLst>
              <a:ext uri="{FF2B5EF4-FFF2-40B4-BE49-F238E27FC236}">
                <a16:creationId xmlns:a16="http://schemas.microsoft.com/office/drawing/2014/main" id="{42415971-B673-44F0-84C4-C266534E7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65" y="1779550"/>
            <a:ext cx="5668495" cy="384908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oloprosencefalia alobar en dos fetos.  (a) La imagen de EE.  UU.  en escala de grises axial obtenida en el segundo trimestre muestra un solo monoventrículo (flecha) y thalami fusionado (T).  (b - d) La imagen axial de EE.  UU.  en escala de grises (b) de un feto diferente a las 17 semanas de gestación muestra una trompa central alta (flecha en b) con ausencia de nariz normal e hipotelorismo (punta de flecha en b).  El hipotelorismo se define como una distancia interocular menor que el quinto percentil para la edad gestacional.  La imagen axial de Estados Unidos (c) muestra thalami fusionado (T).  La imagen sagital de EE.  UU.  (D) muestra la trompa central (flecha en d).  El feto fue dado a la luz a las 29 semanas de gestación después de que la madre entró en el trabajo de parto prematuro.">
            <a:extLst>
              <a:ext uri="{FF2B5EF4-FFF2-40B4-BE49-F238E27FC236}">
                <a16:creationId xmlns:a16="http://schemas.microsoft.com/office/drawing/2014/main" id="{074ABD56-461B-45A3-B651-7BC7AD5103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47" y="1779550"/>
            <a:ext cx="4992748" cy="3736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29ECEF4D-FDA7-4294-BF89-1147F422D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673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normAutofit lnSpcReduction="10000"/>
          </a:bodyPr>
          <a:lstStyle/>
          <a:p>
            <a:pPr marL="0" indent="0">
              <a:buNone/>
            </a:pPr>
            <a:r>
              <a:rPr lang="es-ES" sz="2400" b="1" dirty="0">
                <a:latin typeface="Open Sans"/>
              </a:rPr>
              <a:t>Introducción</a:t>
            </a:r>
          </a:p>
          <a:p>
            <a:r>
              <a:rPr lang="en-US" sz="1600" b="0" i="0" dirty="0">
                <a:effectLst/>
                <a:latin typeface="Open Sans"/>
              </a:rPr>
              <a:t>American College of Radiology – American College of Obstetricians and Gynecologists – American Institute of Ultrasound in Medicine – Society for Maternal-Fetal Medicine – Society of Radiologists in Ultrasound (ACR – ACOG – AIUM – SMFM – SRU) </a:t>
            </a:r>
          </a:p>
          <a:p>
            <a:r>
              <a:rPr lang="es-ES" sz="1600" b="0" i="0" dirty="0">
                <a:effectLst/>
                <a:latin typeface="Open Sans"/>
              </a:rPr>
              <a:t>La cabeza, la cara y el cuello comprenden una parte requerida del estudio anatómico fetal, II T, (18 </a:t>
            </a:r>
            <a:r>
              <a:rPr lang="es-ES" sz="1600" b="0" i="0" dirty="0" err="1">
                <a:effectLst/>
                <a:latin typeface="Open Sans"/>
              </a:rPr>
              <a:t>Sem</a:t>
            </a:r>
            <a:r>
              <a:rPr lang="es-ES" sz="1600" b="0" i="0" dirty="0">
                <a:effectLst/>
                <a:latin typeface="Open Sans"/>
              </a:rPr>
              <a:t>.)</a:t>
            </a:r>
          </a:p>
          <a:p>
            <a:r>
              <a:rPr lang="es-ES" sz="1600" b="0" i="0" dirty="0">
                <a:effectLst/>
                <a:latin typeface="Open Sans"/>
              </a:rPr>
              <a:t>Los elementos mínimos requeridos incluyen los ventrículos cerebrales laterales, el plexo coroideo, la línea media, el cavum septum </a:t>
            </a:r>
            <a:r>
              <a:rPr lang="es-ES" sz="1600" b="0" i="0" dirty="0" err="1">
                <a:effectLst/>
                <a:latin typeface="Open Sans"/>
              </a:rPr>
              <a:t>pellucidum</a:t>
            </a:r>
            <a:r>
              <a:rPr lang="es-ES" sz="1600" b="0" i="0" dirty="0">
                <a:effectLst/>
                <a:latin typeface="Open Sans"/>
              </a:rPr>
              <a:t>, el cerebelo, la cisterna magna, el labio superior y el pliegue nucal.</a:t>
            </a:r>
          </a:p>
          <a:p>
            <a:r>
              <a:rPr lang="es-ES" sz="1600" b="0" i="0" dirty="0">
                <a:effectLst/>
                <a:latin typeface="Open Sans"/>
              </a:rPr>
              <a:t>Las evaluaciones biométricas craneales también se realizan de manera rutinaria, incluidas las mediciones del diámetro biparietal (tomadas desde el borde externo del cráneo proximal al borde interno del cráneo distal) y la circunferencia de la cabeza (tomadas alrededor del perímetro externo del la tabla óseo) para la evaluación de edad gestacional.</a:t>
            </a:r>
            <a:endParaRPr lang="es-ES" sz="1800" dirty="0"/>
          </a:p>
        </p:txBody>
      </p:sp>
      <p:pic>
        <p:nvPicPr>
          <p:cNvPr id="4" name="Picture 2">
            <a:extLst>
              <a:ext uri="{FF2B5EF4-FFF2-40B4-BE49-F238E27FC236}">
                <a16:creationId xmlns:a16="http://schemas.microsoft.com/office/drawing/2014/main" id="{F6EEABDD-DB91-4446-8437-8625AA0298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972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3"/>
            <a:ext cx="10782300" cy="4318183"/>
          </a:xfrm>
        </p:spPr>
        <p:txBody>
          <a:bodyPr/>
          <a:lstStyle/>
          <a:p>
            <a:pPr marL="0" indent="0" algn="l">
              <a:buNone/>
            </a:pPr>
            <a:r>
              <a:rPr lang="es-ES" sz="2400" b="1" i="0" dirty="0">
                <a:effectLst/>
                <a:latin typeface="Open Sans"/>
              </a:rPr>
              <a:t>Anormalidades de la línea media</a:t>
            </a:r>
          </a:p>
          <a:p>
            <a:pPr marL="0" indent="0">
              <a:buNone/>
            </a:pPr>
            <a:r>
              <a:rPr lang="es-ES" sz="1600" u="sng" dirty="0">
                <a:effectLst/>
                <a:latin typeface="Open Sans"/>
              </a:rPr>
              <a:t>Agenesia del Cuerpo Calloso.</a:t>
            </a:r>
          </a:p>
          <a:p>
            <a:r>
              <a:rPr lang="es-ES" sz="1400" b="0" i="0" dirty="0">
                <a:effectLst/>
                <a:latin typeface="Open Sans"/>
              </a:rPr>
              <a:t>En la agenesia del cuerpo calloso, los axones no cruzan la línea media para formar el cuerpo calloso. Esta malformación puede ser parcial o completa y a menudo se asocia con una hidrocefalia no obstructiva.</a:t>
            </a:r>
          </a:p>
          <a:p>
            <a:r>
              <a:rPr lang="es-ES" sz="1400" dirty="0">
                <a:effectLst/>
                <a:latin typeface="Open Sans"/>
              </a:rPr>
              <a:t>Ausencia del CSP.</a:t>
            </a:r>
          </a:p>
          <a:p>
            <a:r>
              <a:rPr lang="es-ES" sz="1400" dirty="0">
                <a:effectLst/>
                <a:latin typeface="Open Sans"/>
              </a:rPr>
              <a:t>Fosa posterior suele ser normal.</a:t>
            </a:r>
          </a:p>
          <a:p>
            <a:r>
              <a:rPr lang="es-ES" sz="1400" dirty="0">
                <a:effectLst/>
                <a:latin typeface="Open Sans"/>
              </a:rPr>
              <a:t>US y RMI: </a:t>
            </a:r>
            <a:r>
              <a:rPr lang="es-ES" sz="1400" b="0" i="0" dirty="0">
                <a:effectLst/>
                <a:latin typeface="Open Sans"/>
              </a:rPr>
              <a:t>configuración de lágrima de los cuernos posteriores (también conocida como </a:t>
            </a:r>
            <a:r>
              <a:rPr lang="es-ES" sz="1400" b="0" i="0" dirty="0" err="1">
                <a:effectLst/>
                <a:latin typeface="Open Sans"/>
              </a:rPr>
              <a:t>colpocefalia</a:t>
            </a:r>
            <a:r>
              <a:rPr lang="es-ES" sz="1400" b="0" i="0" dirty="0">
                <a:effectLst/>
                <a:latin typeface="Open Sans"/>
              </a:rPr>
              <a:t>) y cuernos frontales de tamaño normal a pequeños. Se considera que un patrón vascular </a:t>
            </a:r>
            <a:r>
              <a:rPr lang="es-ES" sz="1400" b="0" i="0" dirty="0" err="1">
                <a:effectLst/>
                <a:latin typeface="Open Sans"/>
              </a:rPr>
              <a:t>pericaloso</a:t>
            </a:r>
            <a:r>
              <a:rPr lang="es-ES" sz="1400" b="0" i="0" dirty="0">
                <a:effectLst/>
                <a:latin typeface="Open Sans"/>
              </a:rPr>
              <a:t> anormal, como un curso deforme o anormal de las arterias </a:t>
            </a:r>
            <a:r>
              <a:rPr lang="es-ES" sz="1400" b="0" i="0" dirty="0" err="1">
                <a:effectLst/>
                <a:latin typeface="Open Sans"/>
              </a:rPr>
              <a:t>pericallosas</a:t>
            </a:r>
            <a:r>
              <a:rPr lang="es-ES" sz="1400" b="0" i="0" dirty="0">
                <a:effectLst/>
                <a:latin typeface="Open Sans"/>
              </a:rPr>
              <a:t> y sus ramas, es un indicador indirecto temprano de agenesia del cuerpo calloso</a:t>
            </a:r>
            <a:endParaRPr lang="es-ES" sz="1400" dirty="0">
              <a:effectLst/>
              <a:latin typeface="Open Sans"/>
            </a:endParaRPr>
          </a:p>
        </p:txBody>
      </p:sp>
      <p:pic>
        <p:nvPicPr>
          <p:cNvPr id="4" name="Picture 2">
            <a:extLst>
              <a:ext uri="{FF2B5EF4-FFF2-40B4-BE49-F238E27FC236}">
                <a16:creationId xmlns:a16="http://schemas.microsoft.com/office/drawing/2014/main" id="{884277A6-F2C1-4FE6-B681-A454887002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3297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Agenesia del cuerpo calloso.  (a) La imagen axial de EE.  UU.  en escala de grises de un feto a las 18 semanas de gestación muestra la ausencia de la CSP (flecha) entre los cuernos frontales de los ventrículos laterales.  (b) La imagen Doppler color sagital en EE.  UU.  de un feto a las 28 semanas de gestación muestra un patrón vascular pericaloso anormal, desorganizado, un hallazgo de imagen considerado como un indicador indirecto temprano de EE.  UU.  de agenesia del cuerpo calloso.  (c) La imagen de RM ponderada en T1 coronal obtenida postnatalmente en un paciente diferente muestra una configuración clásica de asta de dirección de los ventrículos laterales (LV).  (d) La imagen sagital de RM potenciada en T1 muestra un lipoma intracraneal como una masa de la línea media posterior (punta de flecha) con una intensidad de señal T1 intrínsecamente alta.  La agenesia del cuerpo calloso se asocia con otras anormalidades del SNC el 50% del tiempo.  En particular,">
            <a:extLst>
              <a:ext uri="{FF2B5EF4-FFF2-40B4-BE49-F238E27FC236}">
                <a16:creationId xmlns:a16="http://schemas.microsoft.com/office/drawing/2014/main" id="{139235C9-8FBA-45C2-9A76-B5916E7460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369" y="1789929"/>
            <a:ext cx="4462200" cy="390612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Agenesia del cuerpo calloso.  (a) La imagen axial de EE.  UU.  en escala de grises de un feto a las 18 semanas de gestación muestra la ausencia de la CSP (flecha) entre los cuernos frontales de los ventrículos laterales.  (b) La imagen Doppler color sagital en EE.  UU.  de un feto a las 28 semanas de gestación muestra un patrón vascular pericaloso anormal, desorganizado, un hallazgo de imagen considerado como un indicador indirecto temprano de EE.  UU.  de agenesia del cuerpo calloso.  (c) La imagen de RM ponderada en T1 coronal obtenida postnatalmente en un paciente diferente muestra una configuración clásica de asta de dirección de los ventrículos laterales (LV).  (d) La imagen sagital de RM potenciada en T1 muestra un lipoma intracraneal como una masa de la línea media posterior (punta de flecha) con una intensidad de señal T1 intrínsecamente alta.  La agenesia del cuerpo calloso se asocia con otras anormalidades del SNC el 50% del tiempo.  En particular,">
            <a:extLst>
              <a:ext uri="{FF2B5EF4-FFF2-40B4-BE49-F238E27FC236}">
                <a16:creationId xmlns:a16="http://schemas.microsoft.com/office/drawing/2014/main" id="{ECCFC1D7-0C78-471C-9BBF-46D0701A5D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4370" y="1789928"/>
            <a:ext cx="4263278" cy="390612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D304FFC7-1CF4-46A9-B4C9-A31BF0577795}"/>
              </a:ext>
            </a:extLst>
          </p:cNvPr>
          <p:cNvSpPr txBox="1"/>
          <p:nvPr/>
        </p:nvSpPr>
        <p:spPr>
          <a:xfrm>
            <a:off x="3886709" y="634949"/>
            <a:ext cx="4418582" cy="400110"/>
          </a:xfrm>
          <a:prstGeom prst="rect">
            <a:avLst/>
          </a:prstGeom>
          <a:noFill/>
        </p:spPr>
        <p:txBody>
          <a:bodyPr wrap="none" rtlCol="0">
            <a:spAutoFit/>
          </a:bodyPr>
          <a:lstStyle/>
          <a:p>
            <a:r>
              <a:rPr lang="es-ES" sz="2000" dirty="0"/>
              <a:t>AGENESIA DEL  CUERPO CALLOSO</a:t>
            </a:r>
          </a:p>
        </p:txBody>
      </p:sp>
      <p:sp>
        <p:nvSpPr>
          <p:cNvPr id="8" name="CuadroTexto 7">
            <a:extLst>
              <a:ext uri="{FF2B5EF4-FFF2-40B4-BE49-F238E27FC236}">
                <a16:creationId xmlns:a16="http://schemas.microsoft.com/office/drawing/2014/main" id="{349E0FA4-0907-40E1-B90A-9656BCE247AA}"/>
              </a:ext>
            </a:extLst>
          </p:cNvPr>
          <p:cNvSpPr txBox="1"/>
          <p:nvPr/>
        </p:nvSpPr>
        <p:spPr>
          <a:xfrm>
            <a:off x="389965" y="1229362"/>
            <a:ext cx="10587806" cy="369332"/>
          </a:xfrm>
          <a:prstGeom prst="rect">
            <a:avLst/>
          </a:prstGeom>
          <a:noFill/>
        </p:spPr>
        <p:txBody>
          <a:bodyPr wrap="square" rtlCol="0">
            <a:spAutoFit/>
          </a:bodyPr>
          <a:lstStyle/>
          <a:p>
            <a:r>
              <a:rPr lang="es-ES" dirty="0"/>
              <a:t>18 </a:t>
            </a:r>
            <a:r>
              <a:rPr lang="es-ES" dirty="0" err="1"/>
              <a:t>Sem</a:t>
            </a:r>
            <a:r>
              <a:rPr lang="es-ES" dirty="0"/>
              <a:t>																				28 </a:t>
            </a:r>
            <a:r>
              <a:rPr lang="es-ES" dirty="0" err="1"/>
              <a:t>Sem</a:t>
            </a:r>
            <a:endParaRPr lang="es-ES" dirty="0"/>
          </a:p>
        </p:txBody>
      </p:sp>
      <p:pic>
        <p:nvPicPr>
          <p:cNvPr id="7" name="Picture 2">
            <a:extLst>
              <a:ext uri="{FF2B5EF4-FFF2-40B4-BE49-F238E27FC236}">
                <a16:creationId xmlns:a16="http://schemas.microsoft.com/office/drawing/2014/main" id="{44B3DCBB-CA53-4310-8779-1792EB6254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098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304FFC7-1CF4-46A9-B4C9-A31BF0577795}"/>
              </a:ext>
            </a:extLst>
          </p:cNvPr>
          <p:cNvSpPr txBox="1"/>
          <p:nvPr/>
        </p:nvSpPr>
        <p:spPr>
          <a:xfrm>
            <a:off x="3886709" y="634949"/>
            <a:ext cx="4418582" cy="400110"/>
          </a:xfrm>
          <a:prstGeom prst="rect">
            <a:avLst/>
          </a:prstGeom>
          <a:noFill/>
        </p:spPr>
        <p:txBody>
          <a:bodyPr wrap="none" rtlCol="0">
            <a:spAutoFit/>
          </a:bodyPr>
          <a:lstStyle/>
          <a:p>
            <a:r>
              <a:rPr lang="es-ES" sz="2000" dirty="0"/>
              <a:t>AGENESIA DEL  CUERPO CALLOSO</a:t>
            </a:r>
          </a:p>
        </p:txBody>
      </p:sp>
      <p:sp>
        <p:nvSpPr>
          <p:cNvPr id="8" name="CuadroTexto 7">
            <a:extLst>
              <a:ext uri="{FF2B5EF4-FFF2-40B4-BE49-F238E27FC236}">
                <a16:creationId xmlns:a16="http://schemas.microsoft.com/office/drawing/2014/main" id="{349E0FA4-0907-40E1-B90A-9656BCE247AA}"/>
              </a:ext>
            </a:extLst>
          </p:cNvPr>
          <p:cNvSpPr txBox="1"/>
          <p:nvPr/>
        </p:nvSpPr>
        <p:spPr>
          <a:xfrm>
            <a:off x="389965" y="1229362"/>
            <a:ext cx="10587806" cy="369332"/>
          </a:xfrm>
          <a:prstGeom prst="rect">
            <a:avLst/>
          </a:prstGeom>
          <a:noFill/>
        </p:spPr>
        <p:txBody>
          <a:bodyPr wrap="square" rtlCol="0">
            <a:spAutoFit/>
          </a:bodyPr>
          <a:lstStyle/>
          <a:p>
            <a:r>
              <a:rPr lang="es-ES" dirty="0"/>
              <a:t>																			</a:t>
            </a:r>
          </a:p>
        </p:txBody>
      </p:sp>
      <p:pic>
        <p:nvPicPr>
          <p:cNvPr id="11266" name="Picture 2" descr="Agenesia del cuerpo calloso.  (a) La imagen axial de EE.  UU.  en escala de grises de un feto a las 18 semanas de gestación muestra la ausencia de la CSP (flecha) entre los cuernos frontales de los ventrículos laterales.  (b) La imagen Doppler color sagital en EE.  UU.  de un feto a las 28 semanas de gestación muestra un patrón vascular pericaloso anormal, desorganizado, un hallazgo de imagen considerado como un indicador indirecto temprano de EE.  UU.  de agenesia del cuerpo calloso.  (c) La imagen de RM ponderada en T1 coronal obtenida postnatalmente en un paciente diferente muestra una configuración clásica de asta de dirección de los ventrículos laterales (LV).  (d) La imagen sagital de RM potenciada en T1 muestra un lipoma intracraneal como una masa de la línea media posterior (punta de flecha) con una intensidad de señal T1 intrínsecamente alta.  La agenesia del cuerpo calloso se asocia con otras anormalidades del SNC el 50% del tiempo.  En particular,">
            <a:extLst>
              <a:ext uri="{FF2B5EF4-FFF2-40B4-BE49-F238E27FC236}">
                <a16:creationId xmlns:a16="http://schemas.microsoft.com/office/drawing/2014/main" id="{10F5A100-61B6-44F1-AF39-559EF774C8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199" y="1792997"/>
            <a:ext cx="4516706" cy="4516706"/>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genesia del cuerpo calloso.  (a) La imagen axial de EE.  UU.  en escala de grises de un feto a las 18 semanas de gestación muestra la ausencia de la CSP (flecha) entre los cuernos frontales de los ventrículos laterales.  (b) La imagen Doppler color sagital en EE.  UU.  de un feto a las 28 semanas de gestación muestra un patrón vascular pericaloso anormal, desorganizado, un hallazgo de imagen considerado como un indicador indirecto temprano de EE.  UU.  de agenesia del cuerpo calloso.  (c) La imagen de RM ponderada en T1 coronal obtenida postnatalmente en un paciente diferente muestra una configuración clásica de asta de dirección de los ventrículos laterales (LV).  (d) La imagen sagital de RM potenciada en T1 muestra un lipoma intracraneal como una masa de la línea media posterior (punta de flecha) con una intensidad de señal T1 intrínsecamente alta.  La agenesia del cuerpo calloso se asocia con otras anormalidades del SNC el 50% del tiempo.  En particular,">
            <a:extLst>
              <a:ext uri="{FF2B5EF4-FFF2-40B4-BE49-F238E27FC236}">
                <a16:creationId xmlns:a16="http://schemas.microsoft.com/office/drawing/2014/main" id="{CB45ECC6-AB06-4D9F-939E-DCC8A183C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7928" y="1792997"/>
            <a:ext cx="4519843" cy="45167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502DFF4-6E06-4DC7-B93C-95E308364C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000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3"/>
            <a:ext cx="10782300" cy="4318183"/>
          </a:xfrm>
        </p:spPr>
        <p:txBody>
          <a:bodyPr/>
          <a:lstStyle/>
          <a:p>
            <a:pPr marL="0" indent="0" algn="l">
              <a:buNone/>
            </a:pPr>
            <a:r>
              <a:rPr lang="es-ES" sz="2400" b="1" i="0" dirty="0">
                <a:effectLst/>
                <a:latin typeface="Open Sans"/>
              </a:rPr>
              <a:t>Anormalidades de la línea media</a:t>
            </a:r>
          </a:p>
          <a:p>
            <a:pPr marL="0" indent="0">
              <a:buNone/>
            </a:pPr>
            <a:r>
              <a:rPr lang="es-ES" sz="1600" u="sng" dirty="0">
                <a:effectLst/>
                <a:latin typeface="Open Sans"/>
              </a:rPr>
              <a:t>Displasia </a:t>
            </a:r>
            <a:r>
              <a:rPr lang="es-ES" sz="1600" u="sng" dirty="0" err="1">
                <a:effectLst/>
                <a:latin typeface="Open Sans"/>
              </a:rPr>
              <a:t>septoóptica</a:t>
            </a:r>
            <a:endParaRPr lang="es-ES" sz="1600" u="sng" dirty="0">
              <a:effectLst/>
              <a:latin typeface="Open Sans"/>
            </a:endParaRPr>
          </a:p>
          <a:p>
            <a:r>
              <a:rPr lang="es-ES" sz="1400" b="0" i="0" dirty="0">
                <a:effectLst/>
                <a:latin typeface="Open Sans"/>
              </a:rPr>
              <a:t>La displasia </a:t>
            </a:r>
            <a:r>
              <a:rPr lang="es-ES" sz="1400" b="0" i="0" dirty="0" err="1">
                <a:effectLst/>
                <a:latin typeface="Open Sans"/>
              </a:rPr>
              <a:t>septoóptica</a:t>
            </a:r>
            <a:r>
              <a:rPr lang="es-ES" sz="1400" b="0" i="0" dirty="0">
                <a:effectLst/>
                <a:latin typeface="Open Sans"/>
              </a:rPr>
              <a:t> es una anormalidad causada por una interrupción del desarrollo normal del prosencéfalo con una causa precisa desconocida.</a:t>
            </a:r>
          </a:p>
          <a:p>
            <a:r>
              <a:rPr lang="es-ES" sz="1400" dirty="0">
                <a:effectLst/>
                <a:latin typeface="Open Sans"/>
              </a:rPr>
              <a:t>Edad materna joven, uso de drogas recreativas, medicamentos teratogénicos.</a:t>
            </a:r>
          </a:p>
          <a:p>
            <a:r>
              <a:rPr lang="es-ES" sz="1400" dirty="0">
                <a:effectLst/>
                <a:latin typeface="Open Sans"/>
              </a:rPr>
              <a:t>2 / 3: Hipoplasia del nervio óptico, hipofunción hipofisiaria y anomalías cerebrales de la línea media (CSP o CC).</a:t>
            </a:r>
          </a:p>
          <a:p>
            <a:r>
              <a:rPr lang="es-ES" sz="1400" dirty="0">
                <a:effectLst/>
                <a:latin typeface="Open Sans"/>
              </a:rPr>
              <a:t>US: </a:t>
            </a:r>
            <a:r>
              <a:rPr lang="es-ES" sz="1400" b="0" i="0" dirty="0">
                <a:effectLst/>
                <a:latin typeface="Open Sans"/>
              </a:rPr>
              <a:t>cuernos frontales fusionados, ausencia de CSP y una fosa posterior normal,</a:t>
            </a:r>
          </a:p>
          <a:p>
            <a:r>
              <a:rPr lang="es-ES" sz="1400" dirty="0" err="1">
                <a:effectLst/>
                <a:latin typeface="Open Sans"/>
              </a:rPr>
              <a:t>Dx</a:t>
            </a:r>
            <a:r>
              <a:rPr lang="es-ES" sz="1400" dirty="0">
                <a:effectLst/>
                <a:latin typeface="Open Sans"/>
              </a:rPr>
              <a:t> diferencial: </a:t>
            </a:r>
            <a:r>
              <a:rPr lang="es-ES" sz="1400" dirty="0" err="1">
                <a:effectLst/>
                <a:latin typeface="Open Sans"/>
              </a:rPr>
              <a:t>Holoprocencefalia</a:t>
            </a:r>
            <a:r>
              <a:rPr lang="es-ES" sz="1400" dirty="0">
                <a:effectLst/>
                <a:latin typeface="Open Sans"/>
              </a:rPr>
              <a:t> lobar.</a:t>
            </a:r>
          </a:p>
          <a:p>
            <a:r>
              <a:rPr lang="es-ES" sz="1400" b="0" i="0" dirty="0">
                <a:effectLst/>
                <a:latin typeface="Open Sans"/>
              </a:rPr>
              <a:t>La displasia </a:t>
            </a:r>
            <a:r>
              <a:rPr lang="es-ES" sz="1400" b="0" i="0" dirty="0" err="1">
                <a:effectLst/>
                <a:latin typeface="Open Sans"/>
              </a:rPr>
              <a:t>septoóptica</a:t>
            </a:r>
            <a:r>
              <a:rPr lang="es-ES" sz="1400" b="0" i="0" dirty="0">
                <a:effectLst/>
                <a:latin typeface="Open Sans"/>
              </a:rPr>
              <a:t> puede estar asociada con otras malformaciones, más comúnmente con </a:t>
            </a:r>
            <a:r>
              <a:rPr lang="es-ES" sz="1400" b="0" i="0" dirty="0" err="1">
                <a:effectLst/>
                <a:latin typeface="Open Sans"/>
              </a:rPr>
              <a:t>esquizencefalia</a:t>
            </a:r>
            <a:r>
              <a:rPr lang="es-ES" sz="1400" b="0" i="0" dirty="0">
                <a:effectLst/>
                <a:latin typeface="Open Sans"/>
              </a:rPr>
              <a:t>. Cuando se asocia con otras anomalías corticales, la entidad se conoce como displasia </a:t>
            </a:r>
            <a:r>
              <a:rPr lang="es-ES" sz="1400" b="0" i="0" dirty="0" err="1">
                <a:effectLst/>
                <a:latin typeface="Open Sans"/>
              </a:rPr>
              <a:t>septoóptica</a:t>
            </a:r>
            <a:r>
              <a:rPr lang="es-ES" sz="1400" b="0" i="0" dirty="0">
                <a:effectLst/>
                <a:latin typeface="Open Sans"/>
              </a:rPr>
              <a:t> plus.</a:t>
            </a:r>
            <a:endParaRPr lang="es-ES" sz="1400" dirty="0">
              <a:effectLst/>
              <a:latin typeface="Open Sans"/>
            </a:endParaRPr>
          </a:p>
        </p:txBody>
      </p:sp>
      <p:pic>
        <p:nvPicPr>
          <p:cNvPr id="4" name="Picture 2">
            <a:extLst>
              <a:ext uri="{FF2B5EF4-FFF2-40B4-BE49-F238E27FC236}">
                <a16:creationId xmlns:a16="http://schemas.microsoft.com/office/drawing/2014/main" id="{E1BB4F2D-6CE0-4897-9EDA-9A7101873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5320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D304FFC7-1CF4-46A9-B4C9-A31BF0577795}"/>
              </a:ext>
            </a:extLst>
          </p:cNvPr>
          <p:cNvSpPr txBox="1"/>
          <p:nvPr/>
        </p:nvSpPr>
        <p:spPr>
          <a:xfrm>
            <a:off x="4445099" y="638017"/>
            <a:ext cx="3301801" cy="400110"/>
          </a:xfrm>
          <a:prstGeom prst="rect">
            <a:avLst/>
          </a:prstGeom>
          <a:noFill/>
        </p:spPr>
        <p:txBody>
          <a:bodyPr wrap="none" rtlCol="0">
            <a:spAutoFit/>
          </a:bodyPr>
          <a:lstStyle/>
          <a:p>
            <a:r>
              <a:rPr lang="es-ES" sz="2000" dirty="0"/>
              <a:t>DISPLASIA DEPTOOPTICA</a:t>
            </a:r>
          </a:p>
        </p:txBody>
      </p:sp>
      <p:sp>
        <p:nvSpPr>
          <p:cNvPr id="8" name="CuadroTexto 7">
            <a:extLst>
              <a:ext uri="{FF2B5EF4-FFF2-40B4-BE49-F238E27FC236}">
                <a16:creationId xmlns:a16="http://schemas.microsoft.com/office/drawing/2014/main" id="{349E0FA4-0907-40E1-B90A-9656BCE247AA}"/>
              </a:ext>
            </a:extLst>
          </p:cNvPr>
          <p:cNvSpPr txBox="1"/>
          <p:nvPr/>
        </p:nvSpPr>
        <p:spPr>
          <a:xfrm>
            <a:off x="389965" y="1229362"/>
            <a:ext cx="10587806" cy="369332"/>
          </a:xfrm>
          <a:prstGeom prst="rect">
            <a:avLst/>
          </a:prstGeom>
          <a:noFill/>
        </p:spPr>
        <p:txBody>
          <a:bodyPr wrap="square" rtlCol="0">
            <a:spAutoFit/>
          </a:bodyPr>
          <a:lstStyle/>
          <a:p>
            <a:r>
              <a:rPr lang="es-ES" dirty="0"/>
              <a:t>26 </a:t>
            </a:r>
            <a:r>
              <a:rPr lang="es-ES" dirty="0" err="1"/>
              <a:t>Sem</a:t>
            </a:r>
            <a:r>
              <a:rPr lang="es-ES" dirty="0"/>
              <a:t>								Postnatal									28 </a:t>
            </a:r>
            <a:r>
              <a:rPr lang="es-ES" dirty="0" err="1"/>
              <a:t>Sem</a:t>
            </a:r>
            <a:endParaRPr lang="es-ES" dirty="0"/>
          </a:p>
        </p:txBody>
      </p:sp>
      <p:pic>
        <p:nvPicPr>
          <p:cNvPr id="12290" name="Picture 2" descr="Displasia septoóptica.  (a) La imagen Doppler color axial de un feto en los Estados Unidos a las 26 semanas de gestación muestra cuernos frontales fusionados (flecha) sin CSP visto.  Los cuernos frontales fusionados también se ven afectados en la holoprosencefalia lobar, lo que a veces hace que las dos entidades sean indistinguibles.  (b) La imagen de RM ponderada en T2 coronal obtenida postnatalmente muestra cuernos frontales fusionados (flecha profunda) sin CSP visto.  También se observa la orientación hacia abajo de los cuernos frontales de los ventrículos laterales, que es un signo clásico de displasia septoóptica.  (c) La imagen de RM ponderada en T1 coronal muestra nervios ópticos de pequeño calibre (puntas de flecha).">
            <a:extLst>
              <a:ext uri="{FF2B5EF4-FFF2-40B4-BE49-F238E27FC236}">
                <a16:creationId xmlns:a16="http://schemas.microsoft.com/office/drawing/2014/main" id="{F787A8C5-6766-4596-9D88-BD6526FA5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965" y="1789929"/>
            <a:ext cx="4144174" cy="3939017"/>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isplasia septoóptica.  (a) La imagen Doppler color axial de un feto en los Estados Unidos a las 26 semanas de gestación muestra cuernos frontales fusionados (flecha) sin CSP visto.  Los cuernos frontales fusionados también se ven afectados en la holoprosencefalia lobar, lo que a veces hace que las dos entidades sean indistinguibles.  (b) La imagen de RM ponderada en T2 coronal obtenida postnatalmente muestra cuernos frontales fusionados (flecha profunda) sin CSP visto.  También se observa la orientación hacia abajo de los cuernos frontales de los ventrículos laterales, que es un signo clásico de displasia septoóptica.  (c) La imagen de RM ponderada en T1 coronal muestra nervios ópticos de pequeño calibre (puntas de flecha).">
            <a:extLst>
              <a:ext uri="{FF2B5EF4-FFF2-40B4-BE49-F238E27FC236}">
                <a16:creationId xmlns:a16="http://schemas.microsoft.com/office/drawing/2014/main" id="{591A7B1D-5A6A-4974-8F02-647CC496C5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071" y="1789929"/>
            <a:ext cx="3591299" cy="4547014"/>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Displasia septoóptica.  (a) La imagen Doppler color axial de un feto en los Estados Unidos a las 26 semanas de gestación muestra cuernos frontales fusionados (flecha) sin CSP visto.  Los cuernos frontales fusionados también se ven afectados en la holoprosencefalia lobar, lo que a veces hace que las dos entidades sean indistinguibles.  (b) La imagen de RM ponderada en T2 coronal obtenida postnatalmente muestra cuernos frontales fusionados (flecha profunda) sin CSP visto.  También se observa la orientación hacia abajo de los cuernos frontales de los ventrículos laterales, que es un signo clásico de displasia septoóptica.  (c) La imagen de RM ponderada en T1 coronal muestra nervios ópticos de pequeño calibre (puntas de flecha).">
            <a:extLst>
              <a:ext uri="{FF2B5EF4-FFF2-40B4-BE49-F238E27FC236}">
                <a16:creationId xmlns:a16="http://schemas.microsoft.com/office/drawing/2014/main" id="{69163437-CD1F-4CA8-A356-AC0E0C9AE3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743" y="2145790"/>
            <a:ext cx="3750453" cy="334061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245238F9-0656-4125-91D7-C11CCE5220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4021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3"/>
            <a:ext cx="10782300" cy="4318183"/>
          </a:xfrm>
        </p:spPr>
        <p:txBody>
          <a:bodyPr/>
          <a:lstStyle/>
          <a:p>
            <a:pPr marL="0" indent="0" algn="l">
              <a:buNone/>
            </a:pPr>
            <a:r>
              <a:rPr lang="es-ES" sz="2400" b="1" i="0" dirty="0">
                <a:effectLst/>
                <a:latin typeface="Open Sans"/>
              </a:rPr>
              <a:t>Anormalidades Vasculares</a:t>
            </a:r>
          </a:p>
          <a:p>
            <a:r>
              <a:rPr lang="es-ES" sz="1600" b="0" i="0" dirty="0">
                <a:effectLst/>
                <a:latin typeface="Open Sans"/>
              </a:rPr>
              <a:t>La anomalía vascular del SNC más común en el cerebro fetal es la vena de la malformación de Galeno.</a:t>
            </a:r>
          </a:p>
          <a:p>
            <a:endParaRPr lang="es-ES" sz="1600" b="0" i="0" dirty="0">
              <a:effectLst/>
              <a:latin typeface="Open Sans"/>
            </a:endParaRPr>
          </a:p>
          <a:p>
            <a:r>
              <a:rPr lang="es-ES" sz="1600" dirty="0">
                <a:effectLst/>
                <a:latin typeface="Open Sans"/>
              </a:rPr>
              <a:t>US: U</a:t>
            </a:r>
            <a:r>
              <a:rPr lang="es-ES" sz="1600" b="0" i="0" dirty="0">
                <a:effectLst/>
                <a:latin typeface="Open Sans"/>
              </a:rPr>
              <a:t>na masa quística anecoica en la línea media, superior y posterior al tercer ventrículo y el tálamo.</a:t>
            </a:r>
          </a:p>
          <a:p>
            <a:endParaRPr lang="es-ES" sz="1600" b="0" i="0" dirty="0">
              <a:effectLst/>
              <a:latin typeface="Open Sans"/>
            </a:endParaRPr>
          </a:p>
          <a:p>
            <a:r>
              <a:rPr lang="es-ES" sz="1600" dirty="0">
                <a:effectLst/>
                <a:latin typeface="Open Sans"/>
              </a:rPr>
              <a:t>Doppler: P</a:t>
            </a:r>
            <a:r>
              <a:rPr lang="es-ES" sz="1600" b="0" i="0" dirty="0">
                <a:effectLst/>
                <a:latin typeface="Open Sans"/>
              </a:rPr>
              <a:t>resencia de flujo de baja resistencia y una forma de onda turbulenta. Se puede ver el flujo de sangre drenando posteriormente hacia los senos venosos,</a:t>
            </a:r>
            <a:endParaRPr lang="es-ES" sz="1600" dirty="0">
              <a:effectLst/>
              <a:latin typeface="Open Sans"/>
            </a:endParaRPr>
          </a:p>
        </p:txBody>
      </p:sp>
      <p:pic>
        <p:nvPicPr>
          <p:cNvPr id="4" name="Picture 2">
            <a:extLst>
              <a:ext uri="{FF2B5EF4-FFF2-40B4-BE49-F238E27FC236}">
                <a16:creationId xmlns:a16="http://schemas.microsoft.com/office/drawing/2014/main" id="{991DE6A6-B4F3-4AD5-8B6C-5B1671554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32276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lformación de la vena de Galeno.  (a) La imagen axial de EE.  UU.  en escala de grises de un feto a las 35 semanas de gestación muestra una estructura anecoica redondeada en la línea media (flecha).  (b) La imagen Doppler color axial de EE.  UU.  muestra cómo se rellena la estructura (flecha sólida) y muestra una vena de drenaje posterior (flecha discontinua), lo que confirma el diagnóstico de una vena de malformación de Galeno.  (c) La reconstrucción tridimensional de EE.  UU.  muestra la malformación (*) y su asociación con el círculo de Willis, específicamente que es suministrada por las arterias cerebrales posteriores bilaterales con drenaje venoso posterior.  (d) La imagen de RM potenciada en T1 con material de contraste axial obtenida 5 semanas después del parto muestra pulsación o artefacto de flujo sanguíneo (flecha) asociado con la malformación.  Tenga en cuenta que la malformación se encuentra posterior al tercer ventrículo y el tálamo.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a:extLst>
              <a:ext uri="{FF2B5EF4-FFF2-40B4-BE49-F238E27FC236}">
                <a16:creationId xmlns:a16="http://schemas.microsoft.com/office/drawing/2014/main" id="{18C95944-5C13-42D6-A702-DF6E6F564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30" y="1990165"/>
            <a:ext cx="4391412" cy="315655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Malformación de la vena de Galeno.  (a) La imagen axial de EE.  UU.  en escala de grises de un feto a las 35 semanas de gestación muestra una estructura anecoica redondeada en la línea media (flecha).  (b) La imagen Doppler color axial de EE.  UU.  muestra cómo se rellena la estructura (flecha sólida) y muestra una vena de drenaje posterior (flecha discontinua), lo que confirma el diagnóstico de una vena de malformación de Galeno.  (c) La reconstrucción tridimensional de EE.  UU.  muestra la malformación (*) y su asociación con el círculo de Willis, específicamente que es suministrada por las arterias cerebrales posteriores bilaterales con drenaje venoso posterior.  (d) La imagen de RM potenciada en T1 con material de contraste axial obtenida 5 semanas después del parto muestra pulsación o artefacto de flujo sanguíneo (flecha) asociado con la malformación.  Tenga en cuenta que la malformación se encuentra posterior al tercer ventrículo y el tálamo.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a:extLst>
              <a:ext uri="{FF2B5EF4-FFF2-40B4-BE49-F238E27FC236}">
                <a16:creationId xmlns:a16="http://schemas.microsoft.com/office/drawing/2014/main" id="{2D93FD0C-6FAB-4E22-9549-DB7B44E464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124" y="1990165"/>
            <a:ext cx="4677840" cy="3156556"/>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Malformación de la vena de Galeno.  (a) La imagen axial de EE.  UU.  en escala de grises de un feto a las 35 semanas de gestación muestra una estructura anecoica redondeada en la línea media (flecha).  (b) La imagen Doppler color axial de EE.  UU.  muestra cómo se rellena la estructura (flecha sólida) y muestra una vena de drenaje posterior (flecha discontinua), lo que confirma el diagnóstico de una vena de malformación de Galeno.  (c) La reconstrucción tridimensional de EE.  UU.  muestra la malformación (*) y su asociación con el círculo de Willis, específicamente que es suministrada por las arterias cerebrales posteriores bilaterales con drenaje venoso posterior.  (d) La imagen de RM potenciada en T1 con material de contraste axial obtenida 5 semanas después del parto muestra pulsación o artefacto de flujo sanguíneo (flecha) asociado con la malformación.  Tenga en cuenta que la malformación se encuentra posterior al tercer ventrículo y el tálamo.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a:extLst>
              <a:ext uri="{FF2B5EF4-FFF2-40B4-BE49-F238E27FC236}">
                <a16:creationId xmlns:a16="http://schemas.microsoft.com/office/drawing/2014/main" id="{46FB4907-A23D-4654-AD67-9DB293FBF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2366" y="1990165"/>
            <a:ext cx="2507204" cy="399377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9BB3E45F-919A-444C-AEC2-4EF23A6270E7}"/>
              </a:ext>
            </a:extLst>
          </p:cNvPr>
          <p:cNvSpPr txBox="1"/>
          <p:nvPr/>
        </p:nvSpPr>
        <p:spPr>
          <a:xfrm>
            <a:off x="3413566" y="691805"/>
            <a:ext cx="5364867" cy="400110"/>
          </a:xfrm>
          <a:prstGeom prst="rect">
            <a:avLst/>
          </a:prstGeom>
          <a:noFill/>
        </p:spPr>
        <p:txBody>
          <a:bodyPr wrap="none" rtlCol="0">
            <a:spAutoFit/>
          </a:bodyPr>
          <a:lstStyle/>
          <a:p>
            <a:r>
              <a:rPr lang="es-ES" sz="2000" dirty="0"/>
              <a:t>MALFORMACION DE LA VENA DE GALENO</a:t>
            </a:r>
          </a:p>
        </p:txBody>
      </p:sp>
      <p:sp>
        <p:nvSpPr>
          <p:cNvPr id="8" name="CuadroTexto 7">
            <a:extLst>
              <a:ext uri="{FF2B5EF4-FFF2-40B4-BE49-F238E27FC236}">
                <a16:creationId xmlns:a16="http://schemas.microsoft.com/office/drawing/2014/main" id="{5384E83D-BFB5-4937-8D52-6FF8214414E6}"/>
              </a:ext>
            </a:extLst>
          </p:cNvPr>
          <p:cNvSpPr txBox="1"/>
          <p:nvPr/>
        </p:nvSpPr>
        <p:spPr>
          <a:xfrm>
            <a:off x="389965" y="1229362"/>
            <a:ext cx="10587806" cy="369332"/>
          </a:xfrm>
          <a:prstGeom prst="rect">
            <a:avLst/>
          </a:prstGeom>
          <a:noFill/>
        </p:spPr>
        <p:txBody>
          <a:bodyPr wrap="square" rtlCol="0">
            <a:spAutoFit/>
          </a:bodyPr>
          <a:lstStyle/>
          <a:p>
            <a:r>
              <a:rPr lang="es-ES" dirty="0"/>
              <a:t>35 </a:t>
            </a:r>
            <a:r>
              <a:rPr lang="es-ES" dirty="0" err="1"/>
              <a:t>Sem</a:t>
            </a:r>
            <a:endParaRPr lang="es-ES" dirty="0"/>
          </a:p>
        </p:txBody>
      </p:sp>
      <p:pic>
        <p:nvPicPr>
          <p:cNvPr id="9" name="Picture 2">
            <a:extLst>
              <a:ext uri="{FF2B5EF4-FFF2-40B4-BE49-F238E27FC236}">
                <a16:creationId xmlns:a16="http://schemas.microsoft.com/office/drawing/2014/main" id="{E8E3B56D-71CE-4C47-8A92-B42EEDD065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650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BB3E45F-919A-444C-AEC2-4EF23A6270E7}"/>
              </a:ext>
            </a:extLst>
          </p:cNvPr>
          <p:cNvSpPr txBox="1"/>
          <p:nvPr/>
        </p:nvSpPr>
        <p:spPr>
          <a:xfrm>
            <a:off x="3413566" y="691805"/>
            <a:ext cx="5364867" cy="400110"/>
          </a:xfrm>
          <a:prstGeom prst="rect">
            <a:avLst/>
          </a:prstGeom>
          <a:noFill/>
        </p:spPr>
        <p:txBody>
          <a:bodyPr wrap="none" rtlCol="0">
            <a:spAutoFit/>
          </a:bodyPr>
          <a:lstStyle/>
          <a:p>
            <a:r>
              <a:rPr lang="es-ES" sz="2000" dirty="0"/>
              <a:t>MALFORMACION DE LA VENA DE GALENO</a:t>
            </a:r>
          </a:p>
        </p:txBody>
      </p:sp>
      <p:pic>
        <p:nvPicPr>
          <p:cNvPr id="14338" name="Picture 2" descr="Malformación de la vena de Galeno.  (a) La imagen axial de EE.  UU.  en escala de grises de un feto a las 35 semanas de gestación muestra una estructura anecoica redondeada en la línea media (flecha).  (b) La imagen Doppler color axial de EE.  UU.  muestra cómo se rellena la estructura (flecha sólida) y muestra una vena de drenaje posterior (flecha discontinua), lo que confirma el diagnóstico de una vena de malformación de Galeno.  (c) La reconstrucción tridimensional de EE.  UU.  muestra la malformación (*) y su asociación con el círculo de Willis, específicamente que es suministrada por las arterias cerebrales posteriores bilaterales con drenaje venoso posterior.  (d) La imagen de RM potenciada en T1 con material de contraste axial obtenida 5 semanas después del parto muestra pulsación o artefacto de flujo sanguíneo (flecha) asociado con la malformación.  Tenga en cuenta que la malformación se encuentra posterior al tercer ventrículo y el tálamo.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a:extLst>
              <a:ext uri="{FF2B5EF4-FFF2-40B4-BE49-F238E27FC236}">
                <a16:creationId xmlns:a16="http://schemas.microsoft.com/office/drawing/2014/main" id="{C36B5526-5B97-4887-9603-4375B970FD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462" y="1674855"/>
            <a:ext cx="3622021" cy="428219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Malformación de la vena de Galeno.  (a) La imagen axial de EE.  UU.  en escala de grises de un feto a las 35 semanas de gestación muestra una estructura anecoica redondeada en la línea media (flecha).  (b) La imagen Doppler color axial de EE.  UU.  muestra cómo se rellena la estructura (flecha sólida) y muestra una vena de drenaje posterior (flecha discontinua), lo que confirma el diagnóstico de una vena de malformación de Galeno.  (c) La reconstrucción tridimensional de EE.  UU.  muestra la malformación (*) y su asociación con el círculo de Willis, específicamente que es suministrada por las arterias cerebrales posteriores bilaterales con drenaje venoso posterior.  (d) La imagen de RM potenciada en T1 con material de contraste axial obtenida 5 semanas después del parto muestra pulsación o artefacto de flujo sanguíneo (flecha) asociado con la malformación.  Tenga en cuenta que la malformación se encuentra posterior al tercer ventrículo y el tálamo.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a:extLst>
              <a:ext uri="{FF2B5EF4-FFF2-40B4-BE49-F238E27FC236}">
                <a16:creationId xmlns:a16="http://schemas.microsoft.com/office/drawing/2014/main" id="{00B4ECDF-1956-4F29-AFE6-5BE5E4B615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500" y="1674855"/>
            <a:ext cx="3495019" cy="4321259"/>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B6A5C5FB-43B6-48AF-B830-91070EC7CCD7}"/>
              </a:ext>
            </a:extLst>
          </p:cNvPr>
          <p:cNvSpPr txBox="1"/>
          <p:nvPr/>
        </p:nvSpPr>
        <p:spPr>
          <a:xfrm>
            <a:off x="389965" y="1229362"/>
            <a:ext cx="10587806" cy="369332"/>
          </a:xfrm>
          <a:prstGeom prst="rect">
            <a:avLst/>
          </a:prstGeom>
          <a:noFill/>
        </p:spPr>
        <p:txBody>
          <a:bodyPr wrap="square" rtlCol="0">
            <a:spAutoFit/>
          </a:bodyPr>
          <a:lstStyle/>
          <a:p>
            <a:r>
              <a:rPr lang="es-ES" dirty="0"/>
              <a:t>5 </a:t>
            </a:r>
            <a:r>
              <a:rPr lang="es-ES" dirty="0" err="1"/>
              <a:t>Sem</a:t>
            </a:r>
            <a:r>
              <a:rPr lang="es-ES" dirty="0"/>
              <a:t> , </a:t>
            </a:r>
            <a:r>
              <a:rPr lang="es-ES" dirty="0" err="1"/>
              <a:t>Post-parto</a:t>
            </a:r>
            <a:r>
              <a:rPr lang="es-ES" dirty="0"/>
              <a:t>													2 meses</a:t>
            </a:r>
          </a:p>
        </p:txBody>
      </p:sp>
      <p:pic>
        <p:nvPicPr>
          <p:cNvPr id="14342" name="Picture 6" descr="Malformación de la vena de Galeno.  (a) La imagen axial de EE.  UU.  en escala de grises de un feto a las 35 semanas de gestación muestra una estructura anecoica redondeada en la línea media (flecha).  (b) La imagen Doppler color axial de EE.  UU.  muestra cómo se rellena la estructura (flecha sólida) y muestra una vena de drenaje posterior (flecha discontinua), lo que confirma el diagnóstico de una vena de malformación de Galeno.  (c) La reconstrucción tridimensional de EE.  UU.  muestra la malformación (*) y su asociación con el círculo de Willis, específicamente que es suministrada por las arterias cerebrales posteriores bilaterales con drenaje venoso posterior.  (d) La imagen de RM potenciada en T1 con material de contraste axial obtenida 5 semanas después del parto muestra pulsación o artefacto de flujo sanguíneo (flecha) asociado con la malformación.  Tenga en cuenta que la malformación se encuentra posterior al tercer ventrículo y el tálamo.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e) El angiograma 3D MR no mejorado de tiempo de vuelo axial muestra la malformación y su asociación con el círculo de Willis.  (f) La angiografía de sustracción digital sagital obtenida a los 2 meses de edad muestra la opacificación de la vena de malformación de Galeno (flecha) suministrada por las arterias cerebrales posteriores bilaterales con drenaje hacia el seno recto.  El bebé se sometió a una reparación neuroquirúrgica a los 7 meses de edad y está bien.">
            <a:extLst>
              <a:ext uri="{FF2B5EF4-FFF2-40B4-BE49-F238E27FC236}">
                <a16:creationId xmlns:a16="http://schemas.microsoft.com/office/drawing/2014/main" id="{C77B68B6-6E3A-4A75-915E-EAA6050DAC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2536" y="1959125"/>
            <a:ext cx="3622021" cy="36799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1F00FCEE-1A6C-48BC-8A9F-3832730E49C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7548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lgn="l">
              <a:buNone/>
            </a:pPr>
            <a:endParaRPr lang="es-ES" sz="1800" dirty="0"/>
          </a:p>
        </p:txBody>
      </p:sp>
      <p:pic>
        <p:nvPicPr>
          <p:cNvPr id="4" name="Picture 2">
            <a:extLst>
              <a:ext uri="{FF2B5EF4-FFF2-40B4-BE49-F238E27FC236}">
                <a16:creationId xmlns:a16="http://schemas.microsoft.com/office/drawing/2014/main" id="{136F9150-3129-413A-8ED3-2A5B8ACEE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9575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 utilizaron cuatro vistas estándar en la evaluación prenatal de la cabeza en los EE.  UU .: 1 = vista de falx, 2 = vista transventricular, 3 = vista del cavum, 4 = vista de la fosa posterior o transcerebelosa.">
            <a:extLst>
              <a:ext uri="{FF2B5EF4-FFF2-40B4-BE49-F238E27FC236}">
                <a16:creationId xmlns:a16="http://schemas.microsoft.com/office/drawing/2014/main" id="{DD359DF1-30F3-4954-9FED-0BB000C527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137" y="977802"/>
            <a:ext cx="5106661" cy="4902395"/>
          </a:xfrm>
          <a:prstGeom prst="rect">
            <a:avLst/>
          </a:prstGeom>
          <a:noFill/>
          <a:extLst>
            <a:ext uri="{909E8E84-426E-40DD-AFC4-6F175D3DCCD1}">
              <a14:hiddenFill xmlns:a14="http://schemas.microsoft.com/office/drawing/2010/main">
                <a:solidFill>
                  <a:srgbClr val="FFFFFF"/>
                </a:solidFill>
              </a14:hiddenFill>
            </a:ext>
          </a:extLst>
        </p:spPr>
      </p:pic>
      <p:sp>
        <p:nvSpPr>
          <p:cNvPr id="5" name="Marcador de contenido 2">
            <a:extLst>
              <a:ext uri="{FF2B5EF4-FFF2-40B4-BE49-F238E27FC236}">
                <a16:creationId xmlns:a16="http://schemas.microsoft.com/office/drawing/2014/main" id="{DE79CAB2-380B-4898-9133-DACF820BDCDE}"/>
              </a:ext>
            </a:extLst>
          </p:cNvPr>
          <p:cNvSpPr>
            <a:spLocks noGrp="1"/>
          </p:cNvSpPr>
          <p:nvPr>
            <p:ph idx="1"/>
          </p:nvPr>
        </p:nvSpPr>
        <p:spPr>
          <a:xfrm>
            <a:off x="6763869" y="2096064"/>
            <a:ext cx="5428131" cy="3695136"/>
          </a:xfrm>
        </p:spPr>
        <p:txBody>
          <a:bodyPr>
            <a:normAutofit/>
          </a:bodyPr>
          <a:lstStyle/>
          <a:p>
            <a:pPr marL="0" indent="0">
              <a:buNone/>
            </a:pPr>
            <a:r>
              <a:rPr lang="en-US" sz="1800" b="1" i="0" dirty="0">
                <a:effectLst/>
                <a:latin typeface="Open Sans"/>
              </a:rPr>
              <a:t>4 Vistas:</a:t>
            </a:r>
          </a:p>
          <a:p>
            <a:pPr marL="342900" indent="-342900">
              <a:buAutoNum type="arabicPeriod"/>
            </a:pPr>
            <a:r>
              <a:rPr lang="es-ES" sz="1800" dirty="0">
                <a:effectLst/>
              </a:rPr>
              <a:t>Vista del Hoz cerebral.</a:t>
            </a:r>
          </a:p>
          <a:p>
            <a:pPr marL="342900" indent="-342900">
              <a:buAutoNum type="arabicPeriod"/>
            </a:pPr>
            <a:r>
              <a:rPr lang="es-ES" sz="1800" dirty="0">
                <a:effectLst/>
              </a:rPr>
              <a:t>Vista </a:t>
            </a:r>
            <a:r>
              <a:rPr lang="es-ES" sz="1800" dirty="0" err="1">
                <a:effectLst/>
              </a:rPr>
              <a:t>Transventricular</a:t>
            </a:r>
            <a:r>
              <a:rPr lang="es-ES" sz="1800" dirty="0">
                <a:effectLst/>
              </a:rPr>
              <a:t>.</a:t>
            </a:r>
          </a:p>
          <a:p>
            <a:pPr marL="342900" indent="-342900">
              <a:buAutoNum type="arabicPeriod"/>
            </a:pPr>
            <a:r>
              <a:rPr lang="es-ES" sz="1800" dirty="0">
                <a:effectLst/>
              </a:rPr>
              <a:t>Vista de Cavum.</a:t>
            </a:r>
          </a:p>
          <a:p>
            <a:pPr marL="342900" indent="-342900">
              <a:buAutoNum type="arabicPeriod"/>
            </a:pPr>
            <a:r>
              <a:rPr lang="es-ES" sz="1800" dirty="0">
                <a:effectLst/>
              </a:rPr>
              <a:t>Vista de la fosa posterior o </a:t>
            </a:r>
            <a:r>
              <a:rPr lang="es-ES" sz="1800" dirty="0" err="1">
                <a:effectLst/>
              </a:rPr>
              <a:t>transcerebelosa</a:t>
            </a:r>
            <a:endParaRPr lang="es-ES" sz="1800" dirty="0">
              <a:effectLst/>
            </a:endParaRPr>
          </a:p>
        </p:txBody>
      </p:sp>
      <p:pic>
        <p:nvPicPr>
          <p:cNvPr id="4" name="Picture 2">
            <a:extLst>
              <a:ext uri="{FF2B5EF4-FFF2-40B4-BE49-F238E27FC236}">
                <a16:creationId xmlns:a16="http://schemas.microsoft.com/office/drawing/2014/main" id="{E20F09BA-4A5E-4573-9373-BB825E1E55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6462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jemplos de los cuatro puntos de vista estándar utilizados en la evaluación prenatal de los Estados Unidos de la cabeza.  (a) Vista de Falx: la imagen axial de EE.  UU.  de un feto a las 18 semanas de gestación representa el falx cerebri (flecha) como una estructura de línea media, lineal y ecogénica entre los hemisferios cerebrales.  (b) Vista transventricular: la imagen axial de EE.  UU.  de un feto a las 18 semanas de gestación representa la ventriculomegalia.  El ventrículo lateral (calibradores) normalmente mide menos de 10 mm a través de la aurícula del asta posterior en todas las edades gestacionales.  El ventrículo de campo cercano (flecha punteada en byc) generalmente se ve mal debido al artefacto de reverberación del cráneo osificado.  (c) Vista transventricular: la imagen axial de EE.  UU.  de un feto a las 26 semanas de gestación muestra el clásico signo coroideo colgante (flecha profunda) de ventriculomegalia, por lo que el plexo coroideo más anterior está atado medialmente, y las coroides posteriores caídas de manera dependiente.  (d) Vista de cavidad: la imagen axial de EE.  UU.  de un feto a las 27 semanas de gestación a nivel del tálamo muestra que el CSP normal (flecha) son estructuras anecoicas de línea media, rectangulares, justo anteriores al tálamo, asumiendo la configuración de un líquido vacío -caja negra llena o postes de portería .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a:extLst>
              <a:ext uri="{FF2B5EF4-FFF2-40B4-BE49-F238E27FC236}">
                <a16:creationId xmlns:a16="http://schemas.microsoft.com/office/drawing/2014/main" id="{FBD6FB16-44D8-4C2B-AC6D-6B1B5E3DE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1266" y="1492623"/>
            <a:ext cx="5764924" cy="46428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 utilizaron cuatro vistas estándar en la evaluación prenatal de la cabeza en los EE.  UU .: 1 = vista de falx, 2 = vista transventricular, 3 = vista del cavum, 4 = vista de la fosa posterior o transcerebelosa.">
            <a:extLst>
              <a:ext uri="{FF2B5EF4-FFF2-40B4-BE49-F238E27FC236}">
                <a16:creationId xmlns:a16="http://schemas.microsoft.com/office/drawing/2014/main" id="{CE11C1B1-5119-40BB-98E3-A2B38D6E22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388" y="1492623"/>
            <a:ext cx="4034118" cy="387275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42BC2FE-B0BC-4389-BC4A-16865AF237F7}"/>
              </a:ext>
            </a:extLst>
          </p:cNvPr>
          <p:cNvSpPr txBox="1"/>
          <p:nvPr/>
        </p:nvSpPr>
        <p:spPr>
          <a:xfrm>
            <a:off x="4810685" y="326322"/>
            <a:ext cx="3513043" cy="369332"/>
          </a:xfrm>
          <a:prstGeom prst="rect">
            <a:avLst/>
          </a:prstGeom>
          <a:noFill/>
        </p:spPr>
        <p:txBody>
          <a:bodyPr wrap="square">
            <a:spAutoFit/>
          </a:bodyPr>
          <a:lstStyle/>
          <a:p>
            <a:r>
              <a:rPr lang="es-ES" b="1" i="0" dirty="0">
                <a:effectLst/>
                <a:latin typeface="Open Sans"/>
              </a:rPr>
              <a:t>1.Vista de la Hoz Cerebral</a:t>
            </a:r>
            <a:endParaRPr lang="es-ES" b="1" dirty="0"/>
          </a:p>
        </p:txBody>
      </p:sp>
      <p:pic>
        <p:nvPicPr>
          <p:cNvPr id="6" name="Picture 2">
            <a:extLst>
              <a:ext uri="{FF2B5EF4-FFF2-40B4-BE49-F238E27FC236}">
                <a16:creationId xmlns:a16="http://schemas.microsoft.com/office/drawing/2014/main" id="{B44AB7F5-DAB6-4ACF-B7D2-3BF2C7667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13039CE-FA3E-4476-9B5D-7D0004C306A0}"/>
              </a:ext>
            </a:extLst>
          </p:cNvPr>
          <p:cNvSpPr txBox="1"/>
          <p:nvPr/>
        </p:nvSpPr>
        <p:spPr>
          <a:xfrm>
            <a:off x="5441266" y="1041368"/>
            <a:ext cx="4339650" cy="369332"/>
          </a:xfrm>
          <a:prstGeom prst="rect">
            <a:avLst/>
          </a:prstGeom>
          <a:noFill/>
        </p:spPr>
        <p:txBody>
          <a:bodyPr wrap="none" rtlCol="0">
            <a:spAutoFit/>
          </a:bodyPr>
          <a:lstStyle/>
          <a:p>
            <a:r>
              <a:rPr lang="es-ES" dirty="0"/>
              <a:t>18 </a:t>
            </a:r>
            <a:r>
              <a:rPr lang="es-ES" dirty="0" err="1"/>
              <a:t>Sem</a:t>
            </a:r>
            <a:r>
              <a:rPr lang="es-ES" dirty="0"/>
              <a:t>								</a:t>
            </a:r>
          </a:p>
        </p:txBody>
      </p:sp>
    </p:spTree>
    <p:extLst>
      <p:ext uri="{BB962C8B-B14F-4D97-AF65-F5344CB8AC3E}">
        <p14:creationId xmlns:p14="http://schemas.microsoft.com/office/powerpoint/2010/main" val="1231536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 utilizaron cuatro vistas estándar en la evaluación prenatal de la cabeza en los EE.  UU .: 1 = vista de falx, 2 = vista transventricular, 3 = vista del cavum, 4 = vista de la fosa posterior o transcerebelosa.">
            <a:extLst>
              <a:ext uri="{FF2B5EF4-FFF2-40B4-BE49-F238E27FC236}">
                <a16:creationId xmlns:a16="http://schemas.microsoft.com/office/drawing/2014/main" id="{CE11C1B1-5119-40BB-98E3-A2B38D6E2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153" y="1841171"/>
            <a:ext cx="2608729" cy="2504380"/>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42BC2FE-B0BC-4389-BC4A-16865AF237F7}"/>
              </a:ext>
            </a:extLst>
          </p:cNvPr>
          <p:cNvSpPr txBox="1"/>
          <p:nvPr/>
        </p:nvSpPr>
        <p:spPr>
          <a:xfrm>
            <a:off x="4810686" y="326322"/>
            <a:ext cx="3620620" cy="369332"/>
          </a:xfrm>
          <a:prstGeom prst="rect">
            <a:avLst/>
          </a:prstGeom>
          <a:noFill/>
        </p:spPr>
        <p:txBody>
          <a:bodyPr wrap="square">
            <a:spAutoFit/>
          </a:bodyPr>
          <a:lstStyle/>
          <a:p>
            <a:r>
              <a:rPr lang="es-ES" b="1" i="0" dirty="0">
                <a:effectLst/>
                <a:latin typeface="Open Sans"/>
              </a:rPr>
              <a:t>2. Vista </a:t>
            </a:r>
            <a:r>
              <a:rPr lang="es-ES" b="1" i="0" dirty="0" err="1">
                <a:effectLst/>
                <a:latin typeface="Open Sans"/>
              </a:rPr>
              <a:t>Transventricular</a:t>
            </a:r>
            <a:endParaRPr lang="es-ES" b="1" dirty="0"/>
          </a:p>
        </p:txBody>
      </p:sp>
      <p:pic>
        <p:nvPicPr>
          <p:cNvPr id="5122" name="Picture 2" descr="Ejemplos de los cuatro puntos de vista estándar utilizados en la evaluación prenatal de los Estados Unidos de la cabeza.  (a) Vista de Falx: la imagen axial de EE.  UU.  de un feto a las 18 semanas de gestación representa el falx cerebri (flecha) como una estructura de línea media, lineal y ecogénica entre los hemisferios cerebrales.  (b) Vista transventricular: la imagen axial de EE.  UU.  de un feto a las 18 semanas de gestación representa la ventriculomegalia.  El ventrículo lateral (calibradores) normalmente mide menos de 10 mm a través de la aurícula del asta posterior en todas las edades gestacionales.  El ventrículo de campo cercano (flecha punteada en byc) generalmente se ve mal debido al artefacto de reverberación del cráneo osificado.  (c) Vista transventricular: la imagen axial de EE.  UU.  de un feto a las 26 semanas de gestación muestra el clásico signo coroideo colgante (flecha profunda) de ventriculomegalia, por lo que el plexo coroideo más anterior está atado medialmente, y las coroides posteriores caídas de manera dependiente.  (d) Vista de cavidad: la imagen axial de EE.  UU.  de un feto a las 27 semanas de gestación a nivel del tálamo muestra que el CSP normal (flecha) son estructuras anecoicas de línea media, rectangulares, justo anteriores al tálamo, asumiendo la configuración de un líquido vacío -caja negra llena o postes de portería .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a:extLst>
              <a:ext uri="{FF2B5EF4-FFF2-40B4-BE49-F238E27FC236}">
                <a16:creationId xmlns:a16="http://schemas.microsoft.com/office/drawing/2014/main" id="{6FFE0EB4-C532-459C-A56E-BB818BADA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96097" y="1285161"/>
            <a:ext cx="4652728" cy="391885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jemplos de los cuatro puntos de vista estándar utilizados en la evaluación prenatal de los Estados Unidos de la cabeza.  (a) Vista de Falx: la imagen axial de EE.  UU.  de un feto a las 18 semanas de gestación representa el falx cerebri (flecha) como una estructura de línea media, lineal y ecogénica entre los hemisferios cerebrales.  (b) Vista transventricular: la imagen axial de EE.  UU.  de un feto a las 18 semanas de gestación representa la ventriculomegalia.  El ventrículo lateral (calibradores) normalmente mide menos de 10 mm a través de la aurícula del asta posterior en todas las edades gestacionales.  El ventrículo de campo cercano (flecha punteada en byc) generalmente se ve mal debido al artefacto de reverberación del cráneo osificado.  (c) Vista transventricular: la imagen axial de EE.  UU.  de un feto a las 26 semanas de gestación muestra el clásico signo coroideo colgante (flecha profunda) de ventriculomegalia, por lo que el plexo coroideo más anterior está atado medialmente, y las coroides posteriores caídas de manera dependiente.  (d) Vista de cavidad: la imagen axial de EE.  UU.  de un feto a las 27 semanas de gestación a nivel del tálamo muestra que el CSP normal (flecha) son estructuras anecoicas de línea media, rectangulares, justo anteriores al tálamo, asumiendo la configuración de un líquido vacío -caja negra llena o postes de portería .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a:extLst>
              <a:ext uri="{FF2B5EF4-FFF2-40B4-BE49-F238E27FC236}">
                <a16:creationId xmlns:a16="http://schemas.microsoft.com/office/drawing/2014/main" id="{74461582-6F46-41B0-98B6-525F87E18A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1040" y="1285161"/>
            <a:ext cx="3954088" cy="3828252"/>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4FF8F042-0063-4968-BD41-6D55DCF3C55D}"/>
              </a:ext>
            </a:extLst>
          </p:cNvPr>
          <p:cNvSpPr txBox="1"/>
          <p:nvPr/>
        </p:nvSpPr>
        <p:spPr>
          <a:xfrm>
            <a:off x="2969203" y="5424187"/>
            <a:ext cx="8283388" cy="338554"/>
          </a:xfrm>
          <a:prstGeom prst="rect">
            <a:avLst/>
          </a:prstGeom>
          <a:noFill/>
        </p:spPr>
        <p:txBody>
          <a:bodyPr wrap="square">
            <a:spAutoFit/>
          </a:bodyPr>
          <a:lstStyle/>
          <a:p>
            <a:r>
              <a:rPr lang="es-ES" sz="1600" dirty="0">
                <a:solidFill>
                  <a:srgbClr val="FF0000"/>
                </a:solidFill>
                <a:latin typeface="Open Sans"/>
              </a:rPr>
              <a:t>N</a:t>
            </a:r>
            <a:r>
              <a:rPr lang="es-ES" sz="1600" b="0" i="0" dirty="0">
                <a:solidFill>
                  <a:srgbClr val="FF0000"/>
                </a:solidFill>
                <a:effectLst/>
                <a:latin typeface="Open Sans"/>
              </a:rPr>
              <a:t>ormalmente mide menos de 10 mm a través de la aurícula del asta posterior </a:t>
            </a:r>
            <a:endParaRPr lang="es-ES" sz="1600" dirty="0">
              <a:solidFill>
                <a:srgbClr val="FF0000"/>
              </a:solidFill>
            </a:endParaRPr>
          </a:p>
        </p:txBody>
      </p:sp>
      <p:sp>
        <p:nvSpPr>
          <p:cNvPr id="3" name="CuadroTexto 2">
            <a:extLst>
              <a:ext uri="{FF2B5EF4-FFF2-40B4-BE49-F238E27FC236}">
                <a16:creationId xmlns:a16="http://schemas.microsoft.com/office/drawing/2014/main" id="{6BCC8A03-ED13-4221-8101-22567D046ACA}"/>
              </a:ext>
            </a:extLst>
          </p:cNvPr>
          <p:cNvSpPr txBox="1"/>
          <p:nvPr/>
        </p:nvSpPr>
        <p:spPr>
          <a:xfrm>
            <a:off x="6521824" y="887506"/>
            <a:ext cx="5259773" cy="369332"/>
          </a:xfrm>
          <a:prstGeom prst="rect">
            <a:avLst/>
          </a:prstGeom>
          <a:noFill/>
        </p:spPr>
        <p:txBody>
          <a:bodyPr wrap="none" rtlCol="0">
            <a:spAutoFit/>
          </a:bodyPr>
          <a:lstStyle/>
          <a:p>
            <a:r>
              <a:rPr lang="es-ES" dirty="0"/>
              <a:t>18 </a:t>
            </a:r>
            <a:r>
              <a:rPr lang="es-ES" dirty="0" err="1"/>
              <a:t>Sem</a:t>
            </a:r>
            <a:r>
              <a:rPr lang="es-ES" dirty="0"/>
              <a:t>								   26 </a:t>
            </a:r>
            <a:r>
              <a:rPr lang="es-ES" dirty="0" err="1"/>
              <a:t>Sem</a:t>
            </a:r>
            <a:endParaRPr lang="es-ES" dirty="0"/>
          </a:p>
        </p:txBody>
      </p:sp>
      <p:pic>
        <p:nvPicPr>
          <p:cNvPr id="10" name="Picture 2">
            <a:extLst>
              <a:ext uri="{FF2B5EF4-FFF2-40B4-BE49-F238E27FC236}">
                <a16:creationId xmlns:a16="http://schemas.microsoft.com/office/drawing/2014/main" id="{14ED54BA-78E0-4606-B4C9-8BB9CAF2A8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574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 utilizaron cuatro vistas estándar en la evaluación prenatal de la cabeza en los EE.  UU .: 1 = vista de falx, 2 = vista transventricular, 3 = vista del cavum, 4 = vista de la fosa posterior o transcerebelosa.">
            <a:extLst>
              <a:ext uri="{FF2B5EF4-FFF2-40B4-BE49-F238E27FC236}">
                <a16:creationId xmlns:a16="http://schemas.microsoft.com/office/drawing/2014/main" id="{CE11C1B1-5119-40BB-98E3-A2B38D6E2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1" y="1680882"/>
            <a:ext cx="4034118" cy="387275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42BC2FE-B0BC-4389-BC4A-16865AF237F7}"/>
              </a:ext>
            </a:extLst>
          </p:cNvPr>
          <p:cNvSpPr txBox="1"/>
          <p:nvPr/>
        </p:nvSpPr>
        <p:spPr>
          <a:xfrm>
            <a:off x="4810685" y="326322"/>
            <a:ext cx="3513043" cy="369332"/>
          </a:xfrm>
          <a:prstGeom prst="rect">
            <a:avLst/>
          </a:prstGeom>
          <a:noFill/>
        </p:spPr>
        <p:txBody>
          <a:bodyPr wrap="square">
            <a:spAutoFit/>
          </a:bodyPr>
          <a:lstStyle/>
          <a:p>
            <a:r>
              <a:rPr lang="es-ES" b="1" i="0" dirty="0">
                <a:effectLst/>
                <a:latin typeface="Open Sans"/>
              </a:rPr>
              <a:t>3. Vista del Cavum</a:t>
            </a:r>
            <a:endParaRPr lang="es-ES" b="1" dirty="0"/>
          </a:p>
        </p:txBody>
      </p:sp>
      <p:pic>
        <p:nvPicPr>
          <p:cNvPr id="6146" name="Picture 2" descr="Ejemplos de los cuatro puntos de vista estándar utilizados en la evaluación prenatal de los Estados Unidos de la cabeza.  (a) Vista de Falx: la imagen axial de EE.  UU.  de un feto a las 18 semanas de gestación representa el falx cerebri (flecha) como una estructura de línea media, lineal y ecogénica entre los hemisferios cerebrales.  (b) Vista transventricular: la imagen axial de EE.  UU.  de un feto a las 18 semanas de gestación representa la ventriculomegalia.  El ventrículo lateral (calibradores) normalmente mide menos de 10 mm a través de la aurícula del asta posterior en todas las edades gestacionales.  El ventrículo de campo cercano (flecha punteada en byc) generalmente se ve mal debido al artefacto de reverberación del cráneo osificado.  (c) Vista transventricular: la imagen axial de EE.  UU.  de un feto a las 26 semanas de gestación muestra el clásico signo coroideo colgante (flecha profunda) de ventriculomegalia, por lo que el plexo coroideo más anterior está atado medialmente, y las coroides posteriores caídas de manera dependiente.  (d) Vista de cavidad: la imagen axial de EE.  UU.  de un feto a las 27 semanas de gestación a nivel del tálamo muestra que el CSP normal (flecha) son estructuras anecoicas de línea media, rectangulares, justo anteriores al tálamo, asumiendo la configuración de un líquido vacío -caja negra llena o postes de portería .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a:extLst>
              <a:ext uri="{FF2B5EF4-FFF2-40B4-BE49-F238E27FC236}">
                <a16:creationId xmlns:a16="http://schemas.microsoft.com/office/drawing/2014/main" id="{BFFD86C2-1B0C-4DE3-8579-93C014A54F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3803" y="1183342"/>
            <a:ext cx="7145466" cy="5163669"/>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F86BDCA8-715A-438C-8AD4-0DA5207B0B3F}"/>
              </a:ext>
            </a:extLst>
          </p:cNvPr>
          <p:cNvSpPr txBox="1"/>
          <p:nvPr/>
        </p:nvSpPr>
        <p:spPr>
          <a:xfrm>
            <a:off x="10921574" y="695654"/>
            <a:ext cx="947695" cy="369332"/>
          </a:xfrm>
          <a:prstGeom prst="rect">
            <a:avLst/>
          </a:prstGeom>
          <a:noFill/>
        </p:spPr>
        <p:txBody>
          <a:bodyPr wrap="none" rtlCol="0">
            <a:spAutoFit/>
          </a:bodyPr>
          <a:lstStyle/>
          <a:p>
            <a:r>
              <a:rPr lang="es-ES" dirty="0"/>
              <a:t>27 </a:t>
            </a:r>
            <a:r>
              <a:rPr lang="es-ES" dirty="0" err="1"/>
              <a:t>Sem</a:t>
            </a:r>
            <a:endParaRPr lang="es-ES" dirty="0"/>
          </a:p>
        </p:txBody>
      </p:sp>
      <p:pic>
        <p:nvPicPr>
          <p:cNvPr id="6" name="Picture 2">
            <a:extLst>
              <a:ext uri="{FF2B5EF4-FFF2-40B4-BE49-F238E27FC236}">
                <a16:creationId xmlns:a16="http://schemas.microsoft.com/office/drawing/2014/main" id="{643981D2-AAA3-401E-B938-B03B87C74C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2641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 utilizaron cuatro vistas estándar en la evaluación prenatal de la cabeza en los EE.  UU .: 1 = vista de falx, 2 = vista transventricular, 3 = vista del cavum, 4 = vista de la fosa posterior o transcerebelosa.">
            <a:extLst>
              <a:ext uri="{FF2B5EF4-FFF2-40B4-BE49-F238E27FC236}">
                <a16:creationId xmlns:a16="http://schemas.microsoft.com/office/drawing/2014/main" id="{CE11C1B1-5119-40BB-98E3-A2B38D6E22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731" y="1680882"/>
            <a:ext cx="4034118" cy="3872753"/>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a:extLst>
              <a:ext uri="{FF2B5EF4-FFF2-40B4-BE49-F238E27FC236}">
                <a16:creationId xmlns:a16="http://schemas.microsoft.com/office/drawing/2014/main" id="{042BC2FE-B0BC-4389-BC4A-16865AF237F7}"/>
              </a:ext>
            </a:extLst>
          </p:cNvPr>
          <p:cNvSpPr txBox="1"/>
          <p:nvPr/>
        </p:nvSpPr>
        <p:spPr>
          <a:xfrm>
            <a:off x="4810685" y="326322"/>
            <a:ext cx="3513043" cy="369332"/>
          </a:xfrm>
          <a:prstGeom prst="rect">
            <a:avLst/>
          </a:prstGeom>
          <a:noFill/>
        </p:spPr>
        <p:txBody>
          <a:bodyPr wrap="square">
            <a:spAutoFit/>
          </a:bodyPr>
          <a:lstStyle/>
          <a:p>
            <a:r>
              <a:rPr lang="es-ES" b="1" i="0" dirty="0">
                <a:effectLst/>
                <a:latin typeface="Open Sans"/>
              </a:rPr>
              <a:t>4. Vista de Fosa Posterior</a:t>
            </a:r>
            <a:endParaRPr lang="es-ES" b="1" dirty="0"/>
          </a:p>
        </p:txBody>
      </p:sp>
      <p:sp>
        <p:nvSpPr>
          <p:cNvPr id="2" name="CuadroTexto 1">
            <a:extLst>
              <a:ext uri="{FF2B5EF4-FFF2-40B4-BE49-F238E27FC236}">
                <a16:creationId xmlns:a16="http://schemas.microsoft.com/office/drawing/2014/main" id="{F86BDCA8-715A-438C-8AD4-0DA5207B0B3F}"/>
              </a:ext>
            </a:extLst>
          </p:cNvPr>
          <p:cNvSpPr txBox="1"/>
          <p:nvPr/>
        </p:nvSpPr>
        <p:spPr>
          <a:xfrm>
            <a:off x="10921574" y="695654"/>
            <a:ext cx="947695" cy="369332"/>
          </a:xfrm>
          <a:prstGeom prst="rect">
            <a:avLst/>
          </a:prstGeom>
          <a:noFill/>
        </p:spPr>
        <p:txBody>
          <a:bodyPr wrap="none" rtlCol="0">
            <a:spAutoFit/>
          </a:bodyPr>
          <a:lstStyle/>
          <a:p>
            <a:r>
              <a:rPr lang="es-ES" dirty="0"/>
              <a:t>18 </a:t>
            </a:r>
            <a:r>
              <a:rPr lang="es-ES" dirty="0" err="1"/>
              <a:t>Sem</a:t>
            </a:r>
            <a:endParaRPr lang="es-ES" dirty="0"/>
          </a:p>
        </p:txBody>
      </p:sp>
      <p:pic>
        <p:nvPicPr>
          <p:cNvPr id="7170" name="Picture 2" descr="Ejemplos de los cuatro puntos de vista estándar utilizados en la evaluación prenatal de los Estados Unidos de la cabeza.  (a) Vista de Falx: la imagen axial de EE.  UU.  de un feto a las 18 semanas de gestación representa el falx cerebri (flecha) como una estructura de línea media, lineal y ecogénica entre los hemisferios cerebrales.  (b) Vista transventricular: la imagen axial de EE.  UU.  de un feto a las 18 semanas de gestación representa la ventriculomegalia.  El ventrículo lateral (calibradores) normalmente mide menos de 10 mm a través de la aurícula del asta posterior en todas las edades gestacionales.  El ventrículo de campo cercano (flecha punteada en byc) generalmente se ve mal debido al artefacto de reverberación del cráneo osificado.  (c) Vista transventricular: la imagen axial de EE.  UU.  de un feto a las 26 semanas de gestación muestra el clásico signo coroideo colgante (flecha profunda) de ventriculomegalia, por lo que el plexo coroideo más anterior está atado medialmente, y las coroides posteriores caídas de manera dependiente.  (d) Vista de cavidad: la imagen axial de EE.  UU.  de un feto a las 27 semanas de gestación a nivel del tálamo muestra que el CSP normal (flecha) son estructuras anecoicas de línea media, rectangulares, justo anteriores al tálamo, asumiendo la configuración de un líquido vacío -caja negra llena o postes de portería .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La imagen axial de EE.  UU.  De un feto a las 27 semanas de gestación a nivel del tálamo muestra que el CSP (flecha) normal son estructuras anecoicas de línea media, rectangulares, justo anteriores al tálamo, suponiendo la configuración de una caja negra o portería llena de líquido vacío.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de un feto a las 18 semanas de gestación al nivel del tálamo o el mesencéfalo con el transductor inclinado hacia abajo hacia el occipucio muestra la anatomía normal, incluida la cisterna magna (calibradores), que debe medir menos de 10 mm, el cerebelo bilobulado ( flechas punteadas), el vermis cerebeloso (puntas de flecha), que es ligeramente más ecogénico, y el talami (T).  asumiendo la configuración de una caja negra vacía llena de líquido o postes de portería.  (e) Fosa posterior o vista transcerebelosa: la imagen axial de EE.  UU.">
            <a:extLst>
              <a:ext uri="{FF2B5EF4-FFF2-40B4-BE49-F238E27FC236}">
                <a16:creationId xmlns:a16="http://schemas.microsoft.com/office/drawing/2014/main" id="{FB220880-B975-4F67-A605-A81DD0D9C4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01734" y="1164594"/>
            <a:ext cx="6567535" cy="5063671"/>
          </a:xfrm>
          <a:prstGeom prst="rect">
            <a:avLst/>
          </a:prstGeom>
          <a:noFill/>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2382C2AA-73AA-4CD5-9C35-44629878F4D3}"/>
              </a:ext>
            </a:extLst>
          </p:cNvPr>
          <p:cNvSpPr txBox="1"/>
          <p:nvPr/>
        </p:nvSpPr>
        <p:spPr>
          <a:xfrm>
            <a:off x="5274608" y="6250505"/>
            <a:ext cx="6098240" cy="338554"/>
          </a:xfrm>
          <a:prstGeom prst="rect">
            <a:avLst/>
          </a:prstGeom>
          <a:noFill/>
        </p:spPr>
        <p:txBody>
          <a:bodyPr wrap="square">
            <a:spAutoFit/>
          </a:bodyPr>
          <a:lstStyle/>
          <a:p>
            <a:r>
              <a:rPr lang="es-ES" sz="1600" b="0" i="0" dirty="0">
                <a:solidFill>
                  <a:srgbClr val="FF0000"/>
                </a:solidFill>
                <a:effectLst/>
                <a:latin typeface="Open Sans"/>
              </a:rPr>
              <a:t>Cisterna magna debe medir menos de 10 mm,</a:t>
            </a:r>
            <a:endParaRPr lang="es-ES" sz="1600" dirty="0">
              <a:solidFill>
                <a:srgbClr val="FF0000"/>
              </a:solidFill>
            </a:endParaRPr>
          </a:p>
        </p:txBody>
      </p:sp>
      <p:pic>
        <p:nvPicPr>
          <p:cNvPr id="7" name="Picture 2">
            <a:extLst>
              <a:ext uri="{FF2B5EF4-FFF2-40B4-BE49-F238E27FC236}">
                <a16:creationId xmlns:a16="http://schemas.microsoft.com/office/drawing/2014/main" id="{D64615F9-13E1-452E-BB7B-D63B51CB56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4611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50C525-7F0C-42F7-9EE9-F9BC2AB04FC5}"/>
              </a:ext>
            </a:extLst>
          </p:cNvPr>
          <p:cNvSpPr>
            <a:spLocks noGrp="1"/>
          </p:cNvSpPr>
          <p:nvPr>
            <p:ph type="title"/>
          </p:nvPr>
        </p:nvSpPr>
        <p:spPr>
          <a:xfrm>
            <a:off x="762000" y="609600"/>
            <a:ext cx="10782299" cy="1326321"/>
          </a:xfrm>
        </p:spPr>
        <p:txBody>
          <a:bodyPr>
            <a:normAutofit fontScale="90000"/>
          </a:bodyPr>
          <a:lstStyle/>
          <a:p>
            <a:r>
              <a:rPr lang="es-ES" b="1" i="0" dirty="0">
                <a:solidFill>
                  <a:srgbClr val="FFFF00"/>
                </a:solidFill>
                <a:effectLst/>
                <a:latin typeface="Open Sans"/>
              </a:rPr>
              <a:t>Anormalidades del sistema nervioso central fetal: diagnóstico ULTRASONOGRAFICO prenatal Con correlación posnatal</a:t>
            </a:r>
            <a:br>
              <a:rPr lang="es-ES" b="1" i="0" dirty="0">
                <a:solidFill>
                  <a:srgbClr val="000000"/>
                </a:solidFill>
                <a:effectLst/>
                <a:latin typeface="Open Sans"/>
              </a:rPr>
            </a:br>
            <a:endParaRPr lang="es-ES" dirty="0"/>
          </a:p>
        </p:txBody>
      </p:sp>
      <p:sp>
        <p:nvSpPr>
          <p:cNvPr id="3" name="Marcador de contenido 2">
            <a:extLst>
              <a:ext uri="{FF2B5EF4-FFF2-40B4-BE49-F238E27FC236}">
                <a16:creationId xmlns:a16="http://schemas.microsoft.com/office/drawing/2014/main" id="{F9E4F47A-239C-4010-8585-0A55C7718587}"/>
              </a:ext>
            </a:extLst>
          </p:cNvPr>
          <p:cNvSpPr>
            <a:spLocks noGrp="1"/>
          </p:cNvSpPr>
          <p:nvPr>
            <p:ph idx="1"/>
          </p:nvPr>
        </p:nvSpPr>
        <p:spPr>
          <a:xfrm>
            <a:off x="762000" y="2096064"/>
            <a:ext cx="10782300" cy="3695136"/>
          </a:xfrm>
        </p:spPr>
        <p:txBody>
          <a:bodyPr/>
          <a:lstStyle/>
          <a:p>
            <a:pPr marL="0" indent="0">
              <a:buNone/>
            </a:pPr>
            <a:r>
              <a:rPr lang="es-ES" sz="2400" b="1" dirty="0">
                <a:latin typeface="Open Sans"/>
              </a:rPr>
              <a:t>Anormalidades del desarrollo.</a:t>
            </a:r>
          </a:p>
          <a:p>
            <a:pPr marL="0" indent="0">
              <a:buNone/>
            </a:pPr>
            <a:endParaRPr lang="es-ES" sz="2400" b="1" dirty="0">
              <a:latin typeface="Open Sans"/>
            </a:endParaRPr>
          </a:p>
          <a:p>
            <a:r>
              <a:rPr lang="es-ES" sz="1600" dirty="0">
                <a:effectLst/>
                <a:latin typeface="Open Sans"/>
              </a:rPr>
              <a:t>Defectos del tubo Neural.</a:t>
            </a:r>
          </a:p>
          <a:p>
            <a:r>
              <a:rPr lang="es-ES" sz="1600" dirty="0">
                <a:effectLst/>
                <a:latin typeface="Open Sans"/>
              </a:rPr>
              <a:t>Trastornos de la migración neuronal.</a:t>
            </a:r>
            <a:endParaRPr lang="es-ES" sz="1800" dirty="0"/>
          </a:p>
        </p:txBody>
      </p:sp>
      <p:pic>
        <p:nvPicPr>
          <p:cNvPr id="4" name="Picture 2">
            <a:extLst>
              <a:ext uri="{FF2B5EF4-FFF2-40B4-BE49-F238E27FC236}">
                <a16:creationId xmlns:a16="http://schemas.microsoft.com/office/drawing/2014/main" id="{AC8809AF-4293-4F75-9418-51780122A8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9739" y="6402103"/>
            <a:ext cx="2529167" cy="397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57904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Damasco</Template>
  <TotalTime>427</TotalTime>
  <Words>2394</Words>
  <Application>Microsoft Office PowerPoint</Application>
  <PresentationFormat>Panorámica</PresentationFormat>
  <Paragraphs>194</Paragraphs>
  <Slides>38</Slides>
  <Notes>38</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38</vt:i4>
      </vt:variant>
    </vt:vector>
  </HeadingPairs>
  <TitlesOfParts>
    <vt:vector size="44" baseType="lpstr">
      <vt:lpstr>Arial</vt:lpstr>
      <vt:lpstr>Bookman Old Style</vt:lpstr>
      <vt:lpstr>Calibri</vt:lpstr>
      <vt:lpstr>Open Sans</vt:lpstr>
      <vt:lpstr>Rockwell</vt:lpstr>
      <vt:lpstr>Damask</vt:lpstr>
      <vt:lpstr>Presentación de PowerPoint</vt:lpstr>
      <vt:lpstr>Anormalidades del sistema nervioso central fetal: diagnóstico ULTRASONOGRAFICO prenatal Con correlación posnatal </vt:lpstr>
      <vt:lpstr>Anormalidades del sistema nervioso central fetal: diagnóstico ULTRASONOGRAFICO prenatal Con correlación posnatal </vt:lpstr>
      <vt:lpstr>Presentación de PowerPoint</vt:lpstr>
      <vt:lpstr>Presentación de PowerPoint</vt:lpstr>
      <vt:lpstr>Presentación de PowerPoint</vt:lpstr>
      <vt:lpstr>Presentación de PowerPoint</vt:lpstr>
      <vt:lpstr>Presentación de PowerPoint</vt:lpstr>
      <vt:lpstr>Anormalidades del sistema nervioso central fetal: diagnóstico ULTRASONOGRAFICO prenatal Con correlación posnatal </vt:lpstr>
      <vt:lpstr>Anormalidades del sistema nervioso central fetal: diagnóstico ULTRASONOGRAFICO prenatal Con correlación posnatal </vt:lpstr>
      <vt:lpstr>Anormalidades del sistema nervioso central fetal: diagnóstico ULTRASONOGRAFICO prenatal Con correlación posnatal </vt:lpstr>
      <vt:lpstr>Presentación de PowerPoint</vt:lpstr>
      <vt:lpstr>Anormalidades del sistema nervioso central fetal: diagnóstico ULTRASONOGRAFICO prenatal Con correlación posnatal </vt:lpstr>
      <vt:lpstr>Presentación de PowerPoint</vt:lpstr>
      <vt:lpstr>Presentación de PowerPoint</vt:lpstr>
      <vt:lpstr>Anormalidades del sistema nervioso central fetal: diagnóstico ULTRASONOGRAFICO prenatal Con correlación posnatal </vt:lpstr>
      <vt:lpstr>Anormalidades del sistema nervioso central fetal: diagnóstico ULTRASONOGRAFICO prenatal Con correlación posnatal </vt:lpstr>
      <vt:lpstr>Presentación de PowerPoint</vt:lpstr>
      <vt:lpstr>Anormalidades del sistema nervioso central fetal: diagnóstico ULTRASONOGRAFICO prenatal Con correlación posnatal </vt:lpstr>
      <vt:lpstr>Anormalidades del sistema nervioso central fetal: diagnóstico ULTRASONOGRAFICO prenatal Con correlación posnatal </vt:lpstr>
      <vt:lpstr>Presentación de PowerPoint</vt:lpstr>
      <vt:lpstr>Anormalidades del sistema nervioso central fetal: diagnóstico ULTRASONOGRAFICO prenatal Con correlación posnatal </vt:lpstr>
      <vt:lpstr>Presentación de PowerPoint</vt:lpstr>
      <vt:lpstr>Presentación de PowerPoint</vt:lpstr>
      <vt:lpstr>Anormalidades del sistema nervioso central fetal: diagnóstico ULTRASONOGRAFICO prenatal Con correlación posnatal </vt:lpstr>
      <vt:lpstr>Presentación de PowerPoint</vt:lpstr>
      <vt:lpstr>Anormalidades del sistema nervioso central fetal: diagnóstico ULTRASONOGRAFICO prenatal Con correlación posnatal </vt:lpstr>
      <vt:lpstr>Presentación de PowerPoint</vt:lpstr>
      <vt:lpstr>Presentación de PowerPoint</vt:lpstr>
      <vt:lpstr>Anormalidades del sistema nervioso central fetal: diagnóstico ULTRASONOGRAFICO prenatal Con correlación posnatal </vt:lpstr>
      <vt:lpstr>Presentación de PowerPoint</vt:lpstr>
      <vt:lpstr>Presentación de PowerPoint</vt:lpstr>
      <vt:lpstr>Anormalidades del sistema nervioso central fetal: diagnóstico ULTRASONOGRAFICO prenatal Con correlación posnatal </vt:lpstr>
      <vt:lpstr>Presentación de PowerPoint</vt:lpstr>
      <vt:lpstr>Anormalidades del sistema nervioso central fetal: diagnóstico ULTRASONOGRAFICO prenatal Con correlación posnatal </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Yesid</dc:creator>
  <cp:lastModifiedBy>Yesid</cp:lastModifiedBy>
  <cp:revision>77</cp:revision>
  <dcterms:created xsi:type="dcterms:W3CDTF">2020-07-27T18:39:14Z</dcterms:created>
  <dcterms:modified xsi:type="dcterms:W3CDTF">2020-08-03T06:14:46Z</dcterms:modified>
</cp:coreProperties>
</file>