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1" r:id="rId16"/>
    <p:sldId id="274" r:id="rId17"/>
    <p:sldId id="272" r:id="rId18"/>
    <p:sldId id="270" r:id="rId19"/>
    <p:sldId id="273" r:id="rId20"/>
    <p:sldId id="275" r:id="rId21"/>
    <p:sldId id="276" r:id="rId22"/>
    <p:sldId id="277" r:id="rId23"/>
    <p:sldId id="279" r:id="rId24"/>
    <p:sldId id="280" r:id="rId25"/>
    <p:sldId id="278" r:id="rId26"/>
    <p:sldId id="281" r:id="rId27"/>
    <p:sldId id="283" r:id="rId28"/>
    <p:sldId id="284" r:id="rId29"/>
    <p:sldId id="285" r:id="rId30"/>
    <p:sldId id="286" r:id="rId31"/>
    <p:sldId id="287" r:id="rId32"/>
    <p:sldId id="288" r:id="rId33"/>
    <p:sldId id="289" r:id="rId34"/>
    <p:sldId id="290" r:id="rId35"/>
    <p:sldId id="282" r:id="rId36"/>
    <p:sldId id="292" r:id="rId37"/>
    <p:sldId id="29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8000" autoAdjust="0"/>
  </p:normalViewPr>
  <p:slideViewPr>
    <p:cSldViewPr snapToGrid="0">
      <p:cViewPr varScale="1">
        <p:scale>
          <a:sx n="79" d="100"/>
          <a:sy n="79" d="100"/>
        </p:scale>
        <p:origin x="120"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EAE8-6DEA-4C1E-9F67-893F8D87BEF8}" type="datetimeFigureOut">
              <a:rPr lang="es-ES" smtClean="0"/>
              <a:t>20/07/2020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DB7DF-F31D-4FB2-A86A-E94E07ED3169}" type="slidenum">
              <a:rPr lang="es-ES" smtClean="0"/>
              <a:t>‹Nº›</a:t>
            </a:fld>
            <a:endParaRPr lang="es-ES"/>
          </a:p>
        </p:txBody>
      </p:sp>
    </p:spTree>
    <p:extLst>
      <p:ext uri="{BB962C8B-B14F-4D97-AF65-F5344CB8AC3E}">
        <p14:creationId xmlns:p14="http://schemas.microsoft.com/office/powerpoint/2010/main" val="239373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1</a:t>
            </a:fld>
            <a:endParaRPr lang="es-ES"/>
          </a:p>
        </p:txBody>
      </p:sp>
    </p:spTree>
    <p:extLst>
      <p:ext uri="{BB962C8B-B14F-4D97-AF65-F5344CB8AC3E}">
        <p14:creationId xmlns:p14="http://schemas.microsoft.com/office/powerpoint/2010/main" val="66873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10</a:t>
            </a:fld>
            <a:endParaRPr lang="es-ES"/>
          </a:p>
        </p:txBody>
      </p:sp>
    </p:spTree>
    <p:extLst>
      <p:ext uri="{BB962C8B-B14F-4D97-AF65-F5344CB8AC3E}">
        <p14:creationId xmlns:p14="http://schemas.microsoft.com/office/powerpoint/2010/main" val="102307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i="0" dirty="0">
              <a:solidFill>
                <a:srgbClr val="000000"/>
              </a:solidFill>
              <a:effectLst/>
              <a:latin typeface="Open Sans"/>
            </a:endParaRPr>
          </a:p>
        </p:txBody>
      </p:sp>
      <p:sp>
        <p:nvSpPr>
          <p:cNvPr id="4" name="Marcador de número de diapositiva 3"/>
          <p:cNvSpPr>
            <a:spLocks noGrp="1"/>
          </p:cNvSpPr>
          <p:nvPr>
            <p:ph type="sldNum" sz="quarter" idx="5"/>
          </p:nvPr>
        </p:nvSpPr>
        <p:spPr/>
        <p:txBody>
          <a:bodyPr/>
          <a:lstStyle/>
          <a:p>
            <a:fld id="{1D7DB7DF-F31D-4FB2-A86A-E94E07ED3169}" type="slidenum">
              <a:rPr lang="es-ES" smtClean="0"/>
              <a:t>11</a:t>
            </a:fld>
            <a:endParaRPr lang="es-ES"/>
          </a:p>
        </p:txBody>
      </p:sp>
    </p:spTree>
    <p:extLst>
      <p:ext uri="{BB962C8B-B14F-4D97-AF65-F5344CB8AC3E}">
        <p14:creationId xmlns:p14="http://schemas.microsoft.com/office/powerpoint/2010/main" val="392174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12</a:t>
            </a:fld>
            <a:endParaRPr lang="es-ES"/>
          </a:p>
        </p:txBody>
      </p:sp>
    </p:spTree>
    <p:extLst>
      <p:ext uri="{BB962C8B-B14F-4D97-AF65-F5344CB8AC3E}">
        <p14:creationId xmlns:p14="http://schemas.microsoft.com/office/powerpoint/2010/main" val="98185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13</a:t>
            </a:fld>
            <a:endParaRPr lang="es-ES"/>
          </a:p>
        </p:txBody>
      </p:sp>
    </p:spTree>
    <p:extLst>
      <p:ext uri="{BB962C8B-B14F-4D97-AF65-F5344CB8AC3E}">
        <p14:creationId xmlns:p14="http://schemas.microsoft.com/office/powerpoint/2010/main" val="98185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14</a:t>
            </a:fld>
            <a:endParaRPr lang="es-ES"/>
          </a:p>
        </p:txBody>
      </p:sp>
    </p:spTree>
    <p:extLst>
      <p:ext uri="{BB962C8B-B14F-4D97-AF65-F5344CB8AC3E}">
        <p14:creationId xmlns:p14="http://schemas.microsoft.com/office/powerpoint/2010/main" val="1897058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15</a:t>
            </a:fld>
            <a:endParaRPr lang="es-ES"/>
          </a:p>
        </p:txBody>
      </p:sp>
    </p:spTree>
    <p:extLst>
      <p:ext uri="{BB962C8B-B14F-4D97-AF65-F5344CB8AC3E}">
        <p14:creationId xmlns:p14="http://schemas.microsoft.com/office/powerpoint/2010/main" val="98185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16</a:t>
            </a:fld>
            <a:endParaRPr lang="es-ES"/>
          </a:p>
        </p:txBody>
      </p:sp>
    </p:spTree>
    <p:extLst>
      <p:ext uri="{BB962C8B-B14F-4D97-AF65-F5344CB8AC3E}">
        <p14:creationId xmlns:p14="http://schemas.microsoft.com/office/powerpoint/2010/main" val="98185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17</a:t>
            </a:fld>
            <a:endParaRPr lang="es-ES"/>
          </a:p>
        </p:txBody>
      </p:sp>
    </p:spTree>
    <p:extLst>
      <p:ext uri="{BB962C8B-B14F-4D97-AF65-F5344CB8AC3E}">
        <p14:creationId xmlns:p14="http://schemas.microsoft.com/office/powerpoint/2010/main" val="98185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18</a:t>
            </a:fld>
            <a:endParaRPr lang="es-ES"/>
          </a:p>
        </p:txBody>
      </p:sp>
    </p:spTree>
    <p:extLst>
      <p:ext uri="{BB962C8B-B14F-4D97-AF65-F5344CB8AC3E}">
        <p14:creationId xmlns:p14="http://schemas.microsoft.com/office/powerpoint/2010/main" val="3677351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19</a:t>
            </a:fld>
            <a:endParaRPr lang="es-ES"/>
          </a:p>
        </p:txBody>
      </p:sp>
    </p:spTree>
    <p:extLst>
      <p:ext uri="{BB962C8B-B14F-4D97-AF65-F5344CB8AC3E}">
        <p14:creationId xmlns:p14="http://schemas.microsoft.com/office/powerpoint/2010/main" val="9818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2</a:t>
            </a:fld>
            <a:endParaRPr lang="es-ES"/>
          </a:p>
        </p:txBody>
      </p:sp>
    </p:spTree>
    <p:extLst>
      <p:ext uri="{BB962C8B-B14F-4D97-AF65-F5344CB8AC3E}">
        <p14:creationId xmlns:p14="http://schemas.microsoft.com/office/powerpoint/2010/main" val="4198911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20</a:t>
            </a:fld>
            <a:endParaRPr lang="es-ES"/>
          </a:p>
        </p:txBody>
      </p:sp>
    </p:spTree>
    <p:extLst>
      <p:ext uri="{BB962C8B-B14F-4D97-AF65-F5344CB8AC3E}">
        <p14:creationId xmlns:p14="http://schemas.microsoft.com/office/powerpoint/2010/main" val="3754329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S" b="0" i="0" dirty="0">
              <a:solidFill>
                <a:srgbClr val="000000"/>
              </a:solidFill>
              <a:effectLst/>
              <a:latin typeface="Open Sans"/>
            </a:endParaRPr>
          </a:p>
        </p:txBody>
      </p:sp>
      <p:sp>
        <p:nvSpPr>
          <p:cNvPr id="4" name="Marcador de número de diapositiva 3"/>
          <p:cNvSpPr>
            <a:spLocks noGrp="1"/>
          </p:cNvSpPr>
          <p:nvPr>
            <p:ph type="sldNum" sz="quarter" idx="5"/>
          </p:nvPr>
        </p:nvSpPr>
        <p:spPr/>
        <p:txBody>
          <a:bodyPr/>
          <a:lstStyle/>
          <a:p>
            <a:fld id="{1D7DB7DF-F31D-4FB2-A86A-E94E07ED3169}" type="slidenum">
              <a:rPr lang="es-ES" smtClean="0"/>
              <a:t>21</a:t>
            </a:fld>
            <a:endParaRPr lang="es-ES"/>
          </a:p>
        </p:txBody>
      </p:sp>
    </p:spTree>
    <p:extLst>
      <p:ext uri="{BB962C8B-B14F-4D97-AF65-F5344CB8AC3E}">
        <p14:creationId xmlns:p14="http://schemas.microsoft.com/office/powerpoint/2010/main" val="142837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22</a:t>
            </a:fld>
            <a:endParaRPr lang="es-ES"/>
          </a:p>
        </p:txBody>
      </p:sp>
    </p:spTree>
    <p:extLst>
      <p:ext uri="{BB962C8B-B14F-4D97-AF65-F5344CB8AC3E}">
        <p14:creationId xmlns:p14="http://schemas.microsoft.com/office/powerpoint/2010/main" val="794364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23</a:t>
            </a:fld>
            <a:endParaRPr lang="es-ES"/>
          </a:p>
        </p:txBody>
      </p:sp>
    </p:spTree>
    <p:extLst>
      <p:ext uri="{BB962C8B-B14F-4D97-AF65-F5344CB8AC3E}">
        <p14:creationId xmlns:p14="http://schemas.microsoft.com/office/powerpoint/2010/main" val="98185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24</a:t>
            </a:fld>
            <a:endParaRPr lang="es-ES"/>
          </a:p>
        </p:txBody>
      </p:sp>
    </p:spTree>
    <p:extLst>
      <p:ext uri="{BB962C8B-B14F-4D97-AF65-F5344CB8AC3E}">
        <p14:creationId xmlns:p14="http://schemas.microsoft.com/office/powerpoint/2010/main" val="98185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25</a:t>
            </a:fld>
            <a:endParaRPr lang="es-ES"/>
          </a:p>
        </p:txBody>
      </p:sp>
    </p:spTree>
    <p:extLst>
      <p:ext uri="{BB962C8B-B14F-4D97-AF65-F5344CB8AC3E}">
        <p14:creationId xmlns:p14="http://schemas.microsoft.com/office/powerpoint/2010/main" val="2021450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26</a:t>
            </a:fld>
            <a:endParaRPr lang="es-ES"/>
          </a:p>
        </p:txBody>
      </p:sp>
    </p:spTree>
    <p:extLst>
      <p:ext uri="{BB962C8B-B14F-4D97-AF65-F5344CB8AC3E}">
        <p14:creationId xmlns:p14="http://schemas.microsoft.com/office/powerpoint/2010/main" val="699393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27</a:t>
            </a:fld>
            <a:endParaRPr lang="es-ES"/>
          </a:p>
        </p:txBody>
      </p:sp>
    </p:spTree>
    <p:extLst>
      <p:ext uri="{BB962C8B-B14F-4D97-AF65-F5344CB8AC3E}">
        <p14:creationId xmlns:p14="http://schemas.microsoft.com/office/powerpoint/2010/main" val="98185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28</a:t>
            </a:fld>
            <a:endParaRPr lang="es-ES"/>
          </a:p>
        </p:txBody>
      </p:sp>
    </p:spTree>
    <p:extLst>
      <p:ext uri="{BB962C8B-B14F-4D97-AF65-F5344CB8AC3E}">
        <p14:creationId xmlns:p14="http://schemas.microsoft.com/office/powerpoint/2010/main" val="1516453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i="0" dirty="0">
              <a:solidFill>
                <a:srgbClr val="000000"/>
              </a:solidFill>
              <a:effectLst/>
              <a:latin typeface="Open Sans"/>
            </a:endParaRPr>
          </a:p>
        </p:txBody>
      </p:sp>
      <p:sp>
        <p:nvSpPr>
          <p:cNvPr id="4" name="Marcador de número de diapositiva 3"/>
          <p:cNvSpPr>
            <a:spLocks noGrp="1"/>
          </p:cNvSpPr>
          <p:nvPr>
            <p:ph type="sldNum" sz="quarter" idx="5"/>
          </p:nvPr>
        </p:nvSpPr>
        <p:spPr/>
        <p:txBody>
          <a:bodyPr/>
          <a:lstStyle/>
          <a:p>
            <a:fld id="{1D7DB7DF-F31D-4FB2-A86A-E94E07ED3169}" type="slidenum">
              <a:rPr lang="es-ES" smtClean="0"/>
              <a:t>29</a:t>
            </a:fld>
            <a:endParaRPr lang="es-ES"/>
          </a:p>
        </p:txBody>
      </p:sp>
    </p:spTree>
    <p:extLst>
      <p:ext uri="{BB962C8B-B14F-4D97-AF65-F5344CB8AC3E}">
        <p14:creationId xmlns:p14="http://schemas.microsoft.com/office/powerpoint/2010/main" val="9818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3</a:t>
            </a:fld>
            <a:endParaRPr lang="es-ES"/>
          </a:p>
        </p:txBody>
      </p:sp>
    </p:spTree>
    <p:extLst>
      <p:ext uri="{BB962C8B-B14F-4D97-AF65-F5344CB8AC3E}">
        <p14:creationId xmlns:p14="http://schemas.microsoft.com/office/powerpoint/2010/main" val="1490441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30</a:t>
            </a:fld>
            <a:endParaRPr lang="es-ES"/>
          </a:p>
        </p:txBody>
      </p:sp>
    </p:spTree>
    <p:extLst>
      <p:ext uri="{BB962C8B-B14F-4D97-AF65-F5344CB8AC3E}">
        <p14:creationId xmlns:p14="http://schemas.microsoft.com/office/powerpoint/2010/main" val="3712274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31</a:t>
            </a:fld>
            <a:endParaRPr lang="es-ES"/>
          </a:p>
        </p:txBody>
      </p:sp>
    </p:spTree>
    <p:extLst>
      <p:ext uri="{BB962C8B-B14F-4D97-AF65-F5344CB8AC3E}">
        <p14:creationId xmlns:p14="http://schemas.microsoft.com/office/powerpoint/2010/main" val="98185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32</a:t>
            </a:fld>
            <a:endParaRPr lang="es-ES"/>
          </a:p>
        </p:txBody>
      </p:sp>
    </p:spTree>
    <p:extLst>
      <p:ext uri="{BB962C8B-B14F-4D97-AF65-F5344CB8AC3E}">
        <p14:creationId xmlns:p14="http://schemas.microsoft.com/office/powerpoint/2010/main" val="98185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33</a:t>
            </a:fld>
            <a:endParaRPr lang="es-ES"/>
          </a:p>
        </p:txBody>
      </p:sp>
    </p:spTree>
    <p:extLst>
      <p:ext uri="{BB962C8B-B14F-4D97-AF65-F5344CB8AC3E}">
        <p14:creationId xmlns:p14="http://schemas.microsoft.com/office/powerpoint/2010/main" val="3196201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3,1 </a:t>
            </a:r>
            <a:r>
              <a:rPr lang="es-ES" b="0" i="0" dirty="0">
                <a:solidFill>
                  <a:srgbClr val="000000"/>
                </a:solidFill>
                <a:effectLst/>
                <a:latin typeface="Open Sans"/>
              </a:rPr>
              <a:t>Esto puede ir acompañado de la formación de abscesos alrededor de la articulación y / o abscesos epidurales, que se consideran áreas de difusión restringida en la difusión y como </a:t>
            </a:r>
            <a:r>
              <a:rPr lang="es-ES" b="0" i="0" dirty="0" err="1">
                <a:solidFill>
                  <a:srgbClr val="000000"/>
                </a:solidFill>
                <a:effectLst/>
                <a:latin typeface="Open Sans"/>
              </a:rPr>
              <a:t>realcedel</a:t>
            </a:r>
            <a:r>
              <a:rPr lang="es-ES" b="0" i="0" dirty="0">
                <a:solidFill>
                  <a:srgbClr val="000000"/>
                </a:solidFill>
                <a:effectLst/>
                <a:latin typeface="Open Sans"/>
              </a:rPr>
              <a:t> anillo con la administración de material de contraste endovenoso.</a:t>
            </a:r>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34</a:t>
            </a:fld>
            <a:endParaRPr lang="es-ES"/>
          </a:p>
        </p:txBody>
      </p:sp>
    </p:spTree>
    <p:extLst>
      <p:ext uri="{BB962C8B-B14F-4D97-AF65-F5344CB8AC3E}">
        <p14:creationId xmlns:p14="http://schemas.microsoft.com/office/powerpoint/2010/main" val="98185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000000"/>
                </a:solidFill>
                <a:effectLst/>
                <a:latin typeface="Open Sans"/>
              </a:rPr>
              <a:t>Infección séptica de la articulación facetaria y absceso en una mujer de 46 años con endocarditis bacteriana. </a:t>
            </a:r>
          </a:p>
          <a:p>
            <a:pPr marL="228600" indent="-228600">
              <a:buAutoNum type="alphaLcParenBoth"/>
            </a:pPr>
            <a:r>
              <a:rPr lang="es-ES" b="1" i="0" dirty="0">
                <a:solidFill>
                  <a:srgbClr val="000000"/>
                </a:solidFill>
                <a:effectLst/>
                <a:latin typeface="Open Sans"/>
              </a:rPr>
              <a:t>La</a:t>
            </a:r>
            <a:r>
              <a:rPr lang="es-ES" b="0" i="0" dirty="0">
                <a:solidFill>
                  <a:srgbClr val="000000"/>
                </a:solidFill>
                <a:effectLst/>
                <a:latin typeface="Open Sans"/>
              </a:rPr>
              <a:t> imagen de RM potenciada en T1 con saturación de grasa con contraste muestra una lesión realzada (flecha amarilla) acompañada de un absceso muscular espinoso adyacente (flecha roja). </a:t>
            </a:r>
          </a:p>
          <a:p>
            <a:pPr marL="228600" indent="-228600">
              <a:buAutoNum type="alphaLcParenBoth"/>
            </a:pPr>
            <a:r>
              <a:rPr lang="es-ES" b="1" i="0" dirty="0">
                <a:solidFill>
                  <a:srgbClr val="000000"/>
                </a:solidFill>
                <a:effectLst/>
                <a:latin typeface="Open Sans"/>
              </a:rPr>
              <a:t>(b, c)</a:t>
            </a:r>
            <a:r>
              <a:rPr lang="es-ES" b="0" i="0" dirty="0">
                <a:solidFill>
                  <a:srgbClr val="000000"/>
                </a:solidFill>
                <a:effectLst/>
                <a:latin typeface="Open Sans"/>
              </a:rPr>
              <a:t> Las imágenes de RM axiales ponderadas en T2 muestran el absceso hiperintenso (flecha en </a:t>
            </a:r>
            <a:r>
              <a:rPr lang="es-ES" b="1" i="0" dirty="0">
                <a:solidFill>
                  <a:srgbClr val="000000"/>
                </a:solidFill>
                <a:effectLst/>
                <a:latin typeface="Open Sans"/>
              </a:rPr>
              <a:t>b</a:t>
            </a:r>
            <a:r>
              <a:rPr lang="es-ES" b="0" i="0" dirty="0">
                <a:solidFill>
                  <a:srgbClr val="000000"/>
                </a:solidFill>
                <a:effectLst/>
                <a:latin typeface="Open Sans"/>
              </a:rPr>
              <a:t> ) con un nivel fluido-fluido con difusión restringida (flecha en </a:t>
            </a:r>
            <a:r>
              <a:rPr lang="es-ES" b="1" i="0" dirty="0">
                <a:solidFill>
                  <a:srgbClr val="000000"/>
                </a:solidFill>
                <a:effectLst/>
                <a:latin typeface="Open Sans"/>
              </a:rPr>
              <a:t>c</a:t>
            </a:r>
            <a:r>
              <a:rPr lang="es-ES" b="0" i="0" dirty="0">
                <a:solidFill>
                  <a:srgbClr val="000000"/>
                </a:solidFill>
                <a:effectLst/>
                <a:latin typeface="Open Sans"/>
              </a:rPr>
              <a:t>) La inflamación está directamente relacionada con las citocinas proinflamatorias inducidas por la infección, como el TNF y la IL de la cápsula de la articulación facetaria, que estimulan las terminaciones nerviosas nociceptivas en la cápsula articular.</a:t>
            </a:r>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35</a:t>
            </a:fld>
            <a:endParaRPr lang="es-ES"/>
          </a:p>
        </p:txBody>
      </p:sp>
    </p:spTree>
    <p:extLst>
      <p:ext uri="{BB962C8B-B14F-4D97-AF65-F5344CB8AC3E}">
        <p14:creationId xmlns:p14="http://schemas.microsoft.com/office/powerpoint/2010/main" val="540194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000000"/>
                </a:solidFill>
                <a:effectLst/>
                <a:latin typeface="Open Sans"/>
              </a:rPr>
              <a:t>Decir primero: </a:t>
            </a:r>
          </a:p>
          <a:p>
            <a:r>
              <a:rPr lang="es-ES" b="0" i="0" dirty="0">
                <a:solidFill>
                  <a:srgbClr val="000000"/>
                </a:solidFill>
                <a:effectLst/>
                <a:latin typeface="Open Sans"/>
              </a:rPr>
              <a:t>Todos los componentes óseos y espinales blandos contribuyen a la estabilidad, por lo que cualquier lesión degenerativa, traumática o destructiva de cualquier estructura espinal causa cierto grado de inestabilidad.</a:t>
            </a:r>
          </a:p>
          <a:p>
            <a:r>
              <a:rPr lang="es-ES" b="0" i="0" dirty="0">
                <a:solidFill>
                  <a:srgbClr val="000000"/>
                </a:solidFill>
                <a:effectLst/>
                <a:latin typeface="Open Sans"/>
              </a:rPr>
              <a:t>Final: La inestabilidad espinal degenerativa es una causa común de dolor y discapacidad. Un proceso degenerativo en la columna conduce a trastornos del movimiento que aumentan las anomalías biomecánicas al mismo nivel y luego se extienden a las de los componentes adyacentes. De esta manera, un círculo vicioso causa disfunción crónica y dolor a través de tres pasos de la cascada degenerativa: la fase de disfunción, la fase de inestabilidad y la fase de </a:t>
            </a:r>
            <a:r>
              <a:rPr lang="es-ES" b="0" i="0" dirty="0" err="1">
                <a:solidFill>
                  <a:srgbClr val="000000"/>
                </a:solidFill>
                <a:effectLst/>
                <a:latin typeface="Open Sans"/>
              </a:rPr>
              <a:t>reestabilización</a:t>
            </a:r>
            <a:r>
              <a:rPr lang="es-ES" b="0" i="0" dirty="0">
                <a:solidFill>
                  <a:srgbClr val="000000"/>
                </a:solidFill>
                <a:effectLst/>
                <a:latin typeface="Open Sans"/>
              </a:rPr>
              <a:t>.</a:t>
            </a:r>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36</a:t>
            </a:fld>
            <a:endParaRPr lang="es-ES"/>
          </a:p>
        </p:txBody>
      </p:sp>
    </p:spTree>
    <p:extLst>
      <p:ext uri="{BB962C8B-B14F-4D97-AF65-F5344CB8AC3E}">
        <p14:creationId xmlns:p14="http://schemas.microsoft.com/office/powerpoint/2010/main" val="9818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4</a:t>
            </a:fld>
            <a:endParaRPr lang="es-ES"/>
          </a:p>
        </p:txBody>
      </p:sp>
    </p:spTree>
    <p:extLst>
      <p:ext uri="{BB962C8B-B14F-4D97-AF65-F5344CB8AC3E}">
        <p14:creationId xmlns:p14="http://schemas.microsoft.com/office/powerpoint/2010/main" val="293685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5</a:t>
            </a:fld>
            <a:endParaRPr lang="es-ES"/>
          </a:p>
        </p:txBody>
      </p:sp>
    </p:spTree>
    <p:extLst>
      <p:ext uri="{BB962C8B-B14F-4D97-AF65-F5344CB8AC3E}">
        <p14:creationId xmlns:p14="http://schemas.microsoft.com/office/powerpoint/2010/main" val="217080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6</a:t>
            </a:fld>
            <a:endParaRPr lang="es-ES"/>
          </a:p>
        </p:txBody>
      </p:sp>
    </p:spTree>
    <p:extLst>
      <p:ext uri="{BB962C8B-B14F-4D97-AF65-F5344CB8AC3E}">
        <p14:creationId xmlns:p14="http://schemas.microsoft.com/office/powerpoint/2010/main" val="1773153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7</a:t>
            </a:fld>
            <a:endParaRPr lang="es-ES"/>
          </a:p>
        </p:txBody>
      </p:sp>
    </p:spTree>
    <p:extLst>
      <p:ext uri="{BB962C8B-B14F-4D97-AF65-F5344CB8AC3E}">
        <p14:creationId xmlns:p14="http://schemas.microsoft.com/office/powerpoint/2010/main" val="348268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8</a:t>
            </a:fld>
            <a:endParaRPr lang="es-ES"/>
          </a:p>
        </p:txBody>
      </p:sp>
    </p:spTree>
    <p:extLst>
      <p:ext uri="{BB962C8B-B14F-4D97-AF65-F5344CB8AC3E}">
        <p14:creationId xmlns:p14="http://schemas.microsoft.com/office/powerpoint/2010/main" val="1136445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D7DB7DF-F31D-4FB2-A86A-E94E07ED3169}" type="slidenum">
              <a:rPr lang="es-ES" smtClean="0"/>
              <a:t>9</a:t>
            </a:fld>
            <a:endParaRPr lang="es-ES"/>
          </a:p>
        </p:txBody>
      </p:sp>
    </p:spTree>
    <p:extLst>
      <p:ext uri="{BB962C8B-B14F-4D97-AF65-F5344CB8AC3E}">
        <p14:creationId xmlns:p14="http://schemas.microsoft.com/office/powerpoint/2010/main" val="3427797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D7570D8-8B2F-4CBC-9B71-C6FC1680D952}" type="datetimeFigureOut">
              <a:rPr lang="es-ES" smtClean="0"/>
              <a:t>20/07/2020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20396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D7570D8-8B2F-4CBC-9B71-C6FC1680D952}" type="datetimeFigureOut">
              <a:rPr lang="es-ES" smtClean="0"/>
              <a:t>20/07/2020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234893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D7570D8-8B2F-4CBC-9B71-C6FC1680D952}" type="datetimeFigureOut">
              <a:rPr lang="es-ES" smtClean="0"/>
              <a:t>20/07/2020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214886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D7570D8-8B2F-4CBC-9B71-C6FC1680D952}" type="datetimeFigureOut">
              <a:rPr lang="es-ES" smtClean="0"/>
              <a:t>20/07/2020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26CAAE7-78EE-4DBA-9C3E-52F1C36BD4C2}" type="slidenum">
              <a:rPr lang="es-ES" smtClean="0"/>
              <a:t>‹Nº›</a:t>
            </a:fld>
            <a:endParaRPr lang="es-E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270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D7570D8-8B2F-4CBC-9B71-C6FC1680D952}" type="datetimeFigureOut">
              <a:rPr lang="es-ES" smtClean="0"/>
              <a:t>20/07/2020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379230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5D7570D8-8B2F-4CBC-9B71-C6FC1680D952}" type="datetimeFigureOut">
              <a:rPr lang="es-ES" smtClean="0"/>
              <a:t>20/07/2020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114107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5D7570D8-8B2F-4CBC-9B71-C6FC1680D952}" type="datetimeFigureOut">
              <a:rPr lang="es-ES" smtClean="0"/>
              <a:t>20/07/2020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290773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D7570D8-8B2F-4CBC-9B71-C6FC1680D952}" type="datetimeFigureOut">
              <a:rPr lang="es-ES" smtClean="0"/>
              <a:t>20/07/2020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672107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D7570D8-8B2F-4CBC-9B71-C6FC1680D952}" type="datetimeFigureOut">
              <a:rPr lang="es-ES" smtClean="0"/>
              <a:t>20/07/2020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133998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D7570D8-8B2F-4CBC-9B71-C6FC1680D952}" type="datetimeFigureOut">
              <a:rPr lang="es-ES" smtClean="0"/>
              <a:t>20/07/2020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303792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D7570D8-8B2F-4CBC-9B71-C6FC1680D952}" type="datetimeFigureOut">
              <a:rPr lang="es-ES" smtClean="0"/>
              <a:t>20/07/2020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264970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D7570D8-8B2F-4CBC-9B71-C6FC1680D952}" type="datetimeFigureOut">
              <a:rPr lang="es-ES" smtClean="0"/>
              <a:t>20/07/2020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436306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D7570D8-8B2F-4CBC-9B71-C6FC1680D952}" type="datetimeFigureOut">
              <a:rPr lang="es-ES" smtClean="0"/>
              <a:t>20/07/2020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108526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D7570D8-8B2F-4CBC-9B71-C6FC1680D952}" type="datetimeFigureOut">
              <a:rPr lang="es-ES" smtClean="0"/>
              <a:t>20/07/2020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177252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570D8-8B2F-4CBC-9B71-C6FC1680D952}" type="datetimeFigureOut">
              <a:rPr lang="es-ES" smtClean="0"/>
              <a:t>20/07/2020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3716528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D7570D8-8B2F-4CBC-9B71-C6FC1680D952}" type="datetimeFigureOut">
              <a:rPr lang="es-ES" smtClean="0"/>
              <a:t>20/07/2020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116612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D7570D8-8B2F-4CBC-9B71-C6FC1680D952}" type="datetimeFigureOut">
              <a:rPr lang="es-ES" smtClean="0"/>
              <a:t>20/07/2020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26CAAE7-78EE-4DBA-9C3E-52F1C36BD4C2}" type="slidenum">
              <a:rPr lang="es-ES" smtClean="0"/>
              <a:t>‹Nº›</a:t>
            </a:fld>
            <a:endParaRPr lang="es-ES"/>
          </a:p>
        </p:txBody>
      </p:sp>
    </p:spTree>
    <p:extLst>
      <p:ext uri="{BB962C8B-B14F-4D97-AF65-F5344CB8AC3E}">
        <p14:creationId xmlns:p14="http://schemas.microsoft.com/office/powerpoint/2010/main" val="1012729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D7570D8-8B2F-4CBC-9B71-C6FC1680D952}" type="datetimeFigureOut">
              <a:rPr lang="es-ES" smtClean="0"/>
              <a:t>20/07/2020</a:t>
            </a:fld>
            <a:endParaRPr lang="es-E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E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26CAAE7-78EE-4DBA-9C3E-52F1C36BD4C2}" type="slidenum">
              <a:rPr lang="es-ES" smtClean="0"/>
              <a:t>‹Nº›</a:t>
            </a:fld>
            <a:endParaRPr lang="es-ES"/>
          </a:p>
        </p:txBody>
      </p:sp>
    </p:spTree>
    <p:extLst>
      <p:ext uri="{BB962C8B-B14F-4D97-AF65-F5344CB8AC3E}">
        <p14:creationId xmlns:p14="http://schemas.microsoft.com/office/powerpoint/2010/main" val="3848633490"/>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gif"/></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image" Target="../media/image37.gif"/></Relationships>
</file>

<file path=ppt/slides/_rels/slide2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1.gif"/><Relationship Id="rId4" Type="http://schemas.openxmlformats.org/officeDocument/2006/relationships/image" Target="../media/image40.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0.gif"/><Relationship Id="rId4" Type="http://schemas.openxmlformats.org/officeDocument/2006/relationships/image" Target="../media/image49.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9EA8308-7ED7-4797-BE6E-8119C3897A51}"/>
              </a:ext>
            </a:extLst>
          </p:cNvPr>
          <p:cNvPicPr>
            <a:picLocks noChangeAspect="1"/>
          </p:cNvPicPr>
          <p:nvPr/>
        </p:nvPicPr>
        <p:blipFill>
          <a:blip r:embed="rId3"/>
          <a:stretch>
            <a:fillRect/>
          </a:stretch>
        </p:blipFill>
        <p:spPr>
          <a:xfrm>
            <a:off x="2667000" y="216660"/>
            <a:ext cx="6858000" cy="5172075"/>
          </a:xfrm>
          <a:prstGeom prst="rect">
            <a:avLst/>
          </a:prstGeom>
        </p:spPr>
      </p:pic>
      <p:pic>
        <p:nvPicPr>
          <p:cNvPr id="5" name="Imagen 4">
            <a:extLst>
              <a:ext uri="{FF2B5EF4-FFF2-40B4-BE49-F238E27FC236}">
                <a16:creationId xmlns:a16="http://schemas.microsoft.com/office/drawing/2014/main" id="{CA29844D-A475-4E1D-807D-59BD9FB843CC}"/>
              </a:ext>
            </a:extLst>
          </p:cNvPr>
          <p:cNvPicPr>
            <a:picLocks noChangeAspect="1"/>
          </p:cNvPicPr>
          <p:nvPr/>
        </p:nvPicPr>
        <p:blipFill>
          <a:blip r:embed="rId4"/>
          <a:stretch>
            <a:fillRect/>
          </a:stretch>
        </p:blipFill>
        <p:spPr>
          <a:xfrm>
            <a:off x="2667000" y="4621972"/>
            <a:ext cx="6705600" cy="1533525"/>
          </a:xfrm>
          <a:prstGeom prst="rect">
            <a:avLst/>
          </a:prstGeom>
        </p:spPr>
      </p:pic>
    </p:spTree>
    <p:extLst>
      <p:ext uri="{BB962C8B-B14F-4D97-AF65-F5344CB8AC3E}">
        <p14:creationId xmlns:p14="http://schemas.microsoft.com/office/powerpoint/2010/main" val="233146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27D30-E293-4673-BF5B-2133BC1C78AC}"/>
              </a:ext>
            </a:extLst>
          </p:cNvPr>
          <p:cNvSpPr>
            <a:spLocks noGrp="1"/>
          </p:cNvSpPr>
          <p:nvPr>
            <p:ph type="title"/>
          </p:nvPr>
        </p:nvSpPr>
        <p:spPr/>
        <p:txBody>
          <a:bodyPr>
            <a:normAutofit fontScale="90000"/>
          </a:bodyPr>
          <a:lstStyle/>
          <a:p>
            <a:pPr algn="l"/>
            <a:r>
              <a:rPr lang="es-ES" b="1" i="0" dirty="0">
                <a:solidFill>
                  <a:schemeClr val="tx1"/>
                </a:solidFill>
                <a:effectLst/>
                <a:latin typeface="Open Sans"/>
              </a:rPr>
              <a:t>Hernia de disco</a:t>
            </a:r>
            <a:br>
              <a:rPr lang="es-ES" b="1" i="0" dirty="0">
                <a:solidFill>
                  <a:srgbClr val="000000"/>
                </a:solidFill>
                <a:effectLst/>
                <a:latin typeface="Open Sans"/>
              </a:rPr>
            </a:br>
            <a:endParaRPr lang="es-ES" dirty="0"/>
          </a:p>
        </p:txBody>
      </p:sp>
      <p:sp>
        <p:nvSpPr>
          <p:cNvPr id="3" name="Marcador de contenido 2">
            <a:extLst>
              <a:ext uri="{FF2B5EF4-FFF2-40B4-BE49-F238E27FC236}">
                <a16:creationId xmlns:a16="http://schemas.microsoft.com/office/drawing/2014/main" id="{D2B47444-976C-4BCB-8910-1D5362066C3B}"/>
              </a:ext>
            </a:extLst>
          </p:cNvPr>
          <p:cNvSpPr>
            <a:spLocks noGrp="1"/>
          </p:cNvSpPr>
          <p:nvPr>
            <p:ph idx="1"/>
          </p:nvPr>
        </p:nvSpPr>
        <p:spPr>
          <a:xfrm>
            <a:off x="913795" y="1399624"/>
            <a:ext cx="10353762" cy="4058751"/>
          </a:xfrm>
        </p:spPr>
        <p:txBody>
          <a:bodyPr>
            <a:normAutofit/>
          </a:bodyPr>
          <a:lstStyle/>
          <a:p>
            <a:pPr marL="36900" indent="0">
              <a:buNone/>
            </a:pPr>
            <a:r>
              <a:rPr lang="es-ES" sz="1800" b="0" i="1" dirty="0">
                <a:solidFill>
                  <a:schemeClr val="tx1"/>
                </a:solidFill>
                <a:effectLst/>
                <a:latin typeface="Open Sans"/>
              </a:rPr>
              <a:t>La </a:t>
            </a:r>
            <a:r>
              <a:rPr lang="es-ES" sz="1800" b="1" i="1" dirty="0">
                <a:solidFill>
                  <a:srgbClr val="FFFF00"/>
                </a:solidFill>
                <a:effectLst/>
                <a:latin typeface="Open Sans"/>
              </a:rPr>
              <a:t>hernia de disco</a:t>
            </a:r>
            <a:r>
              <a:rPr lang="es-ES" sz="1800" b="1" i="0" dirty="0">
                <a:solidFill>
                  <a:srgbClr val="FFFF00"/>
                </a:solidFill>
                <a:effectLst/>
                <a:latin typeface="Open Sans"/>
              </a:rPr>
              <a:t> </a:t>
            </a:r>
            <a:r>
              <a:rPr lang="es-ES" sz="1800" b="0" i="0" dirty="0">
                <a:solidFill>
                  <a:schemeClr val="tx1"/>
                </a:solidFill>
                <a:effectLst/>
                <a:latin typeface="Open Sans"/>
              </a:rPr>
              <a:t>se define ampliamente como un desplazamiento localizado del material del disco más allá de los límites del espacio del disco intervertebral (es decir, definido a nivel cráneo – </a:t>
            </a:r>
            <a:r>
              <a:rPr lang="es-ES" sz="1800" b="0" i="0" dirty="0" err="1">
                <a:solidFill>
                  <a:schemeClr val="tx1"/>
                </a:solidFill>
                <a:effectLst/>
                <a:latin typeface="Open Sans"/>
              </a:rPr>
              <a:t>caudad</a:t>
            </a:r>
            <a:r>
              <a:rPr lang="es-ES" sz="1800" b="0" i="0" dirty="0">
                <a:solidFill>
                  <a:schemeClr val="tx1"/>
                </a:solidFill>
                <a:effectLst/>
                <a:latin typeface="Open Sans"/>
              </a:rPr>
              <a:t>, por las placas terminales del cuerpo vertebral y, periféricamente, por los bordes exteriores de las apófisis del anillo vertebral, excluyendo osteofitos ) </a:t>
            </a:r>
            <a:endParaRPr lang="es-ES" sz="1800" dirty="0">
              <a:solidFill>
                <a:schemeClr val="tx1"/>
              </a:solidFill>
            </a:endParaRPr>
          </a:p>
        </p:txBody>
      </p:sp>
      <p:pic>
        <p:nvPicPr>
          <p:cNvPr id="5122" name="Picture 2" descr="Extrusión aguda de disco en un hombre de 36 años que presentaba dolor lumbar agudo y entumecimiento de la pierna izquierda.  (a) La imagen sagital de RM ponderada en T2 muestra una hernia de disco extruida (flecha).  (b) La imagen de RM ponderada en T1 realzada con contraste y saturada de grasa muestra isointensidad con realce periférico (flecha) de la porción herniada del disco, que puede representar inflamación local.  (c) La ilustración muestra que los factores mecánicos del pinzamiento de la raíz nerviosa, la lesión del nervio sinuvertebral y los componentes bioquímicos del disco liberado contribuyen a la generación de dolor discogénico y neuropático.  Cuando el núcleo pulposo contacta y comprime los nervios y las raíces nerviosas (flecha curva), sus citocinas proinflamatorias intrínsecas provocan inflamación de la raíz nerviosa, neuroexcitación, edema nervioso y respuestas al dolor en entornos de laboratorio.  PL-A2 = fosfolipasa A2, IL-1beta = IL-1β, NO = óxido nítrico.">
            <a:extLst>
              <a:ext uri="{FF2B5EF4-FFF2-40B4-BE49-F238E27FC236}">
                <a16:creationId xmlns:a16="http://schemas.microsoft.com/office/drawing/2014/main" id="{997E386B-A6C3-4E27-9891-AB41D6F45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725" y="2603974"/>
            <a:ext cx="1903671" cy="40503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xtrusión aguda de disco en un hombre de 36 años que presentaba dolor lumbar agudo y entumecimiento de la pierna izquierda.  (a) La imagen sagital de RM ponderada en T2 muestra una hernia de disco extruida (flecha).  (b) La imagen de RM ponderada en T1 realzada con contraste y saturada de grasa muestra isointensidad con realce periférico (flecha) de la porción herniada del disco, que puede representar inflamación local.  (c) La ilustración muestra que los factores mecánicos del pinzamiento de la raíz nerviosa, la lesión del nervio sinuvertebral y los componentes bioquímicos del disco liberado contribuyen a la generación de dolor discogénico y neuropático.  Cuando el núcleo pulposo contacta y comprime los nervios y las raíces nerviosas (flecha curva), sus citocinas proinflamatorias intrínsecas provocan inflamación de la raíz nerviosa, neuroexcitación, edema nervioso y respuestas al dolor en entornos de laboratorio.  PL-A2 = fosfolipasa A2, IL-1beta = IL-1β, NO = óxido nítrico.">
            <a:extLst>
              <a:ext uri="{FF2B5EF4-FFF2-40B4-BE49-F238E27FC236}">
                <a16:creationId xmlns:a16="http://schemas.microsoft.com/office/drawing/2014/main" id="{51990BEC-ECD6-42BA-9B4E-FB47FEA91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969" y="2875925"/>
            <a:ext cx="4011897" cy="295275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xtrusión aguda de disco en un hombre de 36 años que presentaba dolor lumbar agudo y entumecimiento de la pierna izquierda.  (a) La imagen sagital de RM ponderada en T2 muestra una hernia de disco extruida (flecha).  (b) La imagen de RM ponderada en T1 realzada con contraste y saturada de grasa muestra isointensidad con realce periférico (flecha) de la porción herniada del disco, que puede representar inflamación local.  (c) La ilustración muestra que los factores mecánicos del pinzamiento de la raíz nerviosa, la lesión del nervio sinuvertebral y los componentes bioquímicos del disco liberado contribuyen a la generación de dolor discogénico y neuropático.  Cuando el núcleo pulposo contacta y comprime los nervios y las raíces nerviosas (flecha curva), sus citocinas proinflamatorias intrínsecas provocan inflamación de la raíz nerviosa, neuroexcitación, edema nervioso y respuestas al dolor en entornos de laboratorio.  PL-A2 = fosfolipasa A2, IL-1beta = IL-1β, NO = óxido nítrico.">
            <a:extLst>
              <a:ext uri="{FF2B5EF4-FFF2-40B4-BE49-F238E27FC236}">
                <a16:creationId xmlns:a16="http://schemas.microsoft.com/office/drawing/2014/main" id="{66896228-4229-45FC-9807-574C0B0A05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5439" y="2875925"/>
            <a:ext cx="3579836" cy="29999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F19E54C-A3B2-4BD1-B31E-A48E8351CB40}"/>
              </a:ext>
            </a:extLst>
          </p:cNvPr>
          <p:cNvSpPr txBox="1"/>
          <p:nvPr/>
        </p:nvSpPr>
        <p:spPr>
          <a:xfrm>
            <a:off x="6978316" y="593558"/>
            <a:ext cx="4299889" cy="461665"/>
          </a:xfrm>
          <a:prstGeom prst="rect">
            <a:avLst/>
          </a:prstGeom>
          <a:noFill/>
        </p:spPr>
        <p:txBody>
          <a:bodyPr wrap="square">
            <a:spAutoFit/>
          </a:bodyPr>
          <a:lstStyle/>
          <a:p>
            <a:pPr algn="r"/>
            <a:r>
              <a:rPr lang="es-ES" sz="2400" b="1" i="0" dirty="0">
                <a:solidFill>
                  <a:schemeClr val="tx1"/>
                </a:solidFill>
                <a:effectLst/>
                <a:latin typeface="Open Sans"/>
              </a:rPr>
              <a:t>Dolor </a:t>
            </a:r>
            <a:r>
              <a:rPr lang="es-ES" sz="2400" b="1" i="0" dirty="0" err="1">
                <a:solidFill>
                  <a:schemeClr val="tx1"/>
                </a:solidFill>
                <a:effectLst/>
                <a:latin typeface="Open Sans"/>
              </a:rPr>
              <a:t>discogénico</a:t>
            </a:r>
            <a:endParaRPr lang="es-ES" sz="2400" dirty="0"/>
          </a:p>
        </p:txBody>
      </p:sp>
    </p:spTree>
    <p:extLst>
      <p:ext uri="{BB962C8B-B14F-4D97-AF65-F5344CB8AC3E}">
        <p14:creationId xmlns:p14="http://schemas.microsoft.com/office/powerpoint/2010/main" val="156986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14B443A-2869-42D2-82A1-FB2D0E74D9F2}"/>
              </a:ext>
            </a:extLst>
          </p:cNvPr>
          <p:cNvSpPr>
            <a:spLocks noGrp="1"/>
          </p:cNvSpPr>
          <p:nvPr>
            <p:ph idx="1"/>
          </p:nvPr>
        </p:nvSpPr>
        <p:spPr>
          <a:xfrm>
            <a:off x="913795" y="1732449"/>
            <a:ext cx="10353762" cy="4812730"/>
          </a:xfrm>
        </p:spPr>
        <p:txBody>
          <a:bodyPr>
            <a:normAutofit/>
          </a:bodyPr>
          <a:lstStyle/>
          <a:p>
            <a:pPr marL="36900" indent="0">
              <a:buNone/>
            </a:pPr>
            <a:r>
              <a:rPr lang="es-ES" sz="1800" b="1" i="1" dirty="0">
                <a:solidFill>
                  <a:srgbClr val="FFFF00"/>
                </a:solidFill>
                <a:effectLst/>
                <a:latin typeface="Open Sans"/>
              </a:rPr>
              <a:t>Dolor neuropático </a:t>
            </a:r>
            <a:r>
              <a:rPr lang="es-ES" sz="1800" b="0" i="0" dirty="0">
                <a:solidFill>
                  <a:schemeClr val="tx1"/>
                </a:solidFill>
                <a:effectLst/>
                <a:latin typeface="Open Sans"/>
              </a:rPr>
              <a:t>se define como el dolor causado por una lesión o enfermedad primaria del sistema nervioso somatosensorial, y la Asociación Internacional para el Estudio del dolor, Grupo de Interés Especial sobre el Dolor Neuropático, especifica que una lesión o enfermedad del sistema nervioso (central o periférico) es identificable y ese dolor se limita a una distribución neuroanatómica plausible.</a:t>
            </a:r>
          </a:p>
          <a:p>
            <a:pPr marL="36900" indent="0">
              <a:buNone/>
            </a:pPr>
            <a:r>
              <a:rPr lang="es-ES" sz="1800" b="1" i="1" dirty="0">
                <a:solidFill>
                  <a:srgbClr val="FFFF00"/>
                </a:solidFill>
                <a:effectLst/>
                <a:latin typeface="Open Sans"/>
              </a:rPr>
              <a:t>Dolor nociceptivo</a:t>
            </a:r>
            <a:r>
              <a:rPr lang="es-ES" sz="1800" b="1" i="0" dirty="0">
                <a:solidFill>
                  <a:srgbClr val="FFFF00"/>
                </a:solidFill>
                <a:effectLst/>
                <a:latin typeface="Open Sans"/>
              </a:rPr>
              <a:t> </a:t>
            </a:r>
            <a:r>
              <a:rPr lang="es-ES" sz="1800" b="0" i="0" dirty="0">
                <a:solidFill>
                  <a:schemeClr val="tx1"/>
                </a:solidFill>
                <a:effectLst/>
                <a:latin typeface="Open Sans"/>
              </a:rPr>
              <a:t>se define como el dolor que surge del daño real al tejido no neural y se debe a la activación de los nociceptores.</a:t>
            </a:r>
          </a:p>
          <a:p>
            <a:pPr marL="36900" indent="0">
              <a:buNone/>
            </a:pPr>
            <a:r>
              <a:rPr lang="es-ES" sz="1800" b="1" i="1" dirty="0">
                <a:solidFill>
                  <a:srgbClr val="FFFF00"/>
                </a:solidFill>
                <a:effectLst/>
                <a:latin typeface="Open Sans"/>
              </a:rPr>
              <a:t>Radiculopatía</a:t>
            </a:r>
            <a:r>
              <a:rPr lang="es-ES" sz="1800" b="0" i="0" dirty="0">
                <a:solidFill>
                  <a:schemeClr val="tx1"/>
                </a:solidFill>
                <a:effectLst/>
                <a:latin typeface="Open Sans"/>
              </a:rPr>
              <a:t> se define como la pérdida de la función sensorial y / o motora como resultado del daño a la raíz nerviosa y puede ocurrir con o sin dolor asociado.</a:t>
            </a:r>
          </a:p>
          <a:p>
            <a:pPr marL="36900" indent="0">
              <a:buNone/>
            </a:pPr>
            <a:r>
              <a:rPr lang="es-ES" sz="1800" b="0" i="0" dirty="0">
                <a:solidFill>
                  <a:schemeClr val="tx1"/>
                </a:solidFill>
                <a:effectLst/>
                <a:latin typeface="Open Sans"/>
              </a:rPr>
              <a:t>Aunque el mediador inflamatorio clave aún no se ha aislado, se ha demostrado la eficacia de </a:t>
            </a:r>
            <a:r>
              <a:rPr lang="es-ES" sz="1800" b="0" i="0" dirty="0" err="1">
                <a:solidFill>
                  <a:schemeClr val="tx1"/>
                </a:solidFill>
                <a:effectLst/>
                <a:latin typeface="Open Sans"/>
              </a:rPr>
              <a:t>infliximab</a:t>
            </a:r>
            <a:r>
              <a:rPr lang="es-ES" sz="1800" b="0" i="0" dirty="0">
                <a:solidFill>
                  <a:schemeClr val="tx1"/>
                </a:solidFill>
                <a:effectLst/>
                <a:latin typeface="Open Sans"/>
              </a:rPr>
              <a:t> (anticuerpo anti-TNF-α) para el dolor relacionado con la hernia de disco aguda </a:t>
            </a:r>
          </a:p>
          <a:p>
            <a:pPr marL="36900" indent="0">
              <a:buNone/>
            </a:pPr>
            <a:r>
              <a:rPr lang="es-ES" sz="1800" b="0" i="0" dirty="0">
                <a:solidFill>
                  <a:schemeClr val="tx1"/>
                </a:solidFill>
                <a:effectLst/>
                <a:latin typeface="Open Sans"/>
              </a:rPr>
              <a:t>Además, se ha demostrado la eficacia del </a:t>
            </a:r>
            <a:r>
              <a:rPr lang="es-ES" sz="1800" b="0" i="0" dirty="0" err="1">
                <a:solidFill>
                  <a:schemeClr val="tx1"/>
                </a:solidFill>
                <a:effectLst/>
                <a:latin typeface="Open Sans"/>
              </a:rPr>
              <a:t>tocilizumab</a:t>
            </a:r>
            <a:r>
              <a:rPr lang="es-ES" sz="1800" b="0" i="0" dirty="0">
                <a:solidFill>
                  <a:schemeClr val="tx1"/>
                </a:solidFill>
                <a:effectLst/>
                <a:latin typeface="Open Sans"/>
              </a:rPr>
              <a:t> (anticuerpo </a:t>
            </a:r>
            <a:r>
              <a:rPr lang="es-ES" sz="1800" b="0" i="0" dirty="0" err="1">
                <a:solidFill>
                  <a:schemeClr val="tx1"/>
                </a:solidFill>
                <a:effectLst/>
                <a:latin typeface="Open Sans"/>
              </a:rPr>
              <a:t>anti-receptor</a:t>
            </a:r>
            <a:r>
              <a:rPr lang="es-ES" sz="1800" b="0" i="0" dirty="0">
                <a:solidFill>
                  <a:schemeClr val="tx1"/>
                </a:solidFill>
                <a:effectLst/>
                <a:latin typeface="Open Sans"/>
              </a:rPr>
              <a:t> de IL-6) para el dolor neuropático debido a la estenosis del canal espinal lumbar. </a:t>
            </a:r>
            <a:endParaRPr lang="es-ES" sz="1800" dirty="0">
              <a:solidFill>
                <a:schemeClr val="tx1"/>
              </a:solidFill>
            </a:endParaRPr>
          </a:p>
        </p:txBody>
      </p:sp>
      <p:sp>
        <p:nvSpPr>
          <p:cNvPr id="4" name="CuadroTexto 3">
            <a:extLst>
              <a:ext uri="{FF2B5EF4-FFF2-40B4-BE49-F238E27FC236}">
                <a16:creationId xmlns:a16="http://schemas.microsoft.com/office/drawing/2014/main" id="{6257B1BB-C8AE-4288-B92C-1F2BE640FA6B}"/>
              </a:ext>
            </a:extLst>
          </p:cNvPr>
          <p:cNvSpPr txBox="1"/>
          <p:nvPr/>
        </p:nvSpPr>
        <p:spPr>
          <a:xfrm>
            <a:off x="6978316" y="593558"/>
            <a:ext cx="4299889" cy="461665"/>
          </a:xfrm>
          <a:prstGeom prst="rect">
            <a:avLst/>
          </a:prstGeom>
          <a:noFill/>
        </p:spPr>
        <p:txBody>
          <a:bodyPr wrap="square">
            <a:spAutoFit/>
          </a:bodyPr>
          <a:lstStyle/>
          <a:p>
            <a:pPr algn="r"/>
            <a:r>
              <a:rPr lang="es-ES" sz="2400" b="1" i="0" dirty="0">
                <a:solidFill>
                  <a:schemeClr val="tx1"/>
                </a:solidFill>
                <a:effectLst/>
                <a:latin typeface="Open Sans"/>
              </a:rPr>
              <a:t>Dolor </a:t>
            </a:r>
            <a:r>
              <a:rPr lang="es-ES" sz="2400" b="1" dirty="0">
                <a:latin typeface="Open Sans"/>
              </a:rPr>
              <a:t>Neuropático</a:t>
            </a:r>
            <a:endParaRPr lang="es-ES" sz="2400" dirty="0"/>
          </a:p>
        </p:txBody>
      </p:sp>
    </p:spTree>
    <p:extLst>
      <p:ext uri="{BB962C8B-B14F-4D97-AF65-F5344CB8AC3E}">
        <p14:creationId xmlns:p14="http://schemas.microsoft.com/office/powerpoint/2010/main" val="3517285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A86A4-E973-4848-BCA7-67A749CE9C3E}"/>
              </a:ext>
            </a:extLst>
          </p:cNvPr>
          <p:cNvSpPr>
            <a:spLocks noGrp="1"/>
          </p:cNvSpPr>
          <p:nvPr>
            <p:ph type="title"/>
          </p:nvPr>
        </p:nvSpPr>
        <p:spPr>
          <a:xfrm>
            <a:off x="924443" y="1326931"/>
            <a:ext cx="10353762" cy="461665"/>
          </a:xfrm>
        </p:spPr>
        <p:txBody>
          <a:bodyPr>
            <a:normAutofit fontScale="90000"/>
          </a:bodyPr>
          <a:lstStyle/>
          <a:p>
            <a:pPr algn="l"/>
            <a:r>
              <a:rPr lang="es-ES" sz="2200" b="1" i="0" dirty="0">
                <a:solidFill>
                  <a:schemeClr val="tx1"/>
                </a:solidFill>
                <a:effectLst/>
                <a:latin typeface="Open Sans"/>
              </a:rPr>
              <a:t>Estado natural de la placa terminal ósea</a:t>
            </a:r>
            <a:br>
              <a:rPr lang="es-ES" b="1" i="0" dirty="0">
                <a:solidFill>
                  <a:schemeClr val="tx1"/>
                </a:solidFill>
                <a:effectLst/>
                <a:latin typeface="Open Sans"/>
              </a:rPr>
            </a:br>
            <a:endParaRPr lang="es-ES" dirty="0">
              <a:solidFill>
                <a:schemeClr val="tx1"/>
              </a:solidFill>
            </a:endParaRPr>
          </a:p>
        </p:txBody>
      </p:sp>
      <p:sp>
        <p:nvSpPr>
          <p:cNvPr id="3" name="Marcador de contenido 2">
            <a:extLst>
              <a:ext uri="{FF2B5EF4-FFF2-40B4-BE49-F238E27FC236}">
                <a16:creationId xmlns:a16="http://schemas.microsoft.com/office/drawing/2014/main" id="{2C2FDA37-C4E8-43D0-A999-9240AEB3164F}"/>
              </a:ext>
            </a:extLst>
          </p:cNvPr>
          <p:cNvSpPr>
            <a:spLocks noGrp="1"/>
          </p:cNvSpPr>
          <p:nvPr>
            <p:ph idx="1"/>
          </p:nvPr>
        </p:nvSpPr>
        <p:spPr/>
        <p:txBody>
          <a:bodyPr>
            <a:normAutofit/>
          </a:bodyPr>
          <a:lstStyle/>
          <a:p>
            <a:pPr marL="36900" indent="0">
              <a:buNone/>
            </a:pPr>
            <a:r>
              <a:rPr lang="es-ES" sz="1800" b="0" i="0" dirty="0">
                <a:solidFill>
                  <a:schemeClr val="tx1"/>
                </a:solidFill>
                <a:effectLst/>
                <a:latin typeface="Open Sans"/>
              </a:rPr>
              <a:t>La placa terminal vertebral está hecha de componentes cartilaginosos y óseos.</a:t>
            </a:r>
          </a:p>
          <a:p>
            <a:pPr marL="36900" indent="0">
              <a:buNone/>
            </a:pPr>
            <a:endParaRPr lang="es-ES" sz="1800" b="0" i="0" dirty="0">
              <a:solidFill>
                <a:schemeClr val="tx1"/>
              </a:solidFill>
              <a:effectLst/>
              <a:latin typeface="Open Sans"/>
            </a:endParaRPr>
          </a:p>
          <a:p>
            <a:pPr marL="36900" indent="0">
              <a:buNone/>
            </a:pPr>
            <a:r>
              <a:rPr lang="es-ES" sz="1800" b="0" i="0" dirty="0">
                <a:solidFill>
                  <a:schemeClr val="tx1"/>
                </a:solidFill>
                <a:effectLst/>
                <a:latin typeface="Open Sans"/>
              </a:rPr>
              <a:t>La placa terminal del cartílago hialino se coloca entre la placa terminal ósea vertebral y el núcleo pulposo.</a:t>
            </a:r>
          </a:p>
          <a:p>
            <a:pPr marL="36900" indent="0">
              <a:buNone/>
            </a:pPr>
            <a:endParaRPr lang="es-ES" sz="1800" b="0" i="0" dirty="0">
              <a:solidFill>
                <a:schemeClr val="tx1"/>
              </a:solidFill>
              <a:effectLst/>
              <a:latin typeface="Open Sans"/>
            </a:endParaRPr>
          </a:p>
          <a:p>
            <a:pPr marL="36900" indent="0">
              <a:buNone/>
            </a:pPr>
            <a:r>
              <a:rPr lang="es-ES" sz="1800" b="0" i="0" dirty="0">
                <a:solidFill>
                  <a:schemeClr val="tx1"/>
                </a:solidFill>
                <a:effectLst/>
                <a:latin typeface="Open Sans"/>
              </a:rPr>
              <a:t>La placa terminal ósea vertebral forma parte de la corteza del cuerpo vertebral y contiene una red de anastomosis de pequeñas arterias desde el cuerpo vertebral central hasta la placa terminal cartilaginosa, que permite el contacto directo entre la médula ósea y la placa terminal cartilaginosa.</a:t>
            </a:r>
          </a:p>
          <a:p>
            <a:pPr marL="36900" indent="0">
              <a:buNone/>
            </a:pPr>
            <a:endParaRPr lang="es-ES" sz="1800" dirty="0">
              <a:solidFill>
                <a:schemeClr val="tx1"/>
              </a:solidFill>
            </a:endParaRPr>
          </a:p>
        </p:txBody>
      </p:sp>
      <p:sp>
        <p:nvSpPr>
          <p:cNvPr id="4" name="CuadroTexto 3">
            <a:extLst>
              <a:ext uri="{FF2B5EF4-FFF2-40B4-BE49-F238E27FC236}">
                <a16:creationId xmlns:a16="http://schemas.microsoft.com/office/drawing/2014/main" id="{755E00E4-8684-4F24-AAF2-D110895974FD}"/>
              </a:ext>
            </a:extLst>
          </p:cNvPr>
          <p:cNvSpPr txBox="1"/>
          <p:nvPr/>
        </p:nvSpPr>
        <p:spPr>
          <a:xfrm>
            <a:off x="4668253" y="226368"/>
            <a:ext cx="7315805" cy="461665"/>
          </a:xfrm>
          <a:prstGeom prst="rect">
            <a:avLst/>
          </a:prstGeom>
          <a:noFill/>
        </p:spPr>
        <p:txBody>
          <a:bodyPr wrap="square">
            <a:spAutoFit/>
          </a:bodyPr>
          <a:lstStyle/>
          <a:p>
            <a:pPr algn="l"/>
            <a:r>
              <a:rPr lang="es-ES" sz="2400" b="1" i="0" dirty="0">
                <a:effectLst/>
                <a:latin typeface="Open Sans"/>
              </a:rPr>
              <a:t>Dolor óseo (metabólico, infeccioso o neoplásico)</a:t>
            </a:r>
          </a:p>
        </p:txBody>
      </p:sp>
    </p:spTree>
    <p:extLst>
      <p:ext uri="{BB962C8B-B14F-4D97-AF65-F5344CB8AC3E}">
        <p14:creationId xmlns:p14="http://schemas.microsoft.com/office/powerpoint/2010/main" val="187602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A86A4-E973-4848-BCA7-67A749CE9C3E}"/>
              </a:ext>
            </a:extLst>
          </p:cNvPr>
          <p:cNvSpPr>
            <a:spLocks noGrp="1"/>
          </p:cNvSpPr>
          <p:nvPr>
            <p:ph type="title"/>
          </p:nvPr>
        </p:nvSpPr>
        <p:spPr>
          <a:xfrm>
            <a:off x="913795" y="1027534"/>
            <a:ext cx="10353762" cy="461665"/>
          </a:xfrm>
        </p:spPr>
        <p:txBody>
          <a:bodyPr>
            <a:normAutofit/>
          </a:bodyPr>
          <a:lstStyle/>
          <a:p>
            <a:pPr algn="l"/>
            <a:r>
              <a:rPr lang="es-ES" sz="2000" b="1" i="0" dirty="0">
                <a:solidFill>
                  <a:schemeClr val="tx1"/>
                </a:solidFill>
                <a:effectLst/>
                <a:latin typeface="Open Sans"/>
              </a:rPr>
              <a:t>Cambios </a:t>
            </a:r>
            <a:r>
              <a:rPr lang="es-ES" sz="2000" b="1" i="0" dirty="0" err="1">
                <a:solidFill>
                  <a:schemeClr val="tx1"/>
                </a:solidFill>
                <a:effectLst/>
                <a:latin typeface="Open Sans"/>
              </a:rPr>
              <a:t>Modic</a:t>
            </a:r>
            <a:endParaRPr lang="es-ES" sz="2000" dirty="0">
              <a:solidFill>
                <a:schemeClr val="tx1"/>
              </a:solidFill>
            </a:endParaRPr>
          </a:p>
        </p:txBody>
      </p:sp>
      <p:sp>
        <p:nvSpPr>
          <p:cNvPr id="3" name="Marcador de contenido 2">
            <a:extLst>
              <a:ext uri="{FF2B5EF4-FFF2-40B4-BE49-F238E27FC236}">
                <a16:creationId xmlns:a16="http://schemas.microsoft.com/office/drawing/2014/main" id="{2C2FDA37-C4E8-43D0-A999-9240AEB3164F}"/>
              </a:ext>
            </a:extLst>
          </p:cNvPr>
          <p:cNvSpPr>
            <a:spLocks noGrp="1"/>
          </p:cNvSpPr>
          <p:nvPr>
            <p:ph idx="1"/>
          </p:nvPr>
        </p:nvSpPr>
        <p:spPr/>
        <p:txBody>
          <a:bodyPr>
            <a:normAutofit/>
          </a:bodyPr>
          <a:lstStyle/>
          <a:p>
            <a:pPr marL="36900" indent="0">
              <a:buNone/>
            </a:pPr>
            <a:r>
              <a:rPr lang="es-ES" sz="1800" b="1" i="1" dirty="0" err="1">
                <a:solidFill>
                  <a:schemeClr val="tx1"/>
                </a:solidFill>
                <a:effectLst/>
                <a:latin typeface="Open Sans"/>
              </a:rPr>
              <a:t>Modic</a:t>
            </a:r>
            <a:r>
              <a:rPr lang="es-ES" sz="1800" b="1" i="1" dirty="0">
                <a:solidFill>
                  <a:schemeClr val="tx1"/>
                </a:solidFill>
                <a:effectLst/>
                <a:latin typeface="Open Sans"/>
              </a:rPr>
              <a:t> </a:t>
            </a:r>
            <a:r>
              <a:rPr lang="es-ES" sz="1800" b="1" i="1" dirty="0" err="1">
                <a:solidFill>
                  <a:schemeClr val="tx1"/>
                </a:solidFill>
                <a:effectLst/>
                <a:latin typeface="Open Sans"/>
              </a:rPr>
              <a:t>Type</a:t>
            </a:r>
            <a:r>
              <a:rPr lang="es-ES" sz="1800" b="1" i="1" dirty="0">
                <a:solidFill>
                  <a:schemeClr val="tx1"/>
                </a:solidFill>
                <a:effectLst/>
                <a:latin typeface="Open Sans"/>
              </a:rPr>
              <a:t> 1</a:t>
            </a:r>
            <a:endParaRPr lang="es-ES" sz="1800" b="1" dirty="0">
              <a:solidFill>
                <a:schemeClr val="tx1"/>
              </a:solidFill>
              <a:effectLst/>
              <a:latin typeface="Open Sans"/>
            </a:endParaRPr>
          </a:p>
          <a:p>
            <a:pPr marL="36900" indent="0">
              <a:buNone/>
            </a:pPr>
            <a:r>
              <a:rPr lang="es-ES" sz="1800" dirty="0">
                <a:solidFill>
                  <a:schemeClr val="tx1"/>
                </a:solidFill>
                <a:effectLst/>
                <a:latin typeface="Open Sans"/>
              </a:rPr>
              <a:t>Hipointensos en T1 / Hiperintensos en T2 y STIR / Y se observa realce </a:t>
            </a:r>
            <a:r>
              <a:rPr lang="es-ES" sz="1800" dirty="0" err="1">
                <a:solidFill>
                  <a:schemeClr val="tx1"/>
                </a:solidFill>
                <a:effectLst/>
                <a:latin typeface="Open Sans"/>
              </a:rPr>
              <a:t>comunmente</a:t>
            </a:r>
            <a:endParaRPr lang="es-ES" sz="1800" dirty="0">
              <a:solidFill>
                <a:schemeClr val="tx1"/>
              </a:solidFill>
              <a:effectLst/>
              <a:latin typeface="Open Sans"/>
            </a:endParaRPr>
          </a:p>
          <a:p>
            <a:pPr marL="36900" indent="0">
              <a:buNone/>
            </a:pPr>
            <a:endParaRPr lang="es-ES" sz="1800" dirty="0">
              <a:solidFill>
                <a:schemeClr val="tx1"/>
              </a:solidFill>
            </a:endParaRPr>
          </a:p>
        </p:txBody>
      </p:sp>
      <p:sp>
        <p:nvSpPr>
          <p:cNvPr id="4" name="CuadroTexto 3">
            <a:extLst>
              <a:ext uri="{FF2B5EF4-FFF2-40B4-BE49-F238E27FC236}">
                <a16:creationId xmlns:a16="http://schemas.microsoft.com/office/drawing/2014/main" id="{755E00E4-8684-4F24-AAF2-D110895974FD}"/>
              </a:ext>
            </a:extLst>
          </p:cNvPr>
          <p:cNvSpPr txBox="1"/>
          <p:nvPr/>
        </p:nvSpPr>
        <p:spPr>
          <a:xfrm>
            <a:off x="4668253" y="226368"/>
            <a:ext cx="7315805" cy="461665"/>
          </a:xfrm>
          <a:prstGeom prst="rect">
            <a:avLst/>
          </a:prstGeom>
          <a:noFill/>
        </p:spPr>
        <p:txBody>
          <a:bodyPr wrap="square">
            <a:spAutoFit/>
          </a:bodyPr>
          <a:lstStyle/>
          <a:p>
            <a:pPr algn="l"/>
            <a:r>
              <a:rPr lang="es-ES" sz="2400" b="1" i="0" dirty="0">
                <a:effectLst/>
                <a:latin typeface="Open Sans"/>
              </a:rPr>
              <a:t>Dolor óseo (metabólico, infeccioso o neoplásico)</a:t>
            </a:r>
          </a:p>
        </p:txBody>
      </p:sp>
      <p:pic>
        <p:nvPicPr>
          <p:cNvPr id="6146" name="Picture 2" descr="Modic tipo I cambia en una mujer de 59 años que se presentó con dolor lumbar agudo.  (a – c) La imagen sagital de RM ponderada en T1 (a) muestra hipointensidad (flechas), la imagen de RM STIR (b) muestra hiperintensidad (flechas) y la imagen de RM ponderada en T1 mejorada con material de contraste (c) en L3 – L4 y L4 – L5 muestra edema óseo (flechas) correspondiente a microfracturas.  (d) La ilustración muestra que la angiogénesis y la neurogénesis posteriores están acompañadas por una mayor densidad de terminación nerviosa y factores proinflamatorios, incluido IL-1β (IL-1beta).  Se cree que la asociación tipo 1 modica con el dolor es el resultado de estos procesos después de la lesión mecánica inicial que causa la microfractura.">
            <a:extLst>
              <a:ext uri="{FF2B5EF4-FFF2-40B4-BE49-F238E27FC236}">
                <a16:creationId xmlns:a16="http://schemas.microsoft.com/office/drawing/2014/main" id="{1D10E5F4-D32A-4270-8055-B18D3975C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804" y="2558616"/>
            <a:ext cx="2889832" cy="40587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odic tipo I cambia en una mujer de 59 años que se presentó con dolor lumbar agudo.  (a – c) La imagen sagital de RM ponderada en T1 (a) muestra hipointensidad (flechas), la imagen de RM STIR (b) muestra hiperintensidad (flechas) y la imagen de RM ponderada en T1 mejorada con material de contraste (c) en L3 – L4 y L4 – L5 muestra edema óseo (flechas) correspondiente a microfracturas.  (d) La ilustración muestra que la angiogénesis y la neurogénesis posteriores están acompañadas por una mayor densidad de terminación nerviosa y factores proinflamatorios, incluido IL-1β (IL-1beta).  Se cree que la asociación tipo 1 modica con el dolor es el resultado de estos procesos después de la lesión mecánica inicial que causa la microfractura.">
            <a:extLst>
              <a:ext uri="{FF2B5EF4-FFF2-40B4-BE49-F238E27FC236}">
                <a16:creationId xmlns:a16="http://schemas.microsoft.com/office/drawing/2014/main" id="{F9390A68-A6C6-4B7C-9AF3-9A321F31C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45" y="2558616"/>
            <a:ext cx="2800538" cy="40587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odic tipo I cambia en una mujer de 59 años que se presentó con dolor lumbar agudo.  (a – c) La imagen sagital de RM ponderada en T1 (a) muestra hipointensidad (flechas), la imagen de RM STIR (b) muestra hiperintensidad (flechas) y la imagen de RM ponderada en T1 mejorada con material de contraste (c) en L3 – L4 y L4 – L5 muestra edema óseo (flechas) correspondiente a microfracturas.  (d) La ilustración muestra que la angiogénesis y la neurogénesis posteriores están acompañadas por una mayor densidad de terminación nerviosa y factores proinflamatorios, incluido IL-1β (IL-1beta).  Se cree que la asociación tipo 1 modica con el dolor es el resultado de estos procesos después de la lesión mecánica inicial que causa la microfractura.">
            <a:extLst>
              <a:ext uri="{FF2B5EF4-FFF2-40B4-BE49-F238E27FC236}">
                <a16:creationId xmlns:a16="http://schemas.microsoft.com/office/drawing/2014/main" id="{BD082AD6-7A88-412B-AAA4-A38A206717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387" y="2551774"/>
            <a:ext cx="2889831" cy="405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131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odic tipo I cambia en una mujer de 59 años que se presentó con dolor lumbar agudo.  (a – c) La imagen sagital de RM ponderada en T1 (a) muestra hipointensidad (flechas), la imagen de RM STIR (b) muestra hiperintensidad (flechas) y la imagen de RM ponderada en T1 mejorada con material de contraste (c) en L3 – L4 y L4 – L5 muestra edema óseo (flechas) correspondiente a microfracturas.  (d) La ilustración muestra que la angiogénesis y la neurogénesis posteriores están acompañadas por una mayor densidad de terminación nerviosa y factores proinflamatorios, incluido IL-1β (IL-1beta).  Se cree que la asociación tipo 1 modica con el dolor es el resultado de estos procesos después de la lesión mecánica inicial que causa la microfractura.">
            <a:extLst>
              <a:ext uri="{FF2B5EF4-FFF2-40B4-BE49-F238E27FC236}">
                <a16:creationId xmlns:a16="http://schemas.microsoft.com/office/drawing/2014/main" id="{EE7CEEBE-7CAC-403C-8BBB-5033A0011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108" y="1133475"/>
            <a:ext cx="476250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21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A86A4-E973-4848-BCA7-67A749CE9C3E}"/>
              </a:ext>
            </a:extLst>
          </p:cNvPr>
          <p:cNvSpPr>
            <a:spLocks noGrp="1"/>
          </p:cNvSpPr>
          <p:nvPr>
            <p:ph type="title"/>
          </p:nvPr>
        </p:nvSpPr>
        <p:spPr>
          <a:xfrm>
            <a:off x="913795" y="1027534"/>
            <a:ext cx="10353762" cy="461665"/>
          </a:xfrm>
        </p:spPr>
        <p:txBody>
          <a:bodyPr>
            <a:normAutofit/>
          </a:bodyPr>
          <a:lstStyle/>
          <a:p>
            <a:pPr algn="l"/>
            <a:r>
              <a:rPr lang="es-ES" sz="2000" b="1" i="0" dirty="0">
                <a:solidFill>
                  <a:schemeClr val="tx1"/>
                </a:solidFill>
                <a:effectLst/>
                <a:latin typeface="Open Sans"/>
              </a:rPr>
              <a:t>Cambios </a:t>
            </a:r>
            <a:r>
              <a:rPr lang="es-ES" sz="2000" b="1" i="0" dirty="0" err="1">
                <a:solidFill>
                  <a:schemeClr val="tx1"/>
                </a:solidFill>
                <a:effectLst/>
                <a:latin typeface="Open Sans"/>
              </a:rPr>
              <a:t>Modic</a:t>
            </a:r>
            <a:endParaRPr lang="es-ES" sz="2000" dirty="0">
              <a:solidFill>
                <a:schemeClr val="tx1"/>
              </a:solidFill>
            </a:endParaRPr>
          </a:p>
        </p:txBody>
      </p:sp>
      <p:sp>
        <p:nvSpPr>
          <p:cNvPr id="3" name="Marcador de contenido 2">
            <a:extLst>
              <a:ext uri="{FF2B5EF4-FFF2-40B4-BE49-F238E27FC236}">
                <a16:creationId xmlns:a16="http://schemas.microsoft.com/office/drawing/2014/main" id="{2C2FDA37-C4E8-43D0-A999-9240AEB3164F}"/>
              </a:ext>
            </a:extLst>
          </p:cNvPr>
          <p:cNvSpPr>
            <a:spLocks noGrp="1"/>
          </p:cNvSpPr>
          <p:nvPr>
            <p:ph idx="1"/>
          </p:nvPr>
        </p:nvSpPr>
        <p:spPr/>
        <p:txBody>
          <a:bodyPr>
            <a:normAutofit/>
          </a:bodyPr>
          <a:lstStyle/>
          <a:p>
            <a:pPr marL="36900" indent="0">
              <a:buNone/>
            </a:pPr>
            <a:r>
              <a:rPr lang="es-ES" sz="1800" b="1" i="1" dirty="0" err="1">
                <a:solidFill>
                  <a:schemeClr val="tx1"/>
                </a:solidFill>
                <a:effectLst/>
                <a:latin typeface="Open Sans"/>
              </a:rPr>
              <a:t>Modic</a:t>
            </a:r>
            <a:r>
              <a:rPr lang="es-ES" sz="1800" b="1" i="1" dirty="0">
                <a:solidFill>
                  <a:schemeClr val="tx1"/>
                </a:solidFill>
                <a:effectLst/>
                <a:latin typeface="Open Sans"/>
              </a:rPr>
              <a:t> </a:t>
            </a:r>
            <a:r>
              <a:rPr lang="es-ES" sz="1800" b="1" i="1" dirty="0" err="1">
                <a:solidFill>
                  <a:schemeClr val="tx1"/>
                </a:solidFill>
                <a:effectLst/>
                <a:latin typeface="Open Sans"/>
              </a:rPr>
              <a:t>Type</a:t>
            </a:r>
            <a:r>
              <a:rPr lang="es-ES" sz="1800" b="1" i="1" dirty="0">
                <a:solidFill>
                  <a:schemeClr val="tx1"/>
                </a:solidFill>
                <a:effectLst/>
                <a:latin typeface="Open Sans"/>
              </a:rPr>
              <a:t> 2</a:t>
            </a:r>
            <a:endParaRPr lang="es-ES" sz="1800" b="1" dirty="0">
              <a:solidFill>
                <a:schemeClr val="tx1"/>
              </a:solidFill>
              <a:effectLst/>
              <a:latin typeface="Open Sans"/>
            </a:endParaRPr>
          </a:p>
          <a:p>
            <a:pPr marL="36900" indent="0">
              <a:buNone/>
            </a:pPr>
            <a:r>
              <a:rPr lang="es-ES" sz="1800" dirty="0">
                <a:solidFill>
                  <a:schemeClr val="tx1"/>
                </a:solidFill>
                <a:effectLst/>
                <a:latin typeface="Open Sans"/>
              </a:rPr>
              <a:t>Hiperintenso en T1 / Hiperintensos en T2. La medula ósea roja en estas regiones se convierte en médula amarilla grasa.</a:t>
            </a:r>
          </a:p>
          <a:p>
            <a:pPr marL="36900" indent="0">
              <a:buNone/>
            </a:pPr>
            <a:r>
              <a:rPr lang="es-ES" sz="1600" b="0" i="0" dirty="0">
                <a:solidFill>
                  <a:schemeClr val="tx1"/>
                </a:solidFill>
                <a:effectLst/>
                <a:latin typeface="Open Sans"/>
              </a:rPr>
              <a:t>No hay una cascada inflamatoria y, en consecuencia, no hay angiogénesis ni neurogénesis implicada en esta conversión; Como resultado, es menos probable que los cambios </a:t>
            </a:r>
            <a:r>
              <a:rPr lang="es-ES" sz="1600" b="0" i="0" dirty="0" err="1">
                <a:solidFill>
                  <a:schemeClr val="tx1"/>
                </a:solidFill>
                <a:effectLst/>
                <a:latin typeface="Open Sans"/>
              </a:rPr>
              <a:t>Modic</a:t>
            </a:r>
            <a:r>
              <a:rPr lang="es-ES" sz="1600" b="0" i="0" dirty="0">
                <a:solidFill>
                  <a:schemeClr val="tx1"/>
                </a:solidFill>
                <a:effectLst/>
                <a:latin typeface="Open Sans"/>
              </a:rPr>
              <a:t> tipo 2 estén acompañados por LBP que los cambios </a:t>
            </a:r>
            <a:r>
              <a:rPr lang="es-ES" sz="1600" b="0" i="0" dirty="0" err="1">
                <a:solidFill>
                  <a:schemeClr val="tx1"/>
                </a:solidFill>
                <a:effectLst/>
                <a:latin typeface="Open Sans"/>
              </a:rPr>
              <a:t>Modic</a:t>
            </a:r>
            <a:r>
              <a:rPr lang="es-ES" sz="1600" b="0" i="0" dirty="0">
                <a:solidFill>
                  <a:schemeClr val="tx1"/>
                </a:solidFill>
                <a:effectLst/>
                <a:latin typeface="Open Sans"/>
              </a:rPr>
              <a:t> tipo 1.</a:t>
            </a:r>
          </a:p>
          <a:p>
            <a:pPr marL="36900" indent="0">
              <a:buNone/>
            </a:pPr>
            <a:endParaRPr lang="es-ES" sz="1800" dirty="0">
              <a:solidFill>
                <a:schemeClr val="tx1"/>
              </a:solidFill>
            </a:endParaRPr>
          </a:p>
        </p:txBody>
      </p:sp>
      <p:sp>
        <p:nvSpPr>
          <p:cNvPr id="4" name="CuadroTexto 3">
            <a:extLst>
              <a:ext uri="{FF2B5EF4-FFF2-40B4-BE49-F238E27FC236}">
                <a16:creationId xmlns:a16="http://schemas.microsoft.com/office/drawing/2014/main" id="{755E00E4-8684-4F24-AAF2-D110895974FD}"/>
              </a:ext>
            </a:extLst>
          </p:cNvPr>
          <p:cNvSpPr txBox="1"/>
          <p:nvPr/>
        </p:nvSpPr>
        <p:spPr>
          <a:xfrm>
            <a:off x="4668253" y="226368"/>
            <a:ext cx="7315805" cy="461665"/>
          </a:xfrm>
          <a:prstGeom prst="rect">
            <a:avLst/>
          </a:prstGeom>
          <a:noFill/>
        </p:spPr>
        <p:txBody>
          <a:bodyPr wrap="square">
            <a:spAutoFit/>
          </a:bodyPr>
          <a:lstStyle/>
          <a:p>
            <a:pPr algn="l"/>
            <a:r>
              <a:rPr lang="es-ES" sz="2400" b="1" i="0" dirty="0">
                <a:effectLst/>
                <a:latin typeface="Open Sans"/>
              </a:rPr>
              <a:t>Dolor óseo (metabólico, infeccioso o neoplásico)</a:t>
            </a:r>
          </a:p>
        </p:txBody>
      </p:sp>
      <p:pic>
        <p:nvPicPr>
          <p:cNvPr id="10242" name="Picture 2" descr="Modic tipo 2 cambios en un hombre de 53 años sin LBP.  Las imágenes sagitales de RM ponderada en T1 (a), ponderada en T2 (b) y STIR (c) muestran hiperintensidad que representa la grasa (flecha), que se suprime en c, en L4-L5.  Los cambios tipo 2 modicos representan la degeneración de la médula roja a la médula amarilla grasa y se cree que se deben al agotamiento de las células madre.  No hay una cascada inflamatoria y, en consecuencia, no hay angiogénesis ni neurogénesis implicada en esta conversión.  Como resultado, es menos probable que los cambios Modic tipo 2 estén acompañados por LBP.">
            <a:extLst>
              <a:ext uri="{FF2B5EF4-FFF2-40B4-BE49-F238E27FC236}">
                <a16:creationId xmlns:a16="http://schemas.microsoft.com/office/drawing/2014/main" id="{7EF542EC-AB0E-4A40-BF9C-3D9652A82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334" y="3695798"/>
            <a:ext cx="2175594" cy="3162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odic tipo 2 cambios en un hombre de 53 años sin LBP.  Las imágenes sagitales de RM ponderada en T1 (a), ponderada en T2 (b) y STIR (c) muestran hiperintensidad que representa la grasa (flecha), que se suprime en c, en L4-L5.  Los cambios tipo 2 modicos representan la degeneración de la médula roja a la médula amarilla grasa y se cree que se deben al agotamiento de las células madre.  No hay una cascada inflamatoria y, en consecuencia, no hay angiogénesis ni neurogénesis implicada en esta conversión.  Como resultado, es menos probable que los cambios Modic tipo 2 estén acompañados por LBP.">
            <a:extLst>
              <a:ext uri="{FF2B5EF4-FFF2-40B4-BE49-F238E27FC236}">
                <a16:creationId xmlns:a16="http://schemas.microsoft.com/office/drawing/2014/main" id="{E55C4CAD-7BE8-4487-B6CB-B49FE989E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467" y="3695798"/>
            <a:ext cx="2049106" cy="316220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Modic tipo 2 cambios en un hombre de 53 años sin LBP.  Las imágenes sagitales de RM ponderada en T1 (a), ponderada en T2 (b) y STIR (c) muestran hiperintensidad que representa la grasa (flecha), que se suprime en c, en L4-L5.  Los cambios tipo 2 modicos representan la degeneración de la médula roja a la médula amarilla grasa y se cree que se deben al agotamiento de las células madre.  No hay una cascada inflamatoria y, en consecuencia, no hay angiogénesis ni neurogénesis implicada en esta conversión.  Como resultado, es menos probable que los cambios Modic tipo 2 estén acompañados por LBP.">
            <a:extLst>
              <a:ext uri="{FF2B5EF4-FFF2-40B4-BE49-F238E27FC236}">
                <a16:creationId xmlns:a16="http://schemas.microsoft.com/office/drawing/2014/main" id="{DE49AF9E-83FB-4373-81A0-920BDDEF5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3112" y="3695799"/>
            <a:ext cx="2049106" cy="31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127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A86A4-E973-4848-BCA7-67A749CE9C3E}"/>
              </a:ext>
            </a:extLst>
          </p:cNvPr>
          <p:cNvSpPr>
            <a:spLocks noGrp="1"/>
          </p:cNvSpPr>
          <p:nvPr>
            <p:ph type="title"/>
          </p:nvPr>
        </p:nvSpPr>
        <p:spPr>
          <a:xfrm>
            <a:off x="913795" y="1027534"/>
            <a:ext cx="10353762" cy="461665"/>
          </a:xfrm>
        </p:spPr>
        <p:txBody>
          <a:bodyPr>
            <a:normAutofit/>
          </a:bodyPr>
          <a:lstStyle/>
          <a:p>
            <a:pPr algn="l"/>
            <a:r>
              <a:rPr lang="es-ES" sz="2000" b="1" i="0" dirty="0">
                <a:solidFill>
                  <a:schemeClr val="tx1"/>
                </a:solidFill>
                <a:effectLst/>
                <a:latin typeface="Open Sans"/>
              </a:rPr>
              <a:t>Cambios </a:t>
            </a:r>
            <a:r>
              <a:rPr lang="es-ES" sz="2000" b="1" i="0" dirty="0" err="1">
                <a:solidFill>
                  <a:schemeClr val="tx1"/>
                </a:solidFill>
                <a:effectLst/>
                <a:latin typeface="Open Sans"/>
              </a:rPr>
              <a:t>Modic</a:t>
            </a:r>
            <a:endParaRPr lang="es-ES" sz="2000" dirty="0">
              <a:solidFill>
                <a:schemeClr val="tx1"/>
              </a:solidFill>
            </a:endParaRPr>
          </a:p>
        </p:txBody>
      </p:sp>
      <p:sp>
        <p:nvSpPr>
          <p:cNvPr id="3" name="Marcador de contenido 2">
            <a:extLst>
              <a:ext uri="{FF2B5EF4-FFF2-40B4-BE49-F238E27FC236}">
                <a16:creationId xmlns:a16="http://schemas.microsoft.com/office/drawing/2014/main" id="{2C2FDA37-C4E8-43D0-A999-9240AEB3164F}"/>
              </a:ext>
            </a:extLst>
          </p:cNvPr>
          <p:cNvSpPr>
            <a:spLocks noGrp="1"/>
          </p:cNvSpPr>
          <p:nvPr>
            <p:ph idx="1"/>
          </p:nvPr>
        </p:nvSpPr>
        <p:spPr/>
        <p:txBody>
          <a:bodyPr>
            <a:normAutofit/>
          </a:bodyPr>
          <a:lstStyle/>
          <a:p>
            <a:pPr marL="36900" indent="0">
              <a:buNone/>
            </a:pPr>
            <a:r>
              <a:rPr lang="es-ES" sz="1800" b="1" i="1" dirty="0" err="1">
                <a:solidFill>
                  <a:schemeClr val="tx1"/>
                </a:solidFill>
                <a:effectLst/>
                <a:latin typeface="Open Sans"/>
              </a:rPr>
              <a:t>Modic</a:t>
            </a:r>
            <a:r>
              <a:rPr lang="es-ES" sz="1800" b="1" i="1" dirty="0">
                <a:solidFill>
                  <a:schemeClr val="tx1"/>
                </a:solidFill>
                <a:effectLst/>
                <a:latin typeface="Open Sans"/>
              </a:rPr>
              <a:t> </a:t>
            </a:r>
            <a:r>
              <a:rPr lang="es-ES" sz="1800" b="1" i="1" dirty="0" err="1">
                <a:solidFill>
                  <a:schemeClr val="tx1"/>
                </a:solidFill>
                <a:effectLst/>
                <a:latin typeface="Open Sans"/>
              </a:rPr>
              <a:t>Type</a:t>
            </a:r>
            <a:r>
              <a:rPr lang="es-ES" sz="1800" b="1" i="1" dirty="0">
                <a:solidFill>
                  <a:schemeClr val="tx1"/>
                </a:solidFill>
                <a:effectLst/>
                <a:latin typeface="Open Sans"/>
              </a:rPr>
              <a:t> 3</a:t>
            </a:r>
          </a:p>
          <a:p>
            <a:pPr marL="36900" indent="0">
              <a:buNone/>
            </a:pPr>
            <a:endParaRPr lang="es-ES" sz="1800" b="1" dirty="0">
              <a:solidFill>
                <a:schemeClr val="tx1"/>
              </a:solidFill>
              <a:effectLst/>
              <a:latin typeface="Open Sans"/>
            </a:endParaRPr>
          </a:p>
          <a:p>
            <a:pPr marL="36900" indent="0">
              <a:buNone/>
            </a:pPr>
            <a:r>
              <a:rPr lang="es-ES" sz="1800" i="0" dirty="0">
                <a:solidFill>
                  <a:schemeClr val="tx1"/>
                </a:solidFill>
                <a:effectLst/>
                <a:latin typeface="Open Sans"/>
              </a:rPr>
              <a:t>Los</a:t>
            </a:r>
            <a:r>
              <a:rPr lang="es-ES" sz="1800" b="0" i="0" dirty="0">
                <a:solidFill>
                  <a:schemeClr val="tx1"/>
                </a:solidFill>
                <a:effectLst/>
                <a:latin typeface="Open Sans"/>
              </a:rPr>
              <a:t> cambios </a:t>
            </a:r>
            <a:r>
              <a:rPr lang="es-ES" sz="1800" b="0" i="0" dirty="0" err="1">
                <a:solidFill>
                  <a:schemeClr val="tx1"/>
                </a:solidFill>
                <a:effectLst/>
                <a:latin typeface="Open Sans"/>
              </a:rPr>
              <a:t>Modic</a:t>
            </a:r>
            <a:r>
              <a:rPr lang="es-ES" sz="1800" b="0" i="0" dirty="0">
                <a:solidFill>
                  <a:schemeClr val="tx1"/>
                </a:solidFill>
                <a:effectLst/>
                <a:latin typeface="Open Sans"/>
              </a:rPr>
              <a:t> </a:t>
            </a:r>
            <a:r>
              <a:rPr lang="es-ES" sz="1800" b="0" i="0" dirty="0" err="1">
                <a:solidFill>
                  <a:schemeClr val="tx1"/>
                </a:solidFill>
                <a:effectLst/>
                <a:latin typeface="Open Sans"/>
              </a:rPr>
              <a:t>type</a:t>
            </a:r>
            <a:r>
              <a:rPr lang="es-ES" sz="1800" b="0" i="0" dirty="0">
                <a:solidFill>
                  <a:schemeClr val="tx1"/>
                </a:solidFill>
                <a:effectLst/>
                <a:latin typeface="Open Sans"/>
              </a:rPr>
              <a:t> 3 aparecen como hipointensidad en T1 y T2y STIR. </a:t>
            </a:r>
          </a:p>
          <a:p>
            <a:pPr marL="36900" indent="0">
              <a:buNone/>
            </a:pPr>
            <a:endParaRPr lang="es-ES" sz="1800" b="0" i="0" dirty="0">
              <a:solidFill>
                <a:schemeClr val="tx1"/>
              </a:solidFill>
              <a:effectLst/>
              <a:latin typeface="Open Sans"/>
            </a:endParaRPr>
          </a:p>
          <a:p>
            <a:pPr marL="36900" indent="0">
              <a:buNone/>
            </a:pPr>
            <a:r>
              <a:rPr lang="es-ES" sz="1800" b="0" i="0" dirty="0">
                <a:solidFill>
                  <a:schemeClr val="tx1"/>
                </a:solidFill>
                <a:effectLst/>
                <a:latin typeface="Open Sans"/>
              </a:rPr>
              <a:t>Los cambios muestran el cambio esclerótico de la placa terminal. </a:t>
            </a:r>
          </a:p>
          <a:p>
            <a:pPr marL="36900" indent="0">
              <a:buNone/>
            </a:pPr>
            <a:endParaRPr lang="es-ES" sz="1800" dirty="0">
              <a:solidFill>
                <a:schemeClr val="tx1"/>
              </a:solidFill>
              <a:effectLst/>
              <a:latin typeface="Open Sans"/>
            </a:endParaRPr>
          </a:p>
          <a:p>
            <a:pPr marL="36900" indent="0">
              <a:buNone/>
            </a:pPr>
            <a:r>
              <a:rPr lang="es-ES" sz="1800" b="0" i="0" dirty="0">
                <a:solidFill>
                  <a:schemeClr val="tx1"/>
                </a:solidFill>
                <a:effectLst/>
                <a:latin typeface="Open Sans"/>
              </a:rPr>
              <a:t>No hay una cascada inflamatoria y, en consecuencia, no hay angiogénesis ni neurogénesis involucradas en esta conversión.</a:t>
            </a:r>
            <a:endParaRPr lang="es-ES" sz="1800" dirty="0">
              <a:solidFill>
                <a:schemeClr val="tx1"/>
              </a:solidFill>
            </a:endParaRPr>
          </a:p>
        </p:txBody>
      </p:sp>
      <p:sp>
        <p:nvSpPr>
          <p:cNvPr id="4" name="CuadroTexto 3">
            <a:extLst>
              <a:ext uri="{FF2B5EF4-FFF2-40B4-BE49-F238E27FC236}">
                <a16:creationId xmlns:a16="http://schemas.microsoft.com/office/drawing/2014/main" id="{755E00E4-8684-4F24-AAF2-D110895974FD}"/>
              </a:ext>
            </a:extLst>
          </p:cNvPr>
          <p:cNvSpPr txBox="1"/>
          <p:nvPr/>
        </p:nvSpPr>
        <p:spPr>
          <a:xfrm>
            <a:off x="4668253" y="226368"/>
            <a:ext cx="7315805" cy="461665"/>
          </a:xfrm>
          <a:prstGeom prst="rect">
            <a:avLst/>
          </a:prstGeom>
          <a:noFill/>
        </p:spPr>
        <p:txBody>
          <a:bodyPr wrap="square">
            <a:spAutoFit/>
          </a:bodyPr>
          <a:lstStyle/>
          <a:p>
            <a:pPr algn="l"/>
            <a:r>
              <a:rPr lang="es-ES" sz="2400" b="1" i="0" dirty="0">
                <a:effectLst/>
                <a:latin typeface="Open Sans"/>
              </a:rPr>
              <a:t>Dolor óseo (metabólico, infeccioso o neoplásico)</a:t>
            </a:r>
          </a:p>
        </p:txBody>
      </p:sp>
    </p:spTree>
    <p:extLst>
      <p:ext uri="{BB962C8B-B14F-4D97-AF65-F5344CB8AC3E}">
        <p14:creationId xmlns:p14="http://schemas.microsoft.com/office/powerpoint/2010/main" val="137896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A86A4-E973-4848-BCA7-67A749CE9C3E}"/>
              </a:ext>
            </a:extLst>
          </p:cNvPr>
          <p:cNvSpPr>
            <a:spLocks noGrp="1"/>
          </p:cNvSpPr>
          <p:nvPr>
            <p:ph type="title"/>
          </p:nvPr>
        </p:nvSpPr>
        <p:spPr>
          <a:xfrm>
            <a:off x="924443" y="1326931"/>
            <a:ext cx="10353762" cy="461665"/>
          </a:xfrm>
        </p:spPr>
        <p:txBody>
          <a:bodyPr>
            <a:normAutofit fontScale="90000"/>
          </a:bodyPr>
          <a:lstStyle/>
          <a:p>
            <a:pPr algn="l"/>
            <a:r>
              <a:rPr lang="es-ES" sz="2200" b="1" i="0" dirty="0">
                <a:solidFill>
                  <a:schemeClr val="tx1"/>
                </a:solidFill>
                <a:effectLst/>
                <a:latin typeface="Open Sans"/>
              </a:rPr>
              <a:t>Osteomielitis-</a:t>
            </a:r>
            <a:r>
              <a:rPr lang="es-ES" sz="2200" b="1" i="0" dirty="0" err="1">
                <a:solidFill>
                  <a:schemeClr val="tx1"/>
                </a:solidFill>
                <a:effectLst/>
                <a:latin typeface="Open Sans"/>
              </a:rPr>
              <a:t>Discitis</a:t>
            </a:r>
            <a:r>
              <a:rPr lang="es-ES" sz="2200" b="1" i="0" dirty="0">
                <a:solidFill>
                  <a:schemeClr val="tx1"/>
                </a:solidFill>
                <a:effectLst/>
                <a:latin typeface="Open Sans"/>
              </a:rPr>
              <a:t>.</a:t>
            </a:r>
            <a:br>
              <a:rPr lang="es-ES" b="1" i="0" dirty="0">
                <a:solidFill>
                  <a:schemeClr val="tx1"/>
                </a:solidFill>
                <a:effectLst/>
                <a:latin typeface="Open Sans"/>
              </a:rPr>
            </a:br>
            <a:endParaRPr lang="es-ES" dirty="0">
              <a:solidFill>
                <a:schemeClr val="tx1"/>
              </a:solidFill>
            </a:endParaRPr>
          </a:p>
        </p:txBody>
      </p:sp>
      <p:sp>
        <p:nvSpPr>
          <p:cNvPr id="3" name="Marcador de contenido 2">
            <a:extLst>
              <a:ext uri="{FF2B5EF4-FFF2-40B4-BE49-F238E27FC236}">
                <a16:creationId xmlns:a16="http://schemas.microsoft.com/office/drawing/2014/main" id="{2C2FDA37-C4E8-43D0-A999-9240AEB3164F}"/>
              </a:ext>
            </a:extLst>
          </p:cNvPr>
          <p:cNvSpPr>
            <a:spLocks noGrp="1"/>
          </p:cNvSpPr>
          <p:nvPr>
            <p:ph idx="1"/>
          </p:nvPr>
        </p:nvSpPr>
        <p:spPr>
          <a:xfrm>
            <a:off x="913795" y="1732449"/>
            <a:ext cx="10353762" cy="4764604"/>
          </a:xfrm>
        </p:spPr>
        <p:txBody>
          <a:bodyPr>
            <a:normAutofit/>
          </a:bodyPr>
          <a:lstStyle/>
          <a:p>
            <a:pPr marL="36900" indent="0">
              <a:buNone/>
            </a:pPr>
            <a:r>
              <a:rPr lang="es-ES" sz="1800" b="0" i="0" dirty="0">
                <a:solidFill>
                  <a:schemeClr val="tx1"/>
                </a:solidFill>
                <a:effectLst/>
                <a:latin typeface="Open Sans"/>
              </a:rPr>
              <a:t>La osteomielitis-</a:t>
            </a:r>
            <a:r>
              <a:rPr lang="es-ES" sz="1800" b="0" i="0" dirty="0" err="1">
                <a:solidFill>
                  <a:schemeClr val="tx1"/>
                </a:solidFill>
                <a:effectLst/>
                <a:latin typeface="Open Sans"/>
              </a:rPr>
              <a:t>discitis</a:t>
            </a:r>
            <a:r>
              <a:rPr lang="es-ES" sz="1800" b="0" i="0" dirty="0">
                <a:solidFill>
                  <a:schemeClr val="tx1"/>
                </a:solidFill>
                <a:effectLst/>
                <a:latin typeface="Open Sans"/>
              </a:rPr>
              <a:t> es la inflamación del hueso y el disco causada por una infección. </a:t>
            </a:r>
          </a:p>
          <a:p>
            <a:pPr marL="36900" indent="0">
              <a:buNone/>
            </a:pPr>
            <a:endParaRPr lang="es-ES" sz="1800" b="0" i="0" dirty="0">
              <a:solidFill>
                <a:schemeClr val="tx1"/>
              </a:solidFill>
              <a:effectLst/>
              <a:latin typeface="Open Sans"/>
            </a:endParaRPr>
          </a:p>
          <a:p>
            <a:pPr marL="36900" indent="0">
              <a:buNone/>
            </a:pPr>
            <a:r>
              <a:rPr lang="es-ES" sz="1800" b="0" i="0" dirty="0">
                <a:solidFill>
                  <a:schemeClr val="tx1"/>
                </a:solidFill>
                <a:effectLst/>
                <a:latin typeface="Open Sans"/>
              </a:rPr>
              <a:t>La osteomielitis-</a:t>
            </a:r>
            <a:r>
              <a:rPr lang="es-ES" sz="1800" b="0" i="0" dirty="0" err="1">
                <a:solidFill>
                  <a:schemeClr val="tx1"/>
                </a:solidFill>
                <a:effectLst/>
                <a:latin typeface="Open Sans"/>
              </a:rPr>
              <a:t>discitis</a:t>
            </a:r>
            <a:r>
              <a:rPr lang="es-ES" sz="1800" b="0" i="0" dirty="0">
                <a:solidFill>
                  <a:schemeClr val="tx1"/>
                </a:solidFill>
                <a:effectLst/>
                <a:latin typeface="Open Sans"/>
              </a:rPr>
              <a:t> se ve en dos vértebras contiguas como intensidad de señal baja en la RM ponderada en T1 y como intensidad de señal alta en la RM ponderada en T2 debido al edema asociado. </a:t>
            </a:r>
          </a:p>
          <a:p>
            <a:pPr marL="36900" indent="0">
              <a:buNone/>
            </a:pPr>
            <a:endParaRPr lang="es-ES" sz="1800" b="0" i="0" dirty="0">
              <a:solidFill>
                <a:schemeClr val="tx1"/>
              </a:solidFill>
              <a:effectLst/>
              <a:latin typeface="Open Sans"/>
            </a:endParaRPr>
          </a:p>
          <a:p>
            <a:pPr marL="36900" indent="0">
              <a:buNone/>
            </a:pPr>
            <a:r>
              <a:rPr lang="es-ES" sz="1800" b="0" i="0" dirty="0">
                <a:solidFill>
                  <a:schemeClr val="tx1"/>
                </a:solidFill>
                <a:effectLst/>
                <a:latin typeface="Open Sans"/>
              </a:rPr>
              <a:t>Las imágenes con gadolinio muestran realce de las vértebras y el disco intervertebral.</a:t>
            </a:r>
          </a:p>
          <a:p>
            <a:pPr marL="36900" indent="0">
              <a:buNone/>
            </a:pPr>
            <a:endParaRPr lang="es-ES" sz="1800" dirty="0">
              <a:solidFill>
                <a:schemeClr val="tx1"/>
              </a:solidFill>
              <a:effectLst/>
              <a:latin typeface="Open Sans"/>
            </a:endParaRPr>
          </a:p>
          <a:p>
            <a:pPr marL="36900" indent="0">
              <a:buNone/>
            </a:pPr>
            <a:r>
              <a:rPr lang="es-ES" sz="1800" b="0" i="0" dirty="0">
                <a:solidFill>
                  <a:schemeClr val="tx1"/>
                </a:solidFill>
                <a:effectLst/>
                <a:latin typeface="Open Sans"/>
              </a:rPr>
              <a:t>La mayoría de los casos surgen de la siembra hematógena del esqueleto axial a partir de focos infectados a distancia.</a:t>
            </a:r>
          </a:p>
          <a:p>
            <a:pPr marL="36900" indent="0">
              <a:buNone/>
            </a:pPr>
            <a:endParaRPr lang="es-ES" sz="1800" dirty="0">
              <a:solidFill>
                <a:schemeClr val="tx1"/>
              </a:solidFill>
              <a:effectLst/>
              <a:latin typeface="Open Sans"/>
            </a:endParaRPr>
          </a:p>
          <a:p>
            <a:pPr marL="36900" indent="0">
              <a:buNone/>
            </a:pPr>
            <a:r>
              <a:rPr lang="es-ES" sz="1800" b="0" i="0" dirty="0">
                <a:solidFill>
                  <a:schemeClr val="tx1"/>
                </a:solidFill>
                <a:effectLst/>
                <a:latin typeface="Open Sans"/>
              </a:rPr>
              <a:t>Las citocinas proinflamatorias, como TNF-</a:t>
            </a:r>
            <a:r>
              <a:rPr lang="el-GR" sz="1800" b="0" i="0" dirty="0">
                <a:solidFill>
                  <a:schemeClr val="tx1"/>
                </a:solidFill>
                <a:effectLst/>
                <a:latin typeface="Open Sans"/>
              </a:rPr>
              <a:t>α </a:t>
            </a:r>
            <a:r>
              <a:rPr lang="es-ES" sz="1800" b="0" i="0" dirty="0">
                <a:solidFill>
                  <a:schemeClr val="tx1"/>
                </a:solidFill>
                <a:effectLst/>
                <a:latin typeface="Open Sans"/>
              </a:rPr>
              <a:t>o IL-1</a:t>
            </a:r>
            <a:r>
              <a:rPr lang="el-GR" sz="1800" b="0" i="0" dirty="0">
                <a:solidFill>
                  <a:schemeClr val="tx1"/>
                </a:solidFill>
                <a:effectLst/>
                <a:latin typeface="Open Sans"/>
              </a:rPr>
              <a:t>β</a:t>
            </a:r>
            <a:endParaRPr lang="es-ES" sz="1800" dirty="0">
              <a:solidFill>
                <a:schemeClr val="tx1"/>
              </a:solidFill>
            </a:endParaRPr>
          </a:p>
        </p:txBody>
      </p:sp>
      <p:sp>
        <p:nvSpPr>
          <p:cNvPr id="4" name="CuadroTexto 3">
            <a:extLst>
              <a:ext uri="{FF2B5EF4-FFF2-40B4-BE49-F238E27FC236}">
                <a16:creationId xmlns:a16="http://schemas.microsoft.com/office/drawing/2014/main" id="{755E00E4-8684-4F24-AAF2-D110895974FD}"/>
              </a:ext>
            </a:extLst>
          </p:cNvPr>
          <p:cNvSpPr txBox="1"/>
          <p:nvPr/>
        </p:nvSpPr>
        <p:spPr>
          <a:xfrm>
            <a:off x="4668253" y="226368"/>
            <a:ext cx="7315805" cy="461665"/>
          </a:xfrm>
          <a:prstGeom prst="rect">
            <a:avLst/>
          </a:prstGeom>
          <a:noFill/>
        </p:spPr>
        <p:txBody>
          <a:bodyPr wrap="square">
            <a:spAutoFit/>
          </a:bodyPr>
          <a:lstStyle/>
          <a:p>
            <a:pPr algn="l"/>
            <a:r>
              <a:rPr lang="es-ES" sz="2400" b="1" i="0" dirty="0">
                <a:effectLst/>
                <a:latin typeface="Open Sans"/>
              </a:rPr>
              <a:t>Dolor óseo (metabólico, infeccioso o neoplásico)</a:t>
            </a:r>
          </a:p>
        </p:txBody>
      </p:sp>
    </p:spTree>
    <p:extLst>
      <p:ext uri="{BB962C8B-B14F-4D97-AF65-F5344CB8AC3E}">
        <p14:creationId xmlns:p14="http://schemas.microsoft.com/office/powerpoint/2010/main" val="3550701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iscitis-osteomielitis en un hombre de 59 años con dolor lumbar agudo.  (a) La imagen sagital de RM ponderada en T1 muestra discitis-osteomielitis como baja intensidad de señal en dos vértebras contiguas (flechas).  (b) La imagen sagital de RM ponderada en T2 muestra una intensidad de señal heterogéneamente alta (flechas) relacionada con el edema de la médula ósea.  (c) La imagen sagital de RM potenciada en T1 con contraste saturado de grasa muestra un realce prominente de los cuerpos vertebrales L4 y L5 (flechas amarillas), el disco L4-L5 y el espacio epidural ventral al mismo nivel (flecha roja) lo que sugiere inflamación o infección  Los factores inflamatorios de las respuestas inmunes innatas y adaptativas causan directamente dolor en la columna,  mientras que la fuga del contenido del disco causa directamente inflamación y dolor agudo similar al de la hernia de disco aguda y la fisura anular.  Por lo tanto, el dolor agudo puede ser el único síntoma de presentación del paciente antes de que se adquieran datos de laboratorio que sugieran infección o fiebre.  La angiogénesis y la fibrosis resultantes después de la infección dan como resultado una mayor presencia de citocinas inflamatorias y estrés mecánico fibrótico en el disco y las raíces nerviosas.  Las respuestas inflamatorias mediadas por el sistema inmunitario pueden persistir después del tratamiento de la infección y provocar síntomas prolongados a pesar de la resolución de la infección.">
            <a:extLst>
              <a:ext uri="{FF2B5EF4-FFF2-40B4-BE49-F238E27FC236}">
                <a16:creationId xmlns:a16="http://schemas.microsoft.com/office/drawing/2014/main" id="{CED6CC61-86E9-4F78-BD0E-EDBC15C9C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32" y="1047750"/>
            <a:ext cx="24288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iscitis-osteomielitis en un hombre de 59 años con dolor lumbar agudo.  (a) La imagen sagital de RM ponderada en T1 muestra discitis-osteomielitis como baja intensidad de señal en dos vértebras contiguas (flechas).  (b) La imagen sagital de RM ponderada en T2 muestra una intensidad de señal heterogéneamente alta (flechas) relacionada con el edema de la médula ósea.  (c) La imagen sagital de RM potenciada en T1 con contraste saturado de grasa muestra un realce prominente de los cuerpos vertebrales L4 y L5 (flechas amarillas), el disco L4-L5 y el espacio epidural ventral al mismo nivel (flecha roja) lo que sugiere inflamación o infección  Los factores inflamatorios de las respuestas inmunes innatas y adaptativas causan directamente dolor en la columna,  mientras que la fuga del contenido del disco causa directamente inflamación y dolor agudo similar al de la hernia de disco aguda y la fisura anular.  Por lo tanto, el dolor agudo puede ser el único síntoma de presentación del paciente antes de que se adquieran datos de laboratorio que sugieran infección o fiebre.  La angiogénesis y la fibrosis resultantes después de la infección dan como resultado una mayor presencia de citocinas inflamatorias y estrés mecánico fibrótico en el disco y las raíces nerviosas.  Las respuestas inflamatorias mediadas por el sistema inmunitario pueden persistir después del tratamiento de la infección y provocar síntomas prolongados a pesar de la resolución de la infección.">
            <a:extLst>
              <a:ext uri="{FF2B5EF4-FFF2-40B4-BE49-F238E27FC236}">
                <a16:creationId xmlns:a16="http://schemas.microsoft.com/office/drawing/2014/main" id="{A4942E74-8404-4E27-BA81-C68B4CE18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63" y="1047750"/>
            <a:ext cx="23526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iscitis-osteomielitis en un hombre de 59 años con dolor lumbar agudo.  (a) La imagen sagital de RM ponderada en T1 muestra discitis-osteomielitis como baja intensidad de señal en dos vértebras contiguas (flechas).  (b) La imagen sagital de RM ponderada en T2 muestra una intensidad de señal heterogéneamente alta (flechas) relacionada con el edema de la médula ósea.  (c) La imagen sagital de RM potenciada en T1 con contraste saturado de grasa muestra un realce prominente de los cuerpos vertebrales L4 y L5 (flechas amarillas), el disco L4-L5 y el espacio epidural ventral al mismo nivel (flecha roja) lo que sugiere inflamación o infección  Los factores inflamatorios de las respuestas inmunes innatas y adaptativas causan directamente dolor en la columna,  mientras que la fuga del contenido del disco causa directamente inflamación y dolor agudo similar al de la hernia de disco aguda y la fisura anular.  Por lo tanto, el dolor agudo puede ser el único síntoma de presentación del paciente antes de que se adquieran datos de laboratorio que sugieran infección o fiebre.  La angiogénesis y la fibrosis resultantes después de la infección dan como resultado una mayor presencia de citocinas inflamatorias y estrés mecánico fibrótico en el disco y las raíces nerviosas.  Las respuestas inflamatorias mediadas por el sistema inmunitario pueden persistir después del tratamiento de la infección y provocar síntomas prolongados a pesar de la resolución de la infección.">
            <a:extLst>
              <a:ext uri="{FF2B5EF4-FFF2-40B4-BE49-F238E27FC236}">
                <a16:creationId xmlns:a16="http://schemas.microsoft.com/office/drawing/2014/main" id="{9AAAFEB4-581A-4A26-AE58-FF7DC7961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4936" y="1047750"/>
            <a:ext cx="22479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17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A86A4-E973-4848-BCA7-67A749CE9C3E}"/>
              </a:ext>
            </a:extLst>
          </p:cNvPr>
          <p:cNvSpPr>
            <a:spLocks noGrp="1"/>
          </p:cNvSpPr>
          <p:nvPr>
            <p:ph type="title"/>
          </p:nvPr>
        </p:nvSpPr>
        <p:spPr>
          <a:xfrm>
            <a:off x="913795" y="1027534"/>
            <a:ext cx="10353762" cy="461665"/>
          </a:xfrm>
        </p:spPr>
        <p:txBody>
          <a:bodyPr>
            <a:normAutofit/>
          </a:bodyPr>
          <a:lstStyle/>
          <a:p>
            <a:pPr algn="l"/>
            <a:r>
              <a:rPr lang="es-ES" sz="2000" b="1" i="0" dirty="0">
                <a:solidFill>
                  <a:schemeClr val="tx1"/>
                </a:solidFill>
                <a:effectLst/>
                <a:latin typeface="Open Sans"/>
              </a:rPr>
              <a:t>Metástasis Óseas.</a:t>
            </a:r>
            <a:endParaRPr lang="es-ES" sz="2000" dirty="0">
              <a:solidFill>
                <a:schemeClr val="tx1"/>
              </a:solidFill>
            </a:endParaRPr>
          </a:p>
        </p:txBody>
      </p:sp>
      <p:sp>
        <p:nvSpPr>
          <p:cNvPr id="3" name="Marcador de contenido 2">
            <a:extLst>
              <a:ext uri="{FF2B5EF4-FFF2-40B4-BE49-F238E27FC236}">
                <a16:creationId xmlns:a16="http://schemas.microsoft.com/office/drawing/2014/main" id="{2C2FDA37-C4E8-43D0-A999-9240AEB3164F}"/>
              </a:ext>
            </a:extLst>
          </p:cNvPr>
          <p:cNvSpPr>
            <a:spLocks noGrp="1"/>
          </p:cNvSpPr>
          <p:nvPr>
            <p:ph idx="1"/>
          </p:nvPr>
        </p:nvSpPr>
        <p:spPr>
          <a:xfrm>
            <a:off x="913795" y="1732449"/>
            <a:ext cx="10353762" cy="4748562"/>
          </a:xfrm>
        </p:spPr>
        <p:txBody>
          <a:bodyPr>
            <a:normAutofit lnSpcReduction="10000"/>
          </a:bodyPr>
          <a:lstStyle/>
          <a:p>
            <a:pPr marL="36900" indent="0">
              <a:buNone/>
            </a:pPr>
            <a:r>
              <a:rPr lang="es-ES" sz="1800" b="0" i="0" dirty="0">
                <a:solidFill>
                  <a:schemeClr val="tx1"/>
                </a:solidFill>
                <a:effectLst/>
                <a:latin typeface="Open Sans"/>
              </a:rPr>
              <a:t>El hueso es el sitio preferido metástasis para cánceres como el de mama, próstata, pulmón, riñón y tiroides.</a:t>
            </a:r>
          </a:p>
          <a:p>
            <a:pPr marL="36900" indent="0">
              <a:buNone/>
            </a:pPr>
            <a:endParaRPr lang="es-ES" sz="1800" b="0" i="0" dirty="0">
              <a:solidFill>
                <a:schemeClr val="tx1"/>
              </a:solidFill>
              <a:effectLst/>
              <a:latin typeface="Open Sans"/>
            </a:endParaRPr>
          </a:p>
          <a:p>
            <a:pPr marL="36900" indent="0">
              <a:buNone/>
            </a:pPr>
            <a:r>
              <a:rPr lang="es-ES" sz="1800" b="0" i="0" dirty="0">
                <a:solidFill>
                  <a:schemeClr val="tx1"/>
                </a:solidFill>
                <a:effectLst/>
                <a:latin typeface="Open Sans"/>
              </a:rPr>
              <a:t>Aunque la mayoría de las metástasis óseas vertebrales aparecen como baja intensidad de señal en la RM ponderada en T1 y alta intensidad de señal en la RM ponderada en T2 con realce, la apariencia puede ser variable, dependiendo del tipo real de cáncer.</a:t>
            </a:r>
          </a:p>
          <a:p>
            <a:pPr marL="36900" indent="0">
              <a:buNone/>
            </a:pPr>
            <a:endParaRPr lang="es-ES" sz="1800" dirty="0">
              <a:solidFill>
                <a:schemeClr val="tx1"/>
              </a:solidFill>
              <a:effectLst/>
              <a:latin typeface="Open Sans"/>
            </a:endParaRPr>
          </a:p>
          <a:p>
            <a:pPr marL="36900" indent="0">
              <a:buNone/>
            </a:pPr>
            <a:r>
              <a:rPr lang="es-ES" sz="1800" b="0" i="0" dirty="0">
                <a:solidFill>
                  <a:schemeClr val="tx1"/>
                </a:solidFill>
                <a:effectLst/>
                <a:latin typeface="Open Sans"/>
              </a:rPr>
              <a:t>La resonancia magnética dinámica con contraste es útil para mapear los volúmenes de sangre en una lesión ósea. Esta técnica también se puede utilizar para diferenciar entre lesiones óseas malignas y benignas.</a:t>
            </a:r>
          </a:p>
          <a:p>
            <a:pPr marL="36900" indent="0">
              <a:buNone/>
            </a:pPr>
            <a:endParaRPr lang="es-ES" sz="1800" dirty="0">
              <a:solidFill>
                <a:schemeClr val="tx1"/>
              </a:solidFill>
              <a:effectLst/>
              <a:latin typeface="Open Sans"/>
            </a:endParaRPr>
          </a:p>
          <a:p>
            <a:pPr marL="36900" indent="0">
              <a:buNone/>
            </a:pPr>
            <a:r>
              <a:rPr lang="es-ES" sz="1800" b="0" i="0" dirty="0">
                <a:solidFill>
                  <a:schemeClr val="tx1"/>
                </a:solidFill>
                <a:effectLst/>
                <a:latin typeface="Open Sans"/>
              </a:rPr>
              <a:t>Los parámetros de la fracción extravascular extracelular, el volumen plasmático fraccional y la constante de transferencia de volumen (K </a:t>
            </a:r>
            <a:r>
              <a:rPr lang="es-ES" sz="1800" b="0" i="0" baseline="30000" dirty="0">
                <a:solidFill>
                  <a:schemeClr val="tx1"/>
                </a:solidFill>
                <a:effectLst/>
                <a:latin typeface="Open Sans"/>
              </a:rPr>
              <a:t>trans</a:t>
            </a:r>
            <a:r>
              <a:rPr lang="es-ES" sz="1800" b="0" i="0" dirty="0">
                <a:solidFill>
                  <a:schemeClr val="tx1"/>
                </a:solidFill>
                <a:effectLst/>
                <a:latin typeface="Open Sans"/>
              </a:rPr>
              <a:t> ) se utilizan para evaluar el volumen sanguíneo de una lesión ósea.</a:t>
            </a:r>
          </a:p>
          <a:p>
            <a:pPr marL="36900" indent="0">
              <a:buNone/>
            </a:pPr>
            <a:endParaRPr lang="es-ES" sz="1600" b="0" i="0" dirty="0">
              <a:solidFill>
                <a:schemeClr val="tx1"/>
              </a:solidFill>
              <a:effectLst/>
              <a:latin typeface="Open Sans"/>
            </a:endParaRPr>
          </a:p>
        </p:txBody>
      </p:sp>
      <p:sp>
        <p:nvSpPr>
          <p:cNvPr id="4" name="CuadroTexto 3">
            <a:extLst>
              <a:ext uri="{FF2B5EF4-FFF2-40B4-BE49-F238E27FC236}">
                <a16:creationId xmlns:a16="http://schemas.microsoft.com/office/drawing/2014/main" id="{755E00E4-8684-4F24-AAF2-D110895974FD}"/>
              </a:ext>
            </a:extLst>
          </p:cNvPr>
          <p:cNvSpPr txBox="1"/>
          <p:nvPr/>
        </p:nvSpPr>
        <p:spPr>
          <a:xfrm>
            <a:off x="4668253" y="226368"/>
            <a:ext cx="7315805" cy="461665"/>
          </a:xfrm>
          <a:prstGeom prst="rect">
            <a:avLst/>
          </a:prstGeom>
          <a:noFill/>
        </p:spPr>
        <p:txBody>
          <a:bodyPr wrap="square">
            <a:spAutoFit/>
          </a:bodyPr>
          <a:lstStyle/>
          <a:p>
            <a:pPr algn="l"/>
            <a:r>
              <a:rPr lang="es-ES" sz="2400" b="1" i="0" dirty="0">
                <a:effectLst/>
                <a:latin typeface="Open Sans"/>
              </a:rPr>
              <a:t>Dolor óseo (metabólico, infeccioso o neoplásico)</a:t>
            </a:r>
          </a:p>
        </p:txBody>
      </p:sp>
    </p:spTree>
    <p:extLst>
      <p:ext uri="{BB962C8B-B14F-4D97-AF65-F5344CB8AC3E}">
        <p14:creationId xmlns:p14="http://schemas.microsoft.com/office/powerpoint/2010/main" val="93863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BA107-5A2B-4D7D-81B9-5C7C75E600B1}"/>
              </a:ext>
            </a:extLst>
          </p:cNvPr>
          <p:cNvSpPr>
            <a:spLocks noGrp="1"/>
          </p:cNvSpPr>
          <p:nvPr>
            <p:ph type="title"/>
          </p:nvPr>
        </p:nvSpPr>
        <p:spPr/>
        <p:txBody>
          <a:bodyPr>
            <a:normAutofit fontScale="90000"/>
          </a:bodyPr>
          <a:lstStyle/>
          <a:p>
            <a:pPr algn="l"/>
            <a:r>
              <a:rPr lang="es-ES" sz="2700" b="1" i="0" dirty="0">
                <a:solidFill>
                  <a:schemeClr val="tx1"/>
                </a:solidFill>
                <a:effectLst/>
                <a:latin typeface="Open Sans"/>
              </a:rPr>
              <a:t>Introducción</a:t>
            </a:r>
            <a:br>
              <a:rPr lang="es-ES" b="1" i="0" dirty="0">
                <a:solidFill>
                  <a:srgbClr val="000000"/>
                </a:solidFill>
                <a:effectLst/>
                <a:latin typeface="Open Sans"/>
              </a:rPr>
            </a:br>
            <a:endParaRPr lang="es-ES" dirty="0"/>
          </a:p>
        </p:txBody>
      </p:sp>
      <p:sp>
        <p:nvSpPr>
          <p:cNvPr id="3" name="Marcador de contenido 2">
            <a:extLst>
              <a:ext uri="{FF2B5EF4-FFF2-40B4-BE49-F238E27FC236}">
                <a16:creationId xmlns:a16="http://schemas.microsoft.com/office/drawing/2014/main" id="{667810A4-885B-4748-9D59-8814F9ABAD62}"/>
              </a:ext>
            </a:extLst>
          </p:cNvPr>
          <p:cNvSpPr>
            <a:spLocks noGrp="1"/>
          </p:cNvSpPr>
          <p:nvPr>
            <p:ph idx="1"/>
          </p:nvPr>
        </p:nvSpPr>
        <p:spPr/>
        <p:txBody>
          <a:bodyPr>
            <a:normAutofit/>
          </a:bodyPr>
          <a:lstStyle/>
          <a:p>
            <a:r>
              <a:rPr lang="es-ES" sz="1800" b="0" i="0" dirty="0">
                <a:solidFill>
                  <a:schemeClr val="tx1"/>
                </a:solidFill>
                <a:effectLst/>
                <a:latin typeface="Open Sans"/>
              </a:rPr>
              <a:t>El dolor lumbar (LBP) es la principal causa de discapacidad en todo el mundo y afecta hasta al 10% de la población mundial</a:t>
            </a:r>
            <a:endParaRPr lang="es-ES" sz="1800" dirty="0">
              <a:solidFill>
                <a:schemeClr val="tx1"/>
              </a:solidFill>
            </a:endParaRPr>
          </a:p>
        </p:txBody>
      </p:sp>
    </p:spTree>
    <p:extLst>
      <p:ext uri="{BB962C8B-B14F-4D97-AF65-F5344CB8AC3E}">
        <p14:creationId xmlns:p14="http://schemas.microsoft.com/office/powerpoint/2010/main" val="335482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Osteosarcoma con metástasis óseas en un hombre de 19 años con dolor lumbar agudo.  (a) La imagen sagital de RM ponderada en T1 muestra una lesión metastásica de baja intensidad de señal con una fractura patológica (flechas).  (b) La imagen sagital de MR STIR muestra una alta intensidad de señal (flechas).  (c) La imagen de RM ponderada en T1 con contraste axial muestra una mejora homogénea en la vértebra L3 que involucra la placa terminal, el pedículo, los músculos del proceso espinoso y el agujero neural derecho (flechas).  La compresión directa de la raíz nerviosa causa dolor con la compresión mecánica.  (d) La ilustración muestra que la lesión metastásica produce la liberación de muchos mediadores químicos del dolor, como las citocinas proinflamatorias, incluidos NGF, IL-1β (IL-1beta) y TNF-α y otras neurotrofinas (flechas curvas).  Los nociceptores del periostio y la médula ósea son estimulados por las citocinas proinflamatorias que inducen el dolor.  El debilitamiento de las vértebras provoca el colapso y una mayor compresión mecánica.  Si el tumor es inmunogénico, las respuestas innatas y adaptativas liberan directamente citocinas en los cuerpos vertebrales y adyacentes a la raíz nerviosa y la médula espinal, lo que refuerza el dolor.  NO = óxido nítrico, PL-A2 = fosfolipasa A2.">
            <a:extLst>
              <a:ext uri="{FF2B5EF4-FFF2-40B4-BE49-F238E27FC236}">
                <a16:creationId xmlns:a16="http://schemas.microsoft.com/office/drawing/2014/main" id="{7E1C63CC-9373-4E7E-ABB8-96409B29F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07" y="1047750"/>
            <a:ext cx="31051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Osteosarcoma con metástasis óseas en un hombre de 19 años con dolor lumbar agudo.  (a) La imagen sagital de RM ponderada en T1 muestra una lesión metastásica de baja intensidad de señal con una fractura patológica (flechas).  (b) La imagen sagital de MR STIR muestra una alta intensidad de señal (flechas).  (c) La imagen de RM ponderada en T1 con contraste axial muestra una mejora homogénea en la vértebra L3 que involucra la placa terminal, el pedículo, los músculos del proceso espinoso y el agujero neural derecho (flechas).  La compresión directa de la raíz nerviosa causa dolor con la compresión mecánica.  (d) La ilustración muestra que la lesión metastásica produce la liberación de muchos mediadores químicos del dolor, como las citocinas proinflamatorias, incluidos NGF, IL-1β (IL-1beta) y TNF-α y otras neurotrofinas (flechas curvas).  Los nociceptores del periostio y la médula ósea son estimulados por las citocinas proinflamatorias que inducen el dolor.  El debilitamiento de las vértebras provoca el colapso y una mayor compresión mecánica.  Si el tumor es inmunogénico, las respuestas innatas y adaptativas liberan directamente citocinas en los cuerpos vertebrales y adyacentes a la raíz nerviosa y la médula espinal, lo que refuerza el dolor.  NO = óxido nítrico, PL-A2 = fosfolipasa A2.">
            <a:extLst>
              <a:ext uri="{FF2B5EF4-FFF2-40B4-BE49-F238E27FC236}">
                <a16:creationId xmlns:a16="http://schemas.microsoft.com/office/drawing/2014/main" id="{B6077DB9-F92A-4902-B27C-0A9F48563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525" y="1047750"/>
            <a:ext cx="30480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Osteosarcoma con metástasis óseas en un hombre de 19 años con dolor lumbar agudo.  (a) La imagen sagital de RM ponderada en T1 muestra una lesión metastásica de baja intensidad de señal con una fractura patológica (flechas).  (b) La imagen sagital de MR STIR muestra una alta intensidad de señal (flechas).  (c) La imagen de RM ponderada en T1 con contraste axial muestra una mejora homogénea en la vértebra L3 que involucra la placa terminal, el pedículo, los músculos del proceso espinoso y el agujero neural derecho (flechas).  La compresión directa de la raíz nerviosa causa dolor con la compresión mecánica.  (d) La ilustración muestra que la lesión metastásica produce la liberación de muchos mediadores químicos del dolor, como las citocinas proinflamatorias, incluidos NGF, IL-1β (IL-1beta) y TNF-α y otras neurotrofinas (flechas curvas).  Los nociceptores del periostio y la médula ósea son estimulados por las citocinas proinflamatorias que inducen el dolor.  El debilitamiento de las vértebras provoca el colapso y una mayor compresión mecánica.  Si el tumor es inmunogénico, las respuestas innatas y adaptativas liberan directamente citocinas en los cuerpos vertebrales y adyacentes a la raíz nerviosa y la médula espinal, lo que refuerza el dolor.  NO = óxido nítrico, PL-A2 = fosfolipasa A2.">
            <a:extLst>
              <a:ext uri="{FF2B5EF4-FFF2-40B4-BE49-F238E27FC236}">
                <a16:creationId xmlns:a16="http://schemas.microsoft.com/office/drawing/2014/main" id="{A008A87B-8AE2-4D78-BC05-0005805DCD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1525" y="1753602"/>
            <a:ext cx="4762500" cy="2809875"/>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Osteosarcoma con metástasis óseas en un hombre de 19 años con dolor lumbar agudo.  (a) La imagen sagital de RM ponderada en T1 muestra una lesión metastásica de baja intensidad de señal con una fractura patológica (flechas).  (b) La imagen sagital de MR STIR muestra una alta intensidad de señal (flechas).  (c) La imagen de RM ponderada en T1 con contraste axial muestra una mejora homogénea en la vértebra L3 que involucra la placa terminal, el pedículo, los músculos del proceso espinoso y el agujero neural derecho (flechas).  La compresión directa de la raíz nerviosa causa dolor con la compresión mecánica.  (d) La ilustración muestra que la lesión metastásica produce la liberación de muchos mediadores químicos del dolor, como las citocinas proinflamatorias, incluidos NGF, IL-1β (IL-1beta) y TNF-α y otras neurotrofinas (flechas curvas).  Los nociceptores del periostio y la médula ósea son estimulados por las citocinas proinflamatorias que inducen el dolor.  El debilitamiento de las vértebras provoca el colapso y una mayor compresión mecánica.  Si el tumor es inmunogénico, las respuestas innatas y adaptativas liberan directamente citocinas en los cuerpos vertebrales y adyacentes a la raíz nerviosa y la médula espinal, lo que refuerza el dolor.  NO = óxido nítrico, PL-A2 = fosfolipasa A2.">
            <a:extLst>
              <a:ext uri="{FF2B5EF4-FFF2-40B4-BE49-F238E27FC236}">
                <a16:creationId xmlns:a16="http://schemas.microsoft.com/office/drawing/2014/main" id="{C57C3630-D73E-4F99-8AB6-BF524D9586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1047750"/>
            <a:ext cx="36576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9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00"/>
                                        </p:tgtEl>
                                        <p:attrNameLst>
                                          <p:attrName>style.visibility</p:attrName>
                                        </p:attrNameLst>
                                      </p:cBhvr>
                                      <p:to>
                                        <p:strVal val="visible"/>
                                      </p:to>
                                    </p:set>
                                    <p:anim calcmode="lin" valueType="num">
                                      <p:cBhvr additive="base">
                                        <p:cTn id="7" dur="500" fill="hold"/>
                                        <p:tgtEl>
                                          <p:spTgt spid="12300"/>
                                        </p:tgtEl>
                                        <p:attrNameLst>
                                          <p:attrName>ppt_x</p:attrName>
                                        </p:attrNameLst>
                                      </p:cBhvr>
                                      <p:tavLst>
                                        <p:tav tm="0">
                                          <p:val>
                                            <p:strVal val="#ppt_x"/>
                                          </p:val>
                                        </p:tav>
                                        <p:tav tm="100000">
                                          <p:val>
                                            <p:strVal val="#ppt_x"/>
                                          </p:val>
                                        </p:tav>
                                      </p:tavLst>
                                    </p:anim>
                                    <p:anim calcmode="lin" valueType="num">
                                      <p:cBhvr additive="base">
                                        <p:cTn id="8" dur="500" fill="hold"/>
                                        <p:tgtEl>
                                          <p:spTgt spid="12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2709C662-3B95-4C5B-A232-F4BDA5966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011" y="823161"/>
            <a:ext cx="2476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D3DF62DC-5C1C-410E-8445-CD1731FF1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779" y="823161"/>
            <a:ext cx="25431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1377AEAD-204C-46AB-A067-C57EC3B758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222" y="823161"/>
            <a:ext cx="26193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754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CC8FCCD7-C2DF-44D5-B0EC-7887455BE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00" y="961841"/>
            <a:ext cx="3805612" cy="398076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B8465629-727B-44CE-B11F-B56E5043A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033" y="961841"/>
            <a:ext cx="3805612" cy="399749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a:extLst>
              <a:ext uri="{FF2B5EF4-FFF2-40B4-BE49-F238E27FC236}">
                <a16:creationId xmlns:a16="http://schemas.microsoft.com/office/drawing/2014/main" id="{96FDB0EE-7032-4DB3-8120-0061E68A29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3182" y="961841"/>
            <a:ext cx="3797618" cy="3997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14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A86A4-E973-4848-BCA7-67A749CE9C3E}"/>
              </a:ext>
            </a:extLst>
          </p:cNvPr>
          <p:cNvSpPr>
            <a:spLocks noGrp="1"/>
          </p:cNvSpPr>
          <p:nvPr>
            <p:ph type="title"/>
          </p:nvPr>
        </p:nvSpPr>
        <p:spPr>
          <a:xfrm>
            <a:off x="913795" y="1027534"/>
            <a:ext cx="10353762" cy="461665"/>
          </a:xfrm>
        </p:spPr>
        <p:txBody>
          <a:bodyPr>
            <a:normAutofit/>
          </a:bodyPr>
          <a:lstStyle/>
          <a:p>
            <a:pPr algn="l"/>
            <a:r>
              <a:rPr lang="es-ES" sz="2000" b="1" i="0" dirty="0">
                <a:solidFill>
                  <a:schemeClr val="tx1"/>
                </a:solidFill>
                <a:effectLst/>
                <a:latin typeface="Open Sans"/>
              </a:rPr>
              <a:t>Metástasis Óseas.</a:t>
            </a:r>
            <a:endParaRPr lang="es-ES" sz="2000" dirty="0">
              <a:solidFill>
                <a:schemeClr val="tx1"/>
              </a:solidFill>
            </a:endParaRPr>
          </a:p>
        </p:txBody>
      </p:sp>
      <p:sp>
        <p:nvSpPr>
          <p:cNvPr id="3" name="Marcador de contenido 2">
            <a:extLst>
              <a:ext uri="{FF2B5EF4-FFF2-40B4-BE49-F238E27FC236}">
                <a16:creationId xmlns:a16="http://schemas.microsoft.com/office/drawing/2014/main" id="{2C2FDA37-C4E8-43D0-A999-9240AEB3164F}"/>
              </a:ext>
            </a:extLst>
          </p:cNvPr>
          <p:cNvSpPr>
            <a:spLocks noGrp="1"/>
          </p:cNvSpPr>
          <p:nvPr>
            <p:ph idx="1"/>
          </p:nvPr>
        </p:nvSpPr>
        <p:spPr>
          <a:xfrm>
            <a:off x="913795" y="1732449"/>
            <a:ext cx="10353762" cy="4748562"/>
          </a:xfrm>
        </p:spPr>
        <p:txBody>
          <a:bodyPr>
            <a:normAutofit/>
          </a:bodyPr>
          <a:lstStyle/>
          <a:p>
            <a:pPr marL="36900" indent="0">
              <a:buNone/>
            </a:pPr>
            <a:r>
              <a:rPr lang="es-ES" sz="1800" b="0" i="0" dirty="0">
                <a:solidFill>
                  <a:schemeClr val="tx1"/>
                </a:solidFill>
                <a:effectLst/>
                <a:latin typeface="Open Sans"/>
              </a:rPr>
              <a:t>Cuando la lesión metastásica invade la placa terminal y los pedículos y estrecha el agujero neural, el dolor es inducido por la compresión directa, así como por las citocinas proinflamatorias liberadas por la lesión metastásica.</a:t>
            </a:r>
          </a:p>
          <a:p>
            <a:pPr marL="36900" indent="0">
              <a:buNone/>
            </a:pPr>
            <a:endParaRPr lang="es-ES" sz="1600" b="0" i="0" dirty="0">
              <a:solidFill>
                <a:schemeClr val="tx1"/>
              </a:solidFill>
              <a:effectLst/>
              <a:latin typeface="Open Sans"/>
            </a:endParaRPr>
          </a:p>
          <a:p>
            <a:pPr marL="36900" indent="0">
              <a:buNone/>
            </a:pPr>
            <a:r>
              <a:rPr lang="es-ES" sz="1800" b="0" i="0" dirty="0">
                <a:solidFill>
                  <a:schemeClr val="tx1"/>
                </a:solidFill>
                <a:effectLst/>
                <a:latin typeface="Open Sans"/>
              </a:rPr>
              <a:t>La remodelación ósea se realiza principalmente y está estrechamente regulada por los osteocitos, los osteoblastos y los osteoclastos.</a:t>
            </a:r>
          </a:p>
          <a:p>
            <a:pPr marL="36900" indent="0">
              <a:buNone/>
            </a:pPr>
            <a:endParaRPr lang="es-ES" sz="1800" dirty="0">
              <a:solidFill>
                <a:schemeClr val="tx1"/>
              </a:solidFill>
              <a:effectLst/>
              <a:latin typeface="Open Sans"/>
            </a:endParaRPr>
          </a:p>
          <a:p>
            <a:pPr marL="36900" indent="0">
              <a:buNone/>
            </a:pPr>
            <a:r>
              <a:rPr lang="es-ES" sz="1800" b="0" i="0" dirty="0">
                <a:solidFill>
                  <a:schemeClr val="tx1"/>
                </a:solidFill>
                <a:effectLst/>
                <a:latin typeface="Open Sans"/>
              </a:rPr>
              <a:t>El hueso es un tejido inervado, y se pueden encontrar neuronas sensibles tanto en el periostio como en la médula ósea. Entre estos, los más abundantes son los nociceptores, y se cree que el dolor ocurre cuando son estimulados.</a:t>
            </a:r>
          </a:p>
          <a:p>
            <a:pPr marL="36900" indent="0">
              <a:buNone/>
            </a:pPr>
            <a:endParaRPr lang="es-ES" sz="1800" dirty="0">
              <a:solidFill>
                <a:schemeClr val="tx1"/>
              </a:solidFill>
              <a:effectLst/>
              <a:latin typeface="Open Sans"/>
            </a:endParaRPr>
          </a:p>
          <a:p>
            <a:pPr marL="36900" indent="0">
              <a:buNone/>
            </a:pPr>
            <a:r>
              <a:rPr lang="es-ES" sz="1800" b="0" i="0" dirty="0">
                <a:solidFill>
                  <a:schemeClr val="tx1"/>
                </a:solidFill>
                <a:effectLst/>
                <a:latin typeface="Open Sans"/>
              </a:rPr>
              <a:t>TTO: </a:t>
            </a:r>
            <a:r>
              <a:rPr lang="es-ES" sz="1800" b="0" i="0" dirty="0" err="1">
                <a:solidFill>
                  <a:schemeClr val="tx1"/>
                </a:solidFill>
                <a:effectLst/>
                <a:latin typeface="Open Sans"/>
              </a:rPr>
              <a:t>Qx</a:t>
            </a:r>
            <a:r>
              <a:rPr lang="es-ES" sz="1800" b="0" i="0" dirty="0">
                <a:solidFill>
                  <a:schemeClr val="tx1"/>
                </a:solidFill>
                <a:effectLst/>
                <a:latin typeface="Open Sans"/>
              </a:rPr>
              <a:t>, AINES.</a:t>
            </a:r>
          </a:p>
        </p:txBody>
      </p:sp>
      <p:sp>
        <p:nvSpPr>
          <p:cNvPr id="4" name="CuadroTexto 3">
            <a:extLst>
              <a:ext uri="{FF2B5EF4-FFF2-40B4-BE49-F238E27FC236}">
                <a16:creationId xmlns:a16="http://schemas.microsoft.com/office/drawing/2014/main" id="{755E00E4-8684-4F24-AAF2-D110895974FD}"/>
              </a:ext>
            </a:extLst>
          </p:cNvPr>
          <p:cNvSpPr txBox="1"/>
          <p:nvPr/>
        </p:nvSpPr>
        <p:spPr>
          <a:xfrm>
            <a:off x="4668253" y="226368"/>
            <a:ext cx="7315805" cy="461665"/>
          </a:xfrm>
          <a:prstGeom prst="rect">
            <a:avLst/>
          </a:prstGeom>
          <a:noFill/>
        </p:spPr>
        <p:txBody>
          <a:bodyPr wrap="square">
            <a:spAutoFit/>
          </a:bodyPr>
          <a:lstStyle/>
          <a:p>
            <a:pPr algn="l"/>
            <a:r>
              <a:rPr lang="es-ES" sz="2400" b="1" i="0" dirty="0">
                <a:effectLst/>
                <a:latin typeface="Open Sans"/>
              </a:rPr>
              <a:t>Dolor óseo (metabólico, infeccioso o neoplásico)</a:t>
            </a:r>
          </a:p>
        </p:txBody>
      </p:sp>
    </p:spTree>
    <p:extLst>
      <p:ext uri="{BB962C8B-B14F-4D97-AF65-F5344CB8AC3E}">
        <p14:creationId xmlns:p14="http://schemas.microsoft.com/office/powerpoint/2010/main" val="1212046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A86A4-E973-4848-BCA7-67A749CE9C3E}"/>
              </a:ext>
            </a:extLst>
          </p:cNvPr>
          <p:cNvSpPr>
            <a:spLocks noGrp="1"/>
          </p:cNvSpPr>
          <p:nvPr>
            <p:ph type="title"/>
          </p:nvPr>
        </p:nvSpPr>
        <p:spPr>
          <a:xfrm>
            <a:off x="913795" y="1027534"/>
            <a:ext cx="10353762" cy="461665"/>
          </a:xfrm>
        </p:spPr>
        <p:txBody>
          <a:bodyPr>
            <a:normAutofit/>
          </a:bodyPr>
          <a:lstStyle/>
          <a:p>
            <a:pPr algn="l"/>
            <a:r>
              <a:rPr lang="es-ES" sz="2000" b="1" i="0" dirty="0" err="1">
                <a:solidFill>
                  <a:schemeClr val="tx1"/>
                </a:solidFill>
                <a:effectLst/>
                <a:latin typeface="Open Sans"/>
              </a:rPr>
              <a:t>Osteorradionecrosis</a:t>
            </a:r>
            <a:r>
              <a:rPr lang="es-ES" sz="2000" b="1" i="0" dirty="0">
                <a:solidFill>
                  <a:schemeClr val="tx1"/>
                </a:solidFill>
                <a:effectLst/>
                <a:latin typeface="Open Sans"/>
              </a:rPr>
              <a:t> y fractura por Insuficiencia.</a:t>
            </a:r>
            <a:endParaRPr lang="es-ES" sz="2000" dirty="0">
              <a:solidFill>
                <a:schemeClr val="tx1"/>
              </a:solidFill>
            </a:endParaRPr>
          </a:p>
        </p:txBody>
      </p:sp>
      <p:sp>
        <p:nvSpPr>
          <p:cNvPr id="3" name="Marcador de contenido 2">
            <a:extLst>
              <a:ext uri="{FF2B5EF4-FFF2-40B4-BE49-F238E27FC236}">
                <a16:creationId xmlns:a16="http://schemas.microsoft.com/office/drawing/2014/main" id="{2C2FDA37-C4E8-43D0-A999-9240AEB3164F}"/>
              </a:ext>
            </a:extLst>
          </p:cNvPr>
          <p:cNvSpPr>
            <a:spLocks noGrp="1"/>
          </p:cNvSpPr>
          <p:nvPr>
            <p:ph idx="1"/>
          </p:nvPr>
        </p:nvSpPr>
        <p:spPr>
          <a:xfrm>
            <a:off x="913795" y="1732449"/>
            <a:ext cx="10353762" cy="4748562"/>
          </a:xfrm>
        </p:spPr>
        <p:txBody>
          <a:bodyPr>
            <a:normAutofit/>
          </a:bodyPr>
          <a:lstStyle/>
          <a:p>
            <a:pPr marL="36900" indent="0">
              <a:buNone/>
            </a:pPr>
            <a:r>
              <a:rPr lang="es-ES" sz="1800" b="0" i="0" dirty="0">
                <a:solidFill>
                  <a:schemeClr val="tx1"/>
                </a:solidFill>
                <a:effectLst/>
                <a:latin typeface="Open Sans"/>
              </a:rPr>
              <a:t>En la columna vertebral, la </a:t>
            </a:r>
            <a:r>
              <a:rPr lang="es-ES" sz="1800" b="0" i="0" dirty="0" err="1">
                <a:solidFill>
                  <a:schemeClr val="tx1"/>
                </a:solidFill>
                <a:effectLst/>
                <a:latin typeface="Open Sans"/>
              </a:rPr>
              <a:t>osteorradionecrosis</a:t>
            </a:r>
            <a:r>
              <a:rPr lang="es-ES" sz="1800" b="0" i="0" dirty="0">
                <a:solidFill>
                  <a:schemeClr val="tx1"/>
                </a:solidFill>
                <a:effectLst/>
                <a:latin typeface="Open Sans"/>
              </a:rPr>
              <a:t> ocurre como un efecto adverso de la radioterapia administrada al hueso vertebral con metástasis.</a:t>
            </a:r>
          </a:p>
          <a:p>
            <a:pPr marL="36900" indent="0">
              <a:buNone/>
            </a:pPr>
            <a:endParaRPr lang="es-ES" sz="1800" b="0" i="0" dirty="0">
              <a:solidFill>
                <a:schemeClr val="tx1"/>
              </a:solidFill>
              <a:effectLst/>
              <a:latin typeface="Open Sans"/>
            </a:endParaRPr>
          </a:p>
          <a:p>
            <a:pPr marL="36900" indent="0">
              <a:buNone/>
            </a:pPr>
            <a:r>
              <a:rPr lang="es-ES" sz="1800" b="0" i="0" dirty="0">
                <a:solidFill>
                  <a:schemeClr val="tx1"/>
                </a:solidFill>
                <a:effectLst/>
                <a:latin typeface="Open Sans"/>
              </a:rPr>
              <a:t>Los elementos celulares hematopoyéticos de la médula ósea se reemplazan con médula grasa después de la radioterapia, y las columna irradiada se ven principalmente como hiperintensidad en la IRM ponderada en T1 y como intensidad intermedia en la IRM ponderada en T2.</a:t>
            </a:r>
          </a:p>
          <a:p>
            <a:pPr marL="36900" indent="0">
              <a:buNone/>
            </a:pPr>
            <a:endParaRPr lang="es-ES" sz="1800" dirty="0">
              <a:solidFill>
                <a:schemeClr val="tx1"/>
              </a:solidFill>
              <a:effectLst/>
              <a:latin typeface="Open Sans"/>
            </a:endParaRPr>
          </a:p>
          <a:p>
            <a:pPr marL="36900" indent="0">
              <a:buNone/>
            </a:pPr>
            <a:r>
              <a:rPr lang="es-ES" sz="1800" b="1" i="1" dirty="0" err="1">
                <a:solidFill>
                  <a:srgbClr val="FFFF00"/>
                </a:solidFill>
                <a:effectLst/>
                <a:latin typeface="Open Sans"/>
              </a:rPr>
              <a:t>Osteorradionecrosis</a:t>
            </a:r>
            <a:r>
              <a:rPr lang="es-ES" sz="1800" b="0" i="0" dirty="0">
                <a:solidFill>
                  <a:schemeClr val="tx1"/>
                </a:solidFill>
                <a:effectLst/>
                <a:latin typeface="Open Sans"/>
              </a:rPr>
              <a:t> se refiere a una complicación severa tardía inducida por la radiación y se caracteriza por necrosis, que muestra hipointensidad en la RM ponderada en T1 e hiperintensidad en la RM ponderada en T2, con realce heterogéneo con la administración de material de contraste. </a:t>
            </a:r>
          </a:p>
          <a:p>
            <a:pPr marL="36900" indent="0">
              <a:buNone/>
            </a:pPr>
            <a:endParaRPr lang="es-ES" sz="1800" dirty="0">
              <a:solidFill>
                <a:schemeClr val="tx1"/>
              </a:solidFill>
              <a:effectLst/>
              <a:latin typeface="Open Sans"/>
            </a:endParaRPr>
          </a:p>
          <a:p>
            <a:pPr marL="36900" indent="0">
              <a:buNone/>
            </a:pPr>
            <a:r>
              <a:rPr lang="es-ES" sz="1800" dirty="0">
                <a:solidFill>
                  <a:schemeClr val="tx1"/>
                </a:solidFill>
                <a:effectLst/>
                <a:latin typeface="Open Sans"/>
              </a:rPr>
              <a:t>L</a:t>
            </a:r>
            <a:r>
              <a:rPr lang="es-ES" sz="1800" b="0" i="0" dirty="0">
                <a:solidFill>
                  <a:schemeClr val="tx1"/>
                </a:solidFill>
                <a:effectLst/>
                <a:latin typeface="Open Sans"/>
              </a:rPr>
              <a:t>a RM de perfusión, pueden ser útiles para el diagnóstico de </a:t>
            </a:r>
            <a:r>
              <a:rPr lang="es-ES" sz="1800" b="0" i="0" dirty="0" err="1">
                <a:solidFill>
                  <a:schemeClr val="tx1"/>
                </a:solidFill>
                <a:effectLst/>
                <a:latin typeface="Open Sans"/>
              </a:rPr>
              <a:t>osteorradionecrosis</a:t>
            </a:r>
            <a:endParaRPr lang="es-ES" sz="1800" b="0" i="0" dirty="0">
              <a:solidFill>
                <a:schemeClr val="tx1"/>
              </a:solidFill>
              <a:effectLst/>
              <a:latin typeface="Open Sans"/>
            </a:endParaRPr>
          </a:p>
        </p:txBody>
      </p:sp>
      <p:sp>
        <p:nvSpPr>
          <p:cNvPr id="4" name="CuadroTexto 3">
            <a:extLst>
              <a:ext uri="{FF2B5EF4-FFF2-40B4-BE49-F238E27FC236}">
                <a16:creationId xmlns:a16="http://schemas.microsoft.com/office/drawing/2014/main" id="{755E00E4-8684-4F24-AAF2-D110895974FD}"/>
              </a:ext>
            </a:extLst>
          </p:cNvPr>
          <p:cNvSpPr txBox="1"/>
          <p:nvPr/>
        </p:nvSpPr>
        <p:spPr>
          <a:xfrm>
            <a:off x="4668253" y="226368"/>
            <a:ext cx="7315805" cy="461665"/>
          </a:xfrm>
          <a:prstGeom prst="rect">
            <a:avLst/>
          </a:prstGeom>
          <a:noFill/>
        </p:spPr>
        <p:txBody>
          <a:bodyPr wrap="square">
            <a:spAutoFit/>
          </a:bodyPr>
          <a:lstStyle/>
          <a:p>
            <a:pPr algn="l"/>
            <a:r>
              <a:rPr lang="es-ES" sz="2400" b="1" i="0" dirty="0">
                <a:effectLst/>
                <a:latin typeface="Open Sans"/>
              </a:rPr>
              <a:t>Dolor óseo (metabólico, infeccioso o neoplásico)</a:t>
            </a:r>
          </a:p>
        </p:txBody>
      </p:sp>
    </p:spTree>
    <p:extLst>
      <p:ext uri="{BB962C8B-B14F-4D97-AF65-F5344CB8AC3E}">
        <p14:creationId xmlns:p14="http://schemas.microsoft.com/office/powerpoint/2010/main" val="1659449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Osteorradionecrosis y fracturas por insuficiencia en un hombre de 72 años que se presentó con dolor lumbar progresivo 5 años después de someterse a radioterapia por carcinoma rectal.  (a) La imagen sagital de RM potenciada en T1 muestra osteorradionecrosis, con fracturas vistas como hipointensidad irregular y lineal (flechas).  (b) La imagen sagital de RM ponderada en T2 saturada de grasa muestra hiperintensidad (flechas).  (c) La imagen de RM ponderada en T1 con saturación de grasa y contraste sagital muestra un realce irregular y heterogéneo en los cuerpos vertebrales L4 y L5 (flechas).  (d – f) Las imágenes de RM de perfusión con contraste dinámico muestran un aumento de la fracción extravascular extracelular (VE) (d),  Disminución del volumen plasmático fraccional (VP) (e) y disminución de Ktrans (f), que representan una disminución de la vascularización compatible con osteorradionecrosis (flechas en d – e).  La necrosis celular en el hueso libera factores inflamatorios.  El compromiso de las placas terminales vertebrales permite la neurogénesis y el aumento de las citocinas inflamatorias.">
            <a:extLst>
              <a:ext uri="{FF2B5EF4-FFF2-40B4-BE49-F238E27FC236}">
                <a16:creationId xmlns:a16="http://schemas.microsoft.com/office/drawing/2014/main" id="{A300B583-4A36-4230-8A35-778C9154F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63" y="791076"/>
            <a:ext cx="30765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Osteorradionecrosis y fracturas por insuficiencia en un hombre de 72 años que se presentó con dolor lumbar progresivo 5 años después de someterse a radioterapia por carcinoma rectal.  (a) La imagen sagital de RM potenciada en T1 muestra osteorradionecrosis, con fracturas vistas como hipointensidad irregular y lineal (flechas).  (b) La imagen sagital de RM ponderada en T2 saturada de grasa muestra hiperintensidad (flechas).  (c) La imagen de RM ponderada en T1 con saturación de grasa y contraste sagital muestra un realce irregular y heterogéneo en los cuerpos vertebrales L4 y L5 (flechas).  (d – f) Las imágenes de RM de perfusión con contraste dinámico muestran un aumento de la fracción extravascular extracelular (VE) (d),  Disminución del volumen plasmático fraccional (VP) (e) y disminución de Ktrans (f), que representan una disminución de la vascularización compatible con osteorradionecrosis (flechas en d – e).  La necrosis celular en el hueso libera factores inflamatorios.  El compromiso de las placas terminales vertebrales permite la neurogénesis y el aumento de las citocinas inflamatorias.">
            <a:extLst>
              <a:ext uri="{FF2B5EF4-FFF2-40B4-BE49-F238E27FC236}">
                <a16:creationId xmlns:a16="http://schemas.microsoft.com/office/drawing/2014/main" id="{FC449E55-73A9-464B-BCA2-D84A11286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287" y="791076"/>
            <a:ext cx="30194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Osteorradionecrosis y fracturas por insuficiencia en un hombre de 72 años que se presentó con dolor lumbar progresivo 5 años después de someterse a radioterapia por carcinoma rectal.  (a) La imagen sagital de RM potenciada en T1 muestra osteorradionecrosis, con fracturas vistas como hipointensidad irregular y lineal (flechas).  (b) La imagen sagital de RM ponderada en T2 saturada de grasa muestra hiperintensidad (flechas).  (c) La imagen de RM ponderada en T1 con saturación de grasa y contraste sagital muestra un realce irregular y heterogéneo en los cuerpos vertebrales L4 y L5 (flechas).  (d – f) Las imágenes de RM de perfusión con contraste dinámico muestran un aumento de la fracción extravascular extracelular (VE) (d),  Disminución del volumen plasmático fraccional (VP) (e) y disminución de Ktrans (f), que representan una disminución de la vascularización compatible con osteorradionecrosis (flechas en d – e).  La necrosis celular en el hueso libera factores inflamatorios.  El compromiso de las placas terminales vertebrales permite la neurogénesis y el aumento de las citocinas inflamatorias.">
            <a:extLst>
              <a:ext uri="{FF2B5EF4-FFF2-40B4-BE49-F238E27FC236}">
                <a16:creationId xmlns:a16="http://schemas.microsoft.com/office/drawing/2014/main" id="{33A359AE-3AD2-4AC4-9AC0-B0BDF2E55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8661" y="791076"/>
            <a:ext cx="29432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491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Osteorradionecrosis y fracturas por insuficiencia en un hombre de 72 años que se presentó con dolor lumbar progresivo 5 años después de someterse a radioterapia por carcinoma rectal.  (a) La imagen sagital de RM potenciada en T1 muestra osteorradionecrosis, con fracturas vistas como hipointensidad irregular y lineal (flechas).  (b) La imagen sagital de RM ponderada en T2 saturada de grasa muestra hiperintensidad (flechas).  (c) La imagen de RM ponderada en T1 con saturación de grasa y contraste sagital muestra un realce irregular y heterogéneo en los cuerpos vertebrales L4 y L5 (flechas).  (d – f) Las imágenes de RM de perfusión con contraste dinámico muestran un aumento de la fracción extravascular extracelular (VE) (d),  Disminución del volumen plasmático fraccional (VP) (e) y disminución de Ktrans (f), que representan una disminución de la vascularización compatible con osteorradionecrosis (flechas en d – e).  La necrosis celular en el hueso libera factores inflamatorios.  El compromiso de las placas terminales vertebrales permite la neurogénesis y el aumento de las citocinas inflamatorias.">
            <a:extLst>
              <a:ext uri="{FF2B5EF4-FFF2-40B4-BE49-F238E27FC236}">
                <a16:creationId xmlns:a16="http://schemas.microsoft.com/office/drawing/2014/main" id="{E3FCF098-34FF-491F-8C7E-537A51C4C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7750"/>
            <a:ext cx="3721768" cy="392591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Osteorradionecrosis y fracturas por insuficiencia en un hombre de 72 años que se presentó con dolor lumbar progresivo 5 años después de someterse a radioterapia por carcinoma rectal.  (a) La imagen sagital de RM potenciada en T1 muestra osteorradionecrosis, con fracturas vistas como hipointensidad irregular y lineal (flechas).  (b) La imagen sagital de RM ponderada en T2 saturada de grasa muestra hiperintensidad (flechas).  (c) La imagen de RM ponderada en T1 con saturación de grasa y contraste sagital muestra un realce irregular y heterogéneo en los cuerpos vertebrales L4 y L5 (flechas).  (d – f) Las imágenes de RM de perfusión con contraste dinámico muestran un aumento de la fracción extravascular extracelular (VE) (d),  Disminución del volumen plasmático fraccional (VP) (e) y disminución de Ktrans (f), que representan una disminución de la vascularización compatible con osteorradionecrosis (flechas en d – e).  La necrosis celular en el hueso libera factores inflamatorios.  El compromiso de las placas terminales vertebrales permite la neurogénesis y el aumento de las citocinas inflamatorias.">
            <a:extLst>
              <a:ext uri="{FF2B5EF4-FFF2-40B4-BE49-F238E27FC236}">
                <a16:creationId xmlns:a16="http://schemas.microsoft.com/office/drawing/2014/main" id="{FE665AC0-1D7F-4B31-B101-39A3811592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6226" y="1047750"/>
            <a:ext cx="3721768" cy="394255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Osteorradionecrosis y fracturas por insuficiencia en un hombre de 72 años que se presentó con dolor lumbar progresivo 5 años después de someterse a radioterapia por carcinoma rectal.  (a) La imagen sagital de RM potenciada en T1 muestra osteorradionecrosis, con fracturas vistas como hipointensidad irregular y lineal (flechas).  (b) La imagen sagital de RM ponderada en T2 saturada de grasa muestra hiperintensidad (flechas).  (c) La imagen de RM ponderada en T1 con saturación de grasa y contraste sagital muestra un realce irregular y heterogéneo en los cuerpos vertebrales L4 y L5 (flechas).  (d – f) Las imágenes de RM de perfusión con contraste dinámico muestran un aumento de la fracción extravascular extracelular (VE) (d),  Disminución del volumen plasmático fraccional (VP) (e) y disminución de Ktrans (f), que representan una disminución de la vascularización compatible con osteorradionecrosis (flechas en d – e).  La necrosis celular en el hueso libera factores inflamatorios.  El compromiso de las placas terminales vertebrales permite la neurogénesis y el aumento de las citocinas inflamatorias.">
            <a:extLst>
              <a:ext uri="{FF2B5EF4-FFF2-40B4-BE49-F238E27FC236}">
                <a16:creationId xmlns:a16="http://schemas.microsoft.com/office/drawing/2014/main" id="{438730E5-DDA8-4E8F-A7A3-F9FB0AC901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397" y="1047750"/>
            <a:ext cx="3737538" cy="394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631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A86A4-E973-4848-BCA7-67A749CE9C3E}"/>
              </a:ext>
            </a:extLst>
          </p:cNvPr>
          <p:cNvSpPr>
            <a:spLocks noGrp="1"/>
          </p:cNvSpPr>
          <p:nvPr>
            <p:ph type="title"/>
          </p:nvPr>
        </p:nvSpPr>
        <p:spPr>
          <a:xfrm>
            <a:off x="913795" y="1027534"/>
            <a:ext cx="10353762" cy="461665"/>
          </a:xfrm>
        </p:spPr>
        <p:txBody>
          <a:bodyPr>
            <a:normAutofit/>
          </a:bodyPr>
          <a:lstStyle/>
          <a:p>
            <a:pPr algn="l"/>
            <a:r>
              <a:rPr lang="es-ES" sz="2000" b="1" i="0" dirty="0">
                <a:solidFill>
                  <a:schemeClr val="tx1"/>
                </a:solidFill>
                <a:effectLst/>
                <a:latin typeface="Open Sans"/>
              </a:rPr>
              <a:t>Infarto Óseo</a:t>
            </a:r>
            <a:endParaRPr lang="es-ES" sz="2000" dirty="0">
              <a:solidFill>
                <a:schemeClr val="tx1"/>
              </a:solidFill>
            </a:endParaRPr>
          </a:p>
        </p:txBody>
      </p:sp>
      <p:sp>
        <p:nvSpPr>
          <p:cNvPr id="3" name="Marcador de contenido 2">
            <a:extLst>
              <a:ext uri="{FF2B5EF4-FFF2-40B4-BE49-F238E27FC236}">
                <a16:creationId xmlns:a16="http://schemas.microsoft.com/office/drawing/2014/main" id="{2C2FDA37-C4E8-43D0-A999-9240AEB3164F}"/>
              </a:ext>
            </a:extLst>
          </p:cNvPr>
          <p:cNvSpPr>
            <a:spLocks noGrp="1"/>
          </p:cNvSpPr>
          <p:nvPr>
            <p:ph idx="1"/>
          </p:nvPr>
        </p:nvSpPr>
        <p:spPr>
          <a:xfrm>
            <a:off x="913795" y="1732449"/>
            <a:ext cx="10353762" cy="4748562"/>
          </a:xfrm>
        </p:spPr>
        <p:txBody>
          <a:bodyPr>
            <a:normAutofit/>
          </a:bodyPr>
          <a:lstStyle/>
          <a:p>
            <a:pPr marL="36900" indent="0">
              <a:buNone/>
            </a:pPr>
            <a:r>
              <a:rPr lang="es-ES" sz="1800" b="0" i="0" dirty="0">
                <a:solidFill>
                  <a:schemeClr val="tx1"/>
                </a:solidFill>
                <a:effectLst/>
                <a:latin typeface="Open Sans"/>
              </a:rPr>
              <a:t>Vasculitis, enfermedades autoinmunes, talasemia, anemia falciforme y uso prolongado de corticosteroides como resultado de </a:t>
            </a:r>
            <a:r>
              <a:rPr lang="es-ES" sz="1800" b="0" i="0" dirty="0" err="1">
                <a:solidFill>
                  <a:schemeClr val="tx1"/>
                </a:solidFill>
                <a:effectLst/>
                <a:latin typeface="Open Sans"/>
              </a:rPr>
              <a:t>vasooclusión</a:t>
            </a:r>
            <a:r>
              <a:rPr lang="es-ES" sz="1800" b="0" i="0" dirty="0">
                <a:solidFill>
                  <a:schemeClr val="tx1"/>
                </a:solidFill>
                <a:effectLst/>
                <a:latin typeface="Open Sans"/>
              </a:rPr>
              <a:t> o disminución del suministro de sangre arterial.</a:t>
            </a:r>
          </a:p>
          <a:p>
            <a:pPr marL="36900" indent="0">
              <a:buNone/>
            </a:pPr>
            <a:endParaRPr lang="es-ES" sz="1800" dirty="0">
              <a:solidFill>
                <a:schemeClr val="tx1"/>
              </a:solidFill>
              <a:effectLst/>
              <a:latin typeface="Open Sans"/>
            </a:endParaRPr>
          </a:p>
          <a:p>
            <a:pPr marL="36900" indent="0">
              <a:buNone/>
            </a:pPr>
            <a:r>
              <a:rPr lang="es-ES" sz="1800" b="0" i="0" dirty="0">
                <a:solidFill>
                  <a:schemeClr val="tx1"/>
                </a:solidFill>
                <a:effectLst/>
                <a:latin typeface="Open Sans"/>
              </a:rPr>
              <a:t>IRM del infarto óseo ha sido bien demostrada, con un borde de baja intensidad de señal en imágenes ponderadas en T1 y un "signo de doble línea" característico en imágenes de RM ponderadas en T2, pero en el caso de infarto óseo agudo.</a:t>
            </a:r>
          </a:p>
          <a:p>
            <a:pPr marL="36900" indent="0">
              <a:buNone/>
            </a:pPr>
            <a:endParaRPr lang="es-ES" sz="1800" dirty="0">
              <a:solidFill>
                <a:schemeClr val="tx1"/>
              </a:solidFill>
              <a:effectLst/>
              <a:latin typeface="Open Sans"/>
            </a:endParaRPr>
          </a:p>
          <a:p>
            <a:pPr marL="36900" indent="0">
              <a:buNone/>
            </a:pPr>
            <a:r>
              <a:rPr lang="es-ES" sz="1800" b="0" i="0" dirty="0">
                <a:solidFill>
                  <a:schemeClr val="tx1"/>
                </a:solidFill>
                <a:effectLst/>
                <a:latin typeface="Open Sans"/>
              </a:rPr>
              <a:t>Cuando la hipoxia conduce a la necrosis ósea, los macrófagos se mueven hacia las áreas necróticas y producen localmente citocinas proinflamatorias, que causan inflamación. El dolor puede ocurrir cuando las citocinas sensibilizan los nociceptores en el periostio y la médula ósea.</a:t>
            </a:r>
          </a:p>
          <a:p>
            <a:pPr marL="36900" indent="0">
              <a:buNone/>
            </a:pPr>
            <a:endParaRPr lang="es-ES" sz="1800" dirty="0">
              <a:solidFill>
                <a:schemeClr val="tx1"/>
              </a:solidFill>
              <a:effectLst/>
              <a:latin typeface="Open Sans"/>
            </a:endParaRPr>
          </a:p>
          <a:p>
            <a:pPr marL="36900" indent="0">
              <a:buNone/>
            </a:pPr>
            <a:r>
              <a:rPr lang="es-ES" sz="1800" b="0" i="0" dirty="0">
                <a:solidFill>
                  <a:schemeClr val="tx1"/>
                </a:solidFill>
                <a:effectLst/>
                <a:latin typeface="Open Sans"/>
              </a:rPr>
              <a:t>La resonancia magnética muestra edema y realce de la médula ósea que representan infartos óseos en el cuerpo vertebral.</a:t>
            </a:r>
          </a:p>
        </p:txBody>
      </p:sp>
    </p:spTree>
    <p:extLst>
      <p:ext uri="{BB962C8B-B14F-4D97-AF65-F5344CB8AC3E}">
        <p14:creationId xmlns:p14="http://schemas.microsoft.com/office/powerpoint/2010/main" val="909537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nfarto óseo y necrosis de la médula ósea en una mujer de 20 años con enfermedad de células falciformes que se presentó con síndrome torácico agudo, dolor lumbar y cambios en el estado mental.  (a) La imagen sagital de RM ponderada en T1 de la columna torácica muestra múltiples lesiones hipointensas (flechas).  (b) La imagen sagital de RM STIR muestra los bordes de las lesiones como hiperintensidad que involucra múltiples niveles de los cuerpos vertebrales (flechas).  Dado el dolor lumbar y los episodios embólicos coexistentes (síndrome de dolor torácico agudo y síndrome de embolia gorda cerebral), estas lesiones son más consistentes con infartos agudos de huesos múltiples (flechas).  En pacientes con anemia falciforme,  la anemia falciforme y la vasooclusión repetitiva resultan en hipoxia tisular.  Cuando la hipoxia conduce a un infarto óseo, los macrófagos se mueven hacia las áreas de tejido isquémico y producen localmente citocinas proinflamatorias, que causan inflamación y dolor.">
            <a:extLst>
              <a:ext uri="{FF2B5EF4-FFF2-40B4-BE49-F238E27FC236}">
                <a16:creationId xmlns:a16="http://schemas.microsoft.com/office/drawing/2014/main" id="{8AA7B09D-9852-4D0E-8B5F-15AAED8AD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648" y="1047750"/>
            <a:ext cx="30384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nfarto óseo y necrosis de la médula ósea en una mujer de 20 años con enfermedad de células falciformes que se presentó con síndrome torácico agudo, dolor lumbar y cambios en el estado mental.  (a) La imagen sagital de RM ponderada en T1 de la columna torácica muestra múltiples lesiones hipointensas (flechas).  (b) La imagen sagital de RM STIR muestra los bordes de las lesiones como hiperintensidad que involucra múltiples niveles de los cuerpos vertebrales (flechas).  Dado el dolor lumbar y los episodios embólicos coexistentes (síndrome de dolor torácico agudo y síndrome de embolia gorda cerebral), estas lesiones son más consistentes con infartos agudos de huesos múltiples (flechas).  En pacientes con anemia falciforme,  la anemia falciforme y la vasooclusión repetitiva resultan en hipoxia tisular.  Cuando la hipoxia conduce a un infarto óseo, los macrófagos se mueven hacia las áreas de tejido isquémico y producen localmente citocinas proinflamatorias, que causan inflamación y dolor.">
            <a:extLst>
              <a:ext uri="{FF2B5EF4-FFF2-40B4-BE49-F238E27FC236}">
                <a16:creationId xmlns:a16="http://schemas.microsoft.com/office/drawing/2014/main" id="{771849C8-107D-4C3C-917C-A00CAE70D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063" y="1047750"/>
            <a:ext cx="32004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539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A86A4-E973-4848-BCA7-67A749CE9C3E}"/>
              </a:ext>
            </a:extLst>
          </p:cNvPr>
          <p:cNvSpPr>
            <a:spLocks noGrp="1"/>
          </p:cNvSpPr>
          <p:nvPr>
            <p:ph type="title"/>
          </p:nvPr>
        </p:nvSpPr>
        <p:spPr>
          <a:xfrm>
            <a:off x="913795" y="1027534"/>
            <a:ext cx="10353762" cy="461665"/>
          </a:xfrm>
        </p:spPr>
        <p:txBody>
          <a:bodyPr>
            <a:normAutofit/>
          </a:bodyPr>
          <a:lstStyle/>
          <a:p>
            <a:pPr algn="l"/>
            <a:r>
              <a:rPr lang="es-ES" sz="2000" b="1" dirty="0">
                <a:solidFill>
                  <a:schemeClr val="tx1"/>
                </a:solidFill>
                <a:effectLst/>
                <a:latin typeface="Open Sans"/>
              </a:rPr>
              <a:t>Fractura de hueso</a:t>
            </a:r>
            <a:endParaRPr lang="es-ES" sz="2000" dirty="0">
              <a:solidFill>
                <a:schemeClr val="tx1"/>
              </a:solidFill>
            </a:endParaRPr>
          </a:p>
        </p:txBody>
      </p:sp>
      <p:sp>
        <p:nvSpPr>
          <p:cNvPr id="3" name="Marcador de contenido 2">
            <a:extLst>
              <a:ext uri="{FF2B5EF4-FFF2-40B4-BE49-F238E27FC236}">
                <a16:creationId xmlns:a16="http://schemas.microsoft.com/office/drawing/2014/main" id="{2C2FDA37-C4E8-43D0-A999-9240AEB3164F}"/>
              </a:ext>
            </a:extLst>
          </p:cNvPr>
          <p:cNvSpPr>
            <a:spLocks noGrp="1"/>
          </p:cNvSpPr>
          <p:nvPr>
            <p:ph idx="1"/>
          </p:nvPr>
        </p:nvSpPr>
        <p:spPr>
          <a:xfrm>
            <a:off x="913795" y="1732449"/>
            <a:ext cx="10353762" cy="4748562"/>
          </a:xfrm>
        </p:spPr>
        <p:txBody>
          <a:bodyPr>
            <a:normAutofit/>
          </a:bodyPr>
          <a:lstStyle/>
          <a:p>
            <a:pPr marL="36900" indent="0">
              <a:buNone/>
            </a:pPr>
            <a:r>
              <a:rPr lang="es-ES" sz="1800" b="0" i="0" dirty="0">
                <a:solidFill>
                  <a:schemeClr val="tx1"/>
                </a:solidFill>
                <a:effectLst/>
                <a:latin typeface="Open Sans"/>
              </a:rPr>
              <a:t>Las fracturas óseas generalmente están relacionadas con traumatismos y pueden ocurrir con metástasis óseas subyacentes, osteoporosis u osteonecrosis.</a:t>
            </a:r>
          </a:p>
          <a:p>
            <a:pPr marL="36900" indent="0">
              <a:buNone/>
            </a:pPr>
            <a:r>
              <a:rPr lang="es-ES" sz="1800" b="0" i="0" dirty="0">
                <a:solidFill>
                  <a:schemeClr val="tx1"/>
                </a:solidFill>
                <a:effectLst/>
                <a:latin typeface="Open Sans"/>
              </a:rPr>
              <a:t>La fractura pedicular aguda se ve como hiperintensidad en STIR e hipointensidad en T1 debido al edema asociado.</a:t>
            </a:r>
          </a:p>
          <a:p>
            <a:pPr marL="36900" indent="0">
              <a:buNone/>
            </a:pPr>
            <a:endParaRPr lang="es-ES" sz="1800" b="0" i="0" dirty="0">
              <a:solidFill>
                <a:schemeClr val="tx1"/>
              </a:solidFill>
              <a:effectLst/>
              <a:latin typeface="Open Sans"/>
            </a:endParaRPr>
          </a:p>
        </p:txBody>
      </p:sp>
      <p:sp>
        <p:nvSpPr>
          <p:cNvPr id="4" name="CuadroTexto 3">
            <a:extLst>
              <a:ext uri="{FF2B5EF4-FFF2-40B4-BE49-F238E27FC236}">
                <a16:creationId xmlns:a16="http://schemas.microsoft.com/office/drawing/2014/main" id="{755E00E4-8684-4F24-AAF2-D110895974FD}"/>
              </a:ext>
            </a:extLst>
          </p:cNvPr>
          <p:cNvSpPr txBox="1"/>
          <p:nvPr/>
        </p:nvSpPr>
        <p:spPr>
          <a:xfrm>
            <a:off x="4700337" y="146156"/>
            <a:ext cx="7315805" cy="461665"/>
          </a:xfrm>
          <a:prstGeom prst="rect">
            <a:avLst/>
          </a:prstGeom>
          <a:noFill/>
        </p:spPr>
        <p:txBody>
          <a:bodyPr wrap="square">
            <a:spAutoFit/>
          </a:bodyPr>
          <a:lstStyle/>
          <a:p>
            <a:pPr algn="l"/>
            <a:r>
              <a:rPr lang="es-ES" sz="2400" b="1" i="0" dirty="0">
                <a:effectLst/>
                <a:latin typeface="Open Sans"/>
              </a:rPr>
              <a:t>Dolor óseo (metabólico, infeccioso o neoplásico)</a:t>
            </a:r>
          </a:p>
        </p:txBody>
      </p:sp>
    </p:spTree>
    <p:extLst>
      <p:ext uri="{BB962C8B-B14F-4D97-AF65-F5344CB8AC3E}">
        <p14:creationId xmlns:p14="http://schemas.microsoft.com/office/powerpoint/2010/main" val="384034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506F7-11C2-4F78-8ADD-A5E9FC4B0854}"/>
              </a:ext>
            </a:extLst>
          </p:cNvPr>
          <p:cNvSpPr>
            <a:spLocks noGrp="1"/>
          </p:cNvSpPr>
          <p:nvPr>
            <p:ph type="title"/>
          </p:nvPr>
        </p:nvSpPr>
        <p:spPr/>
        <p:txBody>
          <a:bodyPr>
            <a:normAutofit fontScale="90000"/>
          </a:bodyPr>
          <a:lstStyle/>
          <a:p>
            <a:pPr algn="l"/>
            <a:r>
              <a:rPr lang="es-ES" sz="2700" b="1" i="0" dirty="0">
                <a:solidFill>
                  <a:schemeClr val="tx1"/>
                </a:solidFill>
                <a:effectLst/>
                <a:latin typeface="Open Sans"/>
              </a:rPr>
              <a:t>Clasificación de LBP</a:t>
            </a:r>
            <a:br>
              <a:rPr lang="es-ES" b="1" i="0" dirty="0">
                <a:solidFill>
                  <a:srgbClr val="000000"/>
                </a:solidFill>
                <a:effectLst/>
                <a:latin typeface="Open Sans"/>
              </a:rPr>
            </a:br>
            <a:endParaRPr lang="es-ES" dirty="0"/>
          </a:p>
        </p:txBody>
      </p:sp>
      <p:pic>
        <p:nvPicPr>
          <p:cNvPr id="1026" name="Picture 2">
            <a:extLst>
              <a:ext uri="{FF2B5EF4-FFF2-40B4-BE49-F238E27FC236}">
                <a16:creationId xmlns:a16="http://schemas.microsoft.com/office/drawing/2014/main" id="{160F0BD3-6EE8-4DE0-AE31-D1AF84911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487" y="1580050"/>
            <a:ext cx="8668377" cy="462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827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ractura por estrés de la columna lumbar en un atleta masculino adolescente de 14 años que presentaba dolor lumbar izquierdo.  La imagen sagital de RM STIR muestra una fractura por estrés como hipointensidad lineal (flecha roja) en el pedículo izquierdo L4.  La intensidad de la señal se extiende a lo largo del proceso articular transversal y superior, que representa el edema de la médula ósea asociado (flecha amarilla).  La neovascularización de la corteza pedicular y el hueso esponjoso ocurre como parte del proceso de curación inmunomediado, lo que provoca una respuesta inflamatoria local porque el TNF y la IL-1β estimulan los nociceptores en el periostio y la médula ósea.">
            <a:extLst>
              <a:ext uri="{FF2B5EF4-FFF2-40B4-BE49-F238E27FC236}">
                <a16:creationId xmlns:a16="http://schemas.microsoft.com/office/drawing/2014/main" id="{80F914B2-45F0-4695-BD75-3D18B0B31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1047750"/>
            <a:ext cx="30670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678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A86A4-E973-4848-BCA7-67A749CE9C3E}"/>
              </a:ext>
            </a:extLst>
          </p:cNvPr>
          <p:cNvSpPr>
            <a:spLocks noGrp="1"/>
          </p:cNvSpPr>
          <p:nvPr>
            <p:ph type="title"/>
          </p:nvPr>
        </p:nvSpPr>
        <p:spPr>
          <a:xfrm>
            <a:off x="924443" y="1326931"/>
            <a:ext cx="10353762" cy="461665"/>
          </a:xfrm>
        </p:spPr>
        <p:txBody>
          <a:bodyPr>
            <a:normAutofit fontScale="90000"/>
          </a:bodyPr>
          <a:lstStyle/>
          <a:p>
            <a:pPr algn="l"/>
            <a:r>
              <a:rPr lang="es-ES" sz="2200" b="1" i="0" dirty="0">
                <a:solidFill>
                  <a:schemeClr val="tx1"/>
                </a:solidFill>
                <a:effectLst/>
                <a:latin typeface="Open Sans"/>
              </a:rPr>
              <a:t>Estado natural de la faceta</a:t>
            </a:r>
            <a:br>
              <a:rPr lang="es-ES" b="1" i="0" dirty="0">
                <a:solidFill>
                  <a:schemeClr val="tx1"/>
                </a:solidFill>
                <a:effectLst/>
                <a:latin typeface="Open Sans"/>
              </a:rPr>
            </a:br>
            <a:endParaRPr lang="es-ES" dirty="0">
              <a:solidFill>
                <a:schemeClr val="tx1"/>
              </a:solidFill>
            </a:endParaRPr>
          </a:p>
        </p:txBody>
      </p:sp>
      <p:sp>
        <p:nvSpPr>
          <p:cNvPr id="3" name="Marcador de contenido 2">
            <a:extLst>
              <a:ext uri="{FF2B5EF4-FFF2-40B4-BE49-F238E27FC236}">
                <a16:creationId xmlns:a16="http://schemas.microsoft.com/office/drawing/2014/main" id="{2C2FDA37-C4E8-43D0-A999-9240AEB3164F}"/>
              </a:ext>
            </a:extLst>
          </p:cNvPr>
          <p:cNvSpPr>
            <a:spLocks noGrp="1"/>
          </p:cNvSpPr>
          <p:nvPr>
            <p:ph idx="1"/>
          </p:nvPr>
        </p:nvSpPr>
        <p:spPr>
          <a:xfrm>
            <a:off x="913795" y="1732449"/>
            <a:ext cx="10353762" cy="4540014"/>
          </a:xfrm>
        </p:spPr>
        <p:txBody>
          <a:bodyPr>
            <a:normAutofit lnSpcReduction="10000"/>
          </a:bodyPr>
          <a:lstStyle/>
          <a:p>
            <a:pPr marL="36900" indent="0">
              <a:buNone/>
            </a:pPr>
            <a:r>
              <a:rPr lang="es-ES" sz="1800" b="0" i="0" dirty="0">
                <a:solidFill>
                  <a:schemeClr val="tx1"/>
                </a:solidFill>
                <a:effectLst/>
                <a:latin typeface="Open Sans"/>
              </a:rPr>
              <a:t>Las articulaciones facetarias comprenden el proceso articular inferior del nivel vertebral superior y el proceso articular superior del nivel vertebral inferior.</a:t>
            </a:r>
          </a:p>
          <a:p>
            <a:pPr marL="36900" indent="0">
              <a:buNone/>
            </a:pPr>
            <a:endParaRPr lang="es-ES" sz="1800" b="0" i="0" dirty="0">
              <a:solidFill>
                <a:schemeClr val="tx1"/>
              </a:solidFill>
              <a:effectLst/>
              <a:latin typeface="Open Sans"/>
            </a:endParaRPr>
          </a:p>
          <a:p>
            <a:pPr marL="36900" indent="0">
              <a:buNone/>
            </a:pPr>
            <a:r>
              <a:rPr lang="es-ES" sz="1800" b="0" i="0" dirty="0">
                <a:solidFill>
                  <a:schemeClr val="tx1"/>
                </a:solidFill>
                <a:effectLst/>
                <a:latin typeface="Open Sans"/>
              </a:rPr>
              <a:t>Los nervios de dos niveles diferentes de la columna contribuyen a la inervación normal de un solo proceso articular.</a:t>
            </a:r>
          </a:p>
          <a:p>
            <a:pPr marL="36900" indent="0">
              <a:buNone/>
            </a:pPr>
            <a:endParaRPr lang="es-ES" sz="1800" dirty="0">
              <a:solidFill>
                <a:schemeClr val="tx1"/>
              </a:solidFill>
              <a:effectLst/>
              <a:latin typeface="Open Sans"/>
            </a:endParaRPr>
          </a:p>
          <a:p>
            <a:pPr marL="36900" indent="0">
              <a:buNone/>
            </a:pPr>
            <a:r>
              <a:rPr lang="es-ES" sz="1800" b="0" i="0" dirty="0">
                <a:solidFill>
                  <a:schemeClr val="tx1"/>
                </a:solidFill>
                <a:effectLst/>
                <a:latin typeface="Open Sans"/>
              </a:rPr>
              <a:t>La articulación facetaria es una articulación sinovial y es móvil y propensa a tensiones degenerativas, similar a otras articulaciones como la cadera, la rodilla o el hombro.</a:t>
            </a:r>
          </a:p>
          <a:p>
            <a:pPr marL="36900" indent="0">
              <a:buNone/>
            </a:pPr>
            <a:endParaRPr lang="es-ES" sz="1800" dirty="0">
              <a:solidFill>
                <a:schemeClr val="tx1"/>
              </a:solidFill>
              <a:effectLst/>
              <a:latin typeface="Open Sans"/>
            </a:endParaRPr>
          </a:p>
          <a:p>
            <a:pPr marL="36900" indent="0">
              <a:buNone/>
            </a:pPr>
            <a:r>
              <a:rPr lang="es-ES" sz="1800" b="0" i="0" dirty="0">
                <a:solidFill>
                  <a:schemeClr val="tx1"/>
                </a:solidFill>
                <a:effectLst/>
                <a:latin typeface="Open Sans"/>
              </a:rPr>
              <a:t>La cápsula en la articulación facetaria, el hueso subcondral y la membrana sinovial están ricamente inervados con terminaciones nerviosas propioceptivas y nociceptivas. Por lo tanto, la carga mecánica de cualquiera de esos tejidos inervados en la articulación facetaria podría activar las terminaciones nerviosas y desencadenar las señales en el sistema nervioso para iniciar el desarrollo y mantenimiento del dolor.</a:t>
            </a:r>
            <a:endParaRPr lang="es-ES" sz="1800" dirty="0">
              <a:solidFill>
                <a:schemeClr val="tx1"/>
              </a:solidFill>
            </a:endParaRPr>
          </a:p>
        </p:txBody>
      </p:sp>
      <p:sp>
        <p:nvSpPr>
          <p:cNvPr id="4" name="CuadroTexto 3">
            <a:extLst>
              <a:ext uri="{FF2B5EF4-FFF2-40B4-BE49-F238E27FC236}">
                <a16:creationId xmlns:a16="http://schemas.microsoft.com/office/drawing/2014/main" id="{755E00E4-8684-4F24-AAF2-D110895974FD}"/>
              </a:ext>
            </a:extLst>
          </p:cNvPr>
          <p:cNvSpPr txBox="1"/>
          <p:nvPr/>
        </p:nvSpPr>
        <p:spPr>
          <a:xfrm>
            <a:off x="4668253" y="226368"/>
            <a:ext cx="7315805" cy="461665"/>
          </a:xfrm>
          <a:prstGeom prst="rect">
            <a:avLst/>
          </a:prstGeom>
          <a:noFill/>
        </p:spPr>
        <p:txBody>
          <a:bodyPr wrap="square">
            <a:spAutoFit/>
          </a:bodyPr>
          <a:lstStyle/>
          <a:p>
            <a:pPr algn="r"/>
            <a:r>
              <a:rPr lang="es-ES" sz="2400" b="1" i="0" dirty="0">
                <a:effectLst/>
                <a:latin typeface="Open Sans"/>
              </a:rPr>
              <a:t>Dolor </a:t>
            </a:r>
            <a:r>
              <a:rPr lang="es-ES" sz="2400" b="1" i="0" dirty="0" err="1">
                <a:effectLst/>
                <a:latin typeface="Open Sans"/>
              </a:rPr>
              <a:t>Facetogénico</a:t>
            </a:r>
            <a:endParaRPr lang="es-ES" sz="2400" b="1" i="0" dirty="0">
              <a:effectLst/>
              <a:latin typeface="Open Sans"/>
            </a:endParaRPr>
          </a:p>
        </p:txBody>
      </p:sp>
    </p:spTree>
    <p:extLst>
      <p:ext uri="{BB962C8B-B14F-4D97-AF65-F5344CB8AC3E}">
        <p14:creationId xmlns:p14="http://schemas.microsoft.com/office/powerpoint/2010/main" val="3943079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A86A4-E973-4848-BCA7-67A749CE9C3E}"/>
              </a:ext>
            </a:extLst>
          </p:cNvPr>
          <p:cNvSpPr>
            <a:spLocks noGrp="1"/>
          </p:cNvSpPr>
          <p:nvPr>
            <p:ph type="title"/>
          </p:nvPr>
        </p:nvSpPr>
        <p:spPr>
          <a:xfrm>
            <a:off x="924443" y="1326931"/>
            <a:ext cx="10353762" cy="461665"/>
          </a:xfrm>
        </p:spPr>
        <p:txBody>
          <a:bodyPr>
            <a:normAutofit fontScale="90000"/>
          </a:bodyPr>
          <a:lstStyle/>
          <a:p>
            <a:pPr algn="l"/>
            <a:r>
              <a:rPr lang="es-ES" sz="2200" b="1" dirty="0">
                <a:solidFill>
                  <a:schemeClr val="tx1"/>
                </a:solidFill>
                <a:effectLst/>
                <a:latin typeface="Open Sans"/>
              </a:rPr>
              <a:t>Artropatía facetaria</a:t>
            </a:r>
            <a:br>
              <a:rPr lang="es-ES" b="1" i="0" dirty="0">
                <a:solidFill>
                  <a:schemeClr val="tx1"/>
                </a:solidFill>
                <a:effectLst/>
                <a:latin typeface="Open Sans"/>
              </a:rPr>
            </a:br>
            <a:endParaRPr lang="es-ES" dirty="0">
              <a:solidFill>
                <a:schemeClr val="tx1"/>
              </a:solidFill>
            </a:endParaRPr>
          </a:p>
        </p:txBody>
      </p:sp>
      <p:sp>
        <p:nvSpPr>
          <p:cNvPr id="3" name="Marcador de contenido 2">
            <a:extLst>
              <a:ext uri="{FF2B5EF4-FFF2-40B4-BE49-F238E27FC236}">
                <a16:creationId xmlns:a16="http://schemas.microsoft.com/office/drawing/2014/main" id="{2C2FDA37-C4E8-43D0-A999-9240AEB3164F}"/>
              </a:ext>
            </a:extLst>
          </p:cNvPr>
          <p:cNvSpPr>
            <a:spLocks noGrp="1"/>
          </p:cNvSpPr>
          <p:nvPr>
            <p:ph idx="1"/>
          </p:nvPr>
        </p:nvSpPr>
        <p:spPr>
          <a:xfrm>
            <a:off x="913795" y="1732449"/>
            <a:ext cx="10353762" cy="4540014"/>
          </a:xfrm>
        </p:spPr>
        <p:txBody>
          <a:bodyPr>
            <a:normAutofit/>
          </a:bodyPr>
          <a:lstStyle/>
          <a:p>
            <a:pPr marL="36900" indent="0">
              <a:buNone/>
            </a:pPr>
            <a:r>
              <a:rPr lang="es-ES" sz="1800" b="0" i="0" dirty="0">
                <a:solidFill>
                  <a:schemeClr val="tx1"/>
                </a:solidFill>
                <a:effectLst/>
                <a:latin typeface="Open Sans"/>
              </a:rPr>
              <a:t>Se ha estimado que el dolor en la articulación facetaria representa hasta el 30% de la lumbalgia crónica, y la nocicepción se origina en la membrana sinovial, el cartílago hialino, el hueso o la cápsula fibrosa de la articulación facetaria.</a:t>
            </a:r>
          </a:p>
          <a:p>
            <a:pPr marL="36900" indent="0">
              <a:buNone/>
            </a:pPr>
            <a:endParaRPr lang="es-ES" sz="1800" dirty="0">
              <a:solidFill>
                <a:schemeClr val="tx1"/>
              </a:solidFill>
              <a:effectLst/>
              <a:latin typeface="Open Sans"/>
            </a:endParaRPr>
          </a:p>
          <a:p>
            <a:pPr marL="36900" indent="0">
              <a:buNone/>
            </a:pPr>
            <a:r>
              <a:rPr lang="es-ES" sz="1800" b="0" i="0" dirty="0">
                <a:solidFill>
                  <a:schemeClr val="tx1"/>
                </a:solidFill>
                <a:effectLst/>
                <a:latin typeface="Open Sans"/>
              </a:rPr>
              <a:t>En la resonancia magnética, a menudo se observa hipertrofia y acumulación de líquido sinovial en la articulación facetaria  y se cree que están relacionados con la carga mecánica y el trauma repetitivo. </a:t>
            </a:r>
          </a:p>
          <a:p>
            <a:pPr marL="36900" indent="0">
              <a:buNone/>
            </a:pPr>
            <a:endParaRPr lang="es-ES" sz="1800" dirty="0">
              <a:solidFill>
                <a:schemeClr val="tx1"/>
              </a:solidFill>
              <a:effectLst/>
              <a:latin typeface="Open Sans"/>
            </a:endParaRPr>
          </a:p>
          <a:p>
            <a:pPr marL="36900" indent="0">
              <a:buNone/>
            </a:pPr>
            <a:r>
              <a:rPr lang="es-ES" sz="1800" b="0" i="0" dirty="0">
                <a:solidFill>
                  <a:schemeClr val="tx1"/>
                </a:solidFill>
                <a:effectLst/>
                <a:latin typeface="Open Sans"/>
              </a:rPr>
              <a:t>Los síntomas y signos son inespecíficos y progresivos de forma variable. Más comúnmente, dan lugar a un tipo mecánico de lumbalgia,</a:t>
            </a:r>
          </a:p>
          <a:p>
            <a:pPr marL="36900" indent="0">
              <a:buNone/>
            </a:pPr>
            <a:endParaRPr lang="es-ES" sz="1800" dirty="0">
              <a:solidFill>
                <a:schemeClr val="tx1"/>
              </a:solidFill>
            </a:endParaRPr>
          </a:p>
        </p:txBody>
      </p:sp>
      <p:sp>
        <p:nvSpPr>
          <p:cNvPr id="4" name="CuadroTexto 3">
            <a:extLst>
              <a:ext uri="{FF2B5EF4-FFF2-40B4-BE49-F238E27FC236}">
                <a16:creationId xmlns:a16="http://schemas.microsoft.com/office/drawing/2014/main" id="{755E00E4-8684-4F24-AAF2-D110895974FD}"/>
              </a:ext>
            </a:extLst>
          </p:cNvPr>
          <p:cNvSpPr txBox="1"/>
          <p:nvPr/>
        </p:nvSpPr>
        <p:spPr>
          <a:xfrm>
            <a:off x="4668253" y="226368"/>
            <a:ext cx="7315805" cy="461665"/>
          </a:xfrm>
          <a:prstGeom prst="rect">
            <a:avLst/>
          </a:prstGeom>
          <a:noFill/>
        </p:spPr>
        <p:txBody>
          <a:bodyPr wrap="square">
            <a:spAutoFit/>
          </a:bodyPr>
          <a:lstStyle/>
          <a:p>
            <a:pPr algn="r"/>
            <a:r>
              <a:rPr lang="es-ES" sz="2400" b="1" i="0" dirty="0">
                <a:effectLst/>
                <a:latin typeface="Open Sans"/>
              </a:rPr>
              <a:t>Dolor </a:t>
            </a:r>
            <a:r>
              <a:rPr lang="es-ES" sz="2400" b="1" i="0" dirty="0" err="1">
                <a:effectLst/>
                <a:latin typeface="Open Sans"/>
              </a:rPr>
              <a:t>Facetogénico</a:t>
            </a:r>
            <a:endParaRPr lang="es-ES" sz="2400" b="1" i="0" dirty="0">
              <a:effectLst/>
              <a:latin typeface="Open Sans"/>
            </a:endParaRPr>
          </a:p>
        </p:txBody>
      </p:sp>
    </p:spTree>
    <p:extLst>
      <p:ext uri="{BB962C8B-B14F-4D97-AF65-F5344CB8AC3E}">
        <p14:creationId xmlns:p14="http://schemas.microsoft.com/office/powerpoint/2010/main" val="4200702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rtropatía facetaria de la columna lumbar en un hombre de 72 años que se presentó con lumbalgia focal.  (a) La imagen de RM axial ponderada en T2 muestra una acumulación de líquido sinovial en las articulaciones facetarias bilaterales L4 a S1 como hiperintensidad (flechas).  (b) La imagen sagital de RM STIR muestra hipertrofia de la articulación facetaria (flechas amarillas) e hiperintensidad leve (flecha roja) en el pedículo L5 que probablemente esté asociado a edema de médula.  (c) La ilustración muestra que IL-1β (IL-1beta) puede filtrarse de la cápsula articular con hipertrofia degenerativa de la articulación facetaria, difundiéndose a las raíces nerviosas cercanas (flecha curva), lo que estimula las terminaciones nerviosas nociceptivas, causando inflamación y dolor local.">
            <a:extLst>
              <a:ext uri="{FF2B5EF4-FFF2-40B4-BE49-F238E27FC236}">
                <a16:creationId xmlns:a16="http://schemas.microsoft.com/office/drawing/2014/main" id="{6EF4D254-8942-4EC4-8139-2C5CA388D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39" y="1410452"/>
            <a:ext cx="4021920" cy="327384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Artropatía facetaria de la columna lumbar en un hombre de 72 años que se presentó con lumbalgia focal.  (a) La imagen de RM axial ponderada en T2 muestra una acumulación de líquido sinovial en las articulaciones facetarias bilaterales L4 a S1 como hiperintensidad (flechas).  (b) La imagen sagital de RM STIR muestra hipertrofia de la articulación facetaria (flechas amarillas) e hiperintensidad leve (flecha roja) en el pedículo L5 que probablemente esté asociado a edema de médula.  (c) La ilustración muestra que IL-1β (IL-1beta) puede filtrarse de la cápsula articular con hipertrofia degenerativa de la articulación facetaria, difundiéndose a las raíces nerviosas cercanas (flecha curva), lo que estimula las terminaciones nerviosas nociceptivas, causando inflamación y dolor local.">
            <a:extLst>
              <a:ext uri="{FF2B5EF4-FFF2-40B4-BE49-F238E27FC236}">
                <a16:creationId xmlns:a16="http://schemas.microsoft.com/office/drawing/2014/main" id="{A3C8D54E-8339-4751-BAF5-63C2E4BD0A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454" y="534402"/>
            <a:ext cx="27622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Artropatía facetaria de la columna lumbar en un hombre de 72 años que se presentó con lumbalgia focal.  (a) La imagen de RM axial ponderada en T2 muestra una acumulación de líquido sinovial en las articulaciones facetarias bilaterales L4 a S1 como hiperintensidad (flechas).  (b) La imagen sagital de RM STIR muestra hipertrofia de la articulación facetaria (flechas amarillas) e hiperintensidad leve (flecha roja) en el pedículo L5 que probablemente esté asociado a edema de médula.  (c) La ilustración muestra que IL-1β (IL-1beta) puede filtrarse de la cápsula articular con hipertrofia degenerativa de la articulación facetaria, difundiéndose a las raíces nerviosas cercanas (flecha curva), lo que estimula las terminaciones nerviosas nociceptivas, causando inflamación y dolor local.">
            <a:extLst>
              <a:ext uri="{FF2B5EF4-FFF2-40B4-BE49-F238E27FC236}">
                <a16:creationId xmlns:a16="http://schemas.microsoft.com/office/drawing/2014/main" id="{07C6B8AC-63F4-46D2-92B1-60CED9B78A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7499" y="1076324"/>
            <a:ext cx="4064018" cy="394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13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A86A4-E973-4848-BCA7-67A749CE9C3E}"/>
              </a:ext>
            </a:extLst>
          </p:cNvPr>
          <p:cNvSpPr>
            <a:spLocks noGrp="1"/>
          </p:cNvSpPr>
          <p:nvPr>
            <p:ph type="title"/>
          </p:nvPr>
        </p:nvSpPr>
        <p:spPr>
          <a:xfrm>
            <a:off x="924443" y="1326931"/>
            <a:ext cx="10353762" cy="461665"/>
          </a:xfrm>
        </p:spPr>
        <p:txBody>
          <a:bodyPr>
            <a:normAutofit fontScale="90000"/>
          </a:bodyPr>
          <a:lstStyle/>
          <a:p>
            <a:pPr algn="l"/>
            <a:r>
              <a:rPr lang="es-ES" sz="2200" b="1" i="0" dirty="0">
                <a:solidFill>
                  <a:schemeClr val="tx1"/>
                </a:solidFill>
                <a:effectLst/>
                <a:latin typeface="Open Sans"/>
              </a:rPr>
              <a:t>Infección de la articulación facetaria</a:t>
            </a:r>
            <a:br>
              <a:rPr lang="es-ES" b="1" i="0" dirty="0">
                <a:solidFill>
                  <a:schemeClr val="tx1"/>
                </a:solidFill>
                <a:effectLst/>
                <a:latin typeface="Open Sans"/>
              </a:rPr>
            </a:br>
            <a:endParaRPr lang="es-ES" dirty="0">
              <a:solidFill>
                <a:schemeClr val="tx1"/>
              </a:solidFill>
            </a:endParaRPr>
          </a:p>
        </p:txBody>
      </p:sp>
      <p:sp>
        <p:nvSpPr>
          <p:cNvPr id="3" name="Marcador de contenido 2">
            <a:extLst>
              <a:ext uri="{FF2B5EF4-FFF2-40B4-BE49-F238E27FC236}">
                <a16:creationId xmlns:a16="http://schemas.microsoft.com/office/drawing/2014/main" id="{2C2FDA37-C4E8-43D0-A999-9240AEB3164F}"/>
              </a:ext>
            </a:extLst>
          </p:cNvPr>
          <p:cNvSpPr>
            <a:spLocks noGrp="1"/>
          </p:cNvSpPr>
          <p:nvPr>
            <p:ph idx="1"/>
          </p:nvPr>
        </p:nvSpPr>
        <p:spPr>
          <a:xfrm>
            <a:off x="913795" y="1732449"/>
            <a:ext cx="10353762" cy="4540014"/>
          </a:xfrm>
        </p:spPr>
        <p:txBody>
          <a:bodyPr>
            <a:normAutofit/>
          </a:bodyPr>
          <a:lstStyle/>
          <a:p>
            <a:pPr marL="36900" indent="0">
              <a:buNone/>
            </a:pPr>
            <a:r>
              <a:rPr lang="es-ES" sz="1800" b="0" i="0" dirty="0">
                <a:solidFill>
                  <a:schemeClr val="tx1"/>
                </a:solidFill>
                <a:effectLst/>
                <a:latin typeface="Open Sans"/>
              </a:rPr>
              <a:t>La infección de la articulación facetaria también puede ser el resultado de la diseminación hematógena después de bacteriemia.</a:t>
            </a:r>
          </a:p>
          <a:p>
            <a:pPr marL="36900" indent="0">
              <a:buNone/>
            </a:pPr>
            <a:endParaRPr lang="es-ES" sz="1800" b="0" i="0" dirty="0">
              <a:solidFill>
                <a:schemeClr val="tx1"/>
              </a:solidFill>
              <a:effectLst/>
              <a:latin typeface="Open Sans"/>
            </a:endParaRPr>
          </a:p>
          <a:p>
            <a:pPr marL="36900" indent="0">
              <a:buNone/>
            </a:pPr>
            <a:r>
              <a:rPr lang="es-ES" sz="1800" b="0" i="0" dirty="0">
                <a:solidFill>
                  <a:schemeClr val="tx1"/>
                </a:solidFill>
                <a:effectLst/>
                <a:latin typeface="Open Sans"/>
              </a:rPr>
              <a:t>Aproximadamente el 25% de las infecciones de la articulación facetaria lumbar están asociadas con la formación de abscesos epidurales.</a:t>
            </a:r>
          </a:p>
          <a:p>
            <a:pPr marL="36900" indent="0">
              <a:buNone/>
            </a:pPr>
            <a:endParaRPr lang="es-ES" sz="1800" dirty="0">
              <a:solidFill>
                <a:schemeClr val="tx1"/>
              </a:solidFill>
              <a:effectLst/>
              <a:latin typeface="Open Sans"/>
            </a:endParaRPr>
          </a:p>
          <a:p>
            <a:pPr marL="36900" indent="0">
              <a:buNone/>
            </a:pPr>
            <a:r>
              <a:rPr lang="es-ES" sz="1800" b="0" i="0" dirty="0">
                <a:solidFill>
                  <a:schemeClr val="tx1"/>
                </a:solidFill>
                <a:effectLst/>
                <a:latin typeface="Open Sans"/>
              </a:rPr>
              <a:t>Las articulaciones con infección muestran hiperintensidad en la RM ponderada en T2 y un realce que puede ser difícil de distinguir de la inflamación sola.</a:t>
            </a:r>
          </a:p>
          <a:p>
            <a:pPr marL="36900" indent="0">
              <a:buNone/>
            </a:pPr>
            <a:endParaRPr lang="es-ES" sz="1800" dirty="0">
              <a:solidFill>
                <a:schemeClr val="tx1"/>
              </a:solidFill>
            </a:endParaRPr>
          </a:p>
          <a:p>
            <a:pPr marL="36900" indent="0">
              <a:buNone/>
            </a:pPr>
            <a:r>
              <a:rPr lang="es-ES" sz="1800" b="0" i="0" dirty="0">
                <a:solidFill>
                  <a:schemeClr val="tx1"/>
                </a:solidFill>
                <a:effectLst/>
                <a:latin typeface="Open Sans"/>
              </a:rPr>
              <a:t>Las técnicas de saturación de grasa son valiosas en el diagnóstico de afecciones inflamatorias, por lo que la STIR o la RM ponderada en T1 con contraste con saturación de grasa es útil para diferenciar la sinovitis facetaria infecciosa o no infecciosa de la enfermedad facetaria degenerativa,</a:t>
            </a:r>
            <a:endParaRPr lang="es-ES" sz="1800" dirty="0">
              <a:solidFill>
                <a:schemeClr val="tx1"/>
              </a:solidFill>
            </a:endParaRPr>
          </a:p>
        </p:txBody>
      </p:sp>
      <p:sp>
        <p:nvSpPr>
          <p:cNvPr id="4" name="CuadroTexto 3">
            <a:extLst>
              <a:ext uri="{FF2B5EF4-FFF2-40B4-BE49-F238E27FC236}">
                <a16:creationId xmlns:a16="http://schemas.microsoft.com/office/drawing/2014/main" id="{755E00E4-8684-4F24-AAF2-D110895974FD}"/>
              </a:ext>
            </a:extLst>
          </p:cNvPr>
          <p:cNvSpPr txBox="1"/>
          <p:nvPr/>
        </p:nvSpPr>
        <p:spPr>
          <a:xfrm>
            <a:off x="4668253" y="226368"/>
            <a:ext cx="7315805" cy="461665"/>
          </a:xfrm>
          <a:prstGeom prst="rect">
            <a:avLst/>
          </a:prstGeom>
          <a:noFill/>
        </p:spPr>
        <p:txBody>
          <a:bodyPr wrap="square">
            <a:spAutoFit/>
          </a:bodyPr>
          <a:lstStyle/>
          <a:p>
            <a:pPr algn="r"/>
            <a:r>
              <a:rPr lang="es-ES" sz="2400" b="1" i="0" dirty="0">
                <a:effectLst/>
                <a:latin typeface="Open Sans"/>
              </a:rPr>
              <a:t>Dolor </a:t>
            </a:r>
            <a:r>
              <a:rPr lang="es-ES" sz="2400" b="1" i="0" dirty="0" err="1">
                <a:effectLst/>
                <a:latin typeface="Open Sans"/>
              </a:rPr>
              <a:t>Facetogénico</a:t>
            </a:r>
            <a:endParaRPr lang="es-ES" sz="2400" b="1" i="0" dirty="0">
              <a:effectLst/>
              <a:latin typeface="Open Sans"/>
            </a:endParaRPr>
          </a:p>
        </p:txBody>
      </p:sp>
    </p:spTree>
    <p:extLst>
      <p:ext uri="{BB962C8B-B14F-4D97-AF65-F5344CB8AC3E}">
        <p14:creationId xmlns:p14="http://schemas.microsoft.com/office/powerpoint/2010/main" val="869991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eptic facet joint infection and abscess in a 46-year-old woman with                        bacterial endocarditis. (a) Sagittal contrast-enhanced fat-saturated                        T1-weighted MR image shows an enhancing lesion (yellow arrow) accompanied by                        an adjacent spinous muscle abscess (red arrow). (b, c) Axial T2-weighted MR                        images show the hyperintense abscess (arrow in b) with a fluid-fluid level                        with restricted diffusion (arrow in c). Inflammation is directly related to                        infection-induced proinflammatory cytokines such as TNF and IL from the                        facet joint capsule, which stimulate the nociceptive nerve endings in the                        joint capsule.">
            <a:extLst>
              <a:ext uri="{FF2B5EF4-FFF2-40B4-BE49-F238E27FC236}">
                <a16:creationId xmlns:a16="http://schemas.microsoft.com/office/drawing/2014/main" id="{04CE5154-D6E9-482B-B359-A0F1295EB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24" y="723529"/>
            <a:ext cx="3982453" cy="5410942"/>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Septic facet joint infection and abscess in a 46-year-old woman with                        bacterial endocarditis. (a) Sagittal contrast-enhanced fat-saturated                        T1-weighted MR image shows an enhancing lesion (yellow arrow) accompanied by                        an adjacent spinous muscle abscess (red arrow). (b, c) Axial T2-weighted MR                        images show the hyperintense abscess (arrow in b) with a fluid-fluid level                        with restricted diffusion (arrow in c). Inflammation is directly related to                        infection-induced proinflammatory cytokines such as TNF and IL from the                        facet joint capsule, which stimulate the nociceptive nerve endings in the                        joint capsule.">
            <a:extLst>
              <a:ext uri="{FF2B5EF4-FFF2-40B4-BE49-F238E27FC236}">
                <a16:creationId xmlns:a16="http://schemas.microsoft.com/office/drawing/2014/main" id="{BC546DF4-8157-492D-B91C-DCA0F65BC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801" y="168784"/>
            <a:ext cx="4210047" cy="3031234"/>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Septic facet joint infection and abscess in a 46-year-old woman with                        bacterial endocarditis. (a) Sagittal contrast-enhanced fat-saturated                        T1-weighted MR image shows an enhancing lesion (yellow arrow) accompanied by                        an adjacent spinous muscle abscess (red arrow). (b, c) Axial T2-weighted MR                        images show the hyperintense abscess (arrow in b) with a fluid-fluid level                        with restricted diffusion (arrow in c). Inflammation is directly related to                        infection-induced proinflammatory cytokines such as TNF and IL from the                        facet joint capsule, which stimulate the nociceptive nerve endings in the                        joint capsule.">
            <a:extLst>
              <a:ext uri="{FF2B5EF4-FFF2-40B4-BE49-F238E27FC236}">
                <a16:creationId xmlns:a16="http://schemas.microsoft.com/office/drawing/2014/main" id="{549A824E-A5EF-4B43-B85A-0251A84CF0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3342" y="3200018"/>
            <a:ext cx="4210047" cy="343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25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A86A4-E973-4848-BCA7-67A749CE9C3E}"/>
              </a:ext>
            </a:extLst>
          </p:cNvPr>
          <p:cNvSpPr>
            <a:spLocks noGrp="1"/>
          </p:cNvSpPr>
          <p:nvPr>
            <p:ph type="title"/>
          </p:nvPr>
        </p:nvSpPr>
        <p:spPr>
          <a:xfrm>
            <a:off x="924443" y="1326931"/>
            <a:ext cx="10353762" cy="461665"/>
          </a:xfrm>
        </p:spPr>
        <p:txBody>
          <a:bodyPr>
            <a:normAutofit fontScale="90000"/>
          </a:bodyPr>
          <a:lstStyle/>
          <a:p>
            <a:pPr algn="l"/>
            <a:r>
              <a:rPr lang="es-ES" sz="2200" b="1" i="0" dirty="0">
                <a:solidFill>
                  <a:schemeClr val="tx1"/>
                </a:solidFill>
                <a:effectLst/>
                <a:latin typeface="Open Sans"/>
              </a:rPr>
              <a:t>Inestabilidad Espinal</a:t>
            </a:r>
            <a:br>
              <a:rPr lang="es-ES" b="1" i="0" dirty="0">
                <a:solidFill>
                  <a:schemeClr val="tx1"/>
                </a:solidFill>
                <a:effectLst/>
                <a:latin typeface="Open Sans"/>
              </a:rPr>
            </a:br>
            <a:endParaRPr lang="es-ES" dirty="0">
              <a:solidFill>
                <a:schemeClr val="tx1"/>
              </a:solidFill>
            </a:endParaRPr>
          </a:p>
        </p:txBody>
      </p:sp>
      <p:sp>
        <p:nvSpPr>
          <p:cNvPr id="3" name="Marcador de contenido 2">
            <a:extLst>
              <a:ext uri="{FF2B5EF4-FFF2-40B4-BE49-F238E27FC236}">
                <a16:creationId xmlns:a16="http://schemas.microsoft.com/office/drawing/2014/main" id="{2C2FDA37-C4E8-43D0-A999-9240AEB3164F}"/>
              </a:ext>
            </a:extLst>
          </p:cNvPr>
          <p:cNvSpPr>
            <a:spLocks noGrp="1"/>
          </p:cNvSpPr>
          <p:nvPr>
            <p:ph idx="1"/>
          </p:nvPr>
        </p:nvSpPr>
        <p:spPr>
          <a:xfrm>
            <a:off x="913795" y="1732448"/>
            <a:ext cx="10353762" cy="4908983"/>
          </a:xfrm>
        </p:spPr>
        <p:txBody>
          <a:bodyPr>
            <a:normAutofit/>
          </a:bodyPr>
          <a:lstStyle/>
          <a:p>
            <a:pPr marL="36900" indent="0">
              <a:buNone/>
            </a:pPr>
            <a:r>
              <a:rPr lang="es-ES" sz="1800" b="0" i="1" dirty="0">
                <a:solidFill>
                  <a:schemeClr val="tx1"/>
                </a:solidFill>
                <a:effectLst/>
                <a:latin typeface="Open Sans"/>
              </a:rPr>
              <a:t>La </a:t>
            </a:r>
            <a:r>
              <a:rPr lang="es-ES" sz="1800" b="1" i="1" dirty="0">
                <a:solidFill>
                  <a:srgbClr val="FFFF00"/>
                </a:solidFill>
                <a:effectLst/>
                <a:latin typeface="Open Sans"/>
              </a:rPr>
              <a:t>inestabilidad</a:t>
            </a:r>
            <a:r>
              <a:rPr lang="es-ES" sz="1800" b="1" i="0" dirty="0">
                <a:solidFill>
                  <a:srgbClr val="FFFF00"/>
                </a:solidFill>
                <a:effectLst/>
                <a:latin typeface="Open Sans"/>
              </a:rPr>
              <a:t> </a:t>
            </a:r>
            <a:r>
              <a:rPr lang="es-ES" sz="1800" b="0" i="0" dirty="0">
                <a:solidFill>
                  <a:schemeClr val="tx1"/>
                </a:solidFill>
                <a:effectLst/>
                <a:latin typeface="Open Sans"/>
              </a:rPr>
              <a:t>se define como la pérdida de la capacidad de la columna para mantener sus patrones normales de desplazamiento bajo cargas fisiológicas o una pérdida de rigidez que conduce a un movimiento anormal y aumentado.</a:t>
            </a:r>
          </a:p>
          <a:p>
            <a:pPr marL="36900" indent="0">
              <a:buNone/>
            </a:pPr>
            <a:endParaRPr lang="es-ES" sz="1800" b="0" i="0" dirty="0">
              <a:solidFill>
                <a:schemeClr val="tx1"/>
              </a:solidFill>
              <a:effectLst/>
              <a:latin typeface="Open Sans"/>
            </a:endParaRPr>
          </a:p>
          <a:p>
            <a:pPr marL="36900" indent="0">
              <a:buNone/>
            </a:pPr>
            <a:endParaRPr lang="es-ES" b="1" dirty="0">
              <a:solidFill>
                <a:schemeClr val="tx1"/>
              </a:solidFill>
              <a:effectLst/>
              <a:latin typeface="Open Sans"/>
            </a:endParaRPr>
          </a:p>
          <a:p>
            <a:pPr marL="36900" indent="0">
              <a:buNone/>
            </a:pPr>
            <a:r>
              <a:rPr lang="es-ES" b="1" dirty="0">
                <a:solidFill>
                  <a:schemeClr val="tx1"/>
                </a:solidFill>
                <a:effectLst/>
                <a:latin typeface="Open Sans"/>
              </a:rPr>
              <a:t>Dolor </a:t>
            </a:r>
            <a:r>
              <a:rPr lang="es-ES" b="1" dirty="0" err="1">
                <a:solidFill>
                  <a:schemeClr val="tx1"/>
                </a:solidFill>
                <a:effectLst/>
                <a:latin typeface="Open Sans"/>
              </a:rPr>
              <a:t>miofacial</a:t>
            </a:r>
            <a:r>
              <a:rPr lang="es-ES" b="1" dirty="0">
                <a:solidFill>
                  <a:schemeClr val="tx1"/>
                </a:solidFill>
                <a:effectLst/>
                <a:latin typeface="Open Sans"/>
              </a:rPr>
              <a:t> y </a:t>
            </a:r>
            <a:r>
              <a:rPr lang="es-ES" b="1" dirty="0" err="1">
                <a:solidFill>
                  <a:schemeClr val="tx1"/>
                </a:solidFill>
                <a:effectLst/>
                <a:latin typeface="Open Sans"/>
              </a:rPr>
              <a:t>paraespinal</a:t>
            </a:r>
            <a:endParaRPr lang="es-ES" b="1" dirty="0">
              <a:solidFill>
                <a:schemeClr val="tx1"/>
              </a:solidFill>
              <a:effectLst/>
              <a:latin typeface="Open Sans"/>
            </a:endParaRPr>
          </a:p>
          <a:p>
            <a:pPr marL="36900" indent="0">
              <a:buNone/>
            </a:pPr>
            <a:endParaRPr lang="es-ES" b="1" dirty="0">
              <a:solidFill>
                <a:schemeClr val="tx1"/>
              </a:solidFill>
              <a:effectLst/>
              <a:latin typeface="Open Sans"/>
            </a:endParaRPr>
          </a:p>
          <a:p>
            <a:pPr marL="36900" indent="0">
              <a:buNone/>
            </a:pPr>
            <a:r>
              <a:rPr lang="es-ES" sz="1800" b="0" i="0" dirty="0">
                <a:solidFill>
                  <a:schemeClr val="tx1"/>
                </a:solidFill>
                <a:effectLst/>
                <a:latin typeface="Open Sans"/>
              </a:rPr>
              <a:t>El dolor miofascial es un problema de salud sustancial que afecta hasta al 85% de la población general en algún momento de su vida, y la prevalencia general estimada es de hasta el 46%.</a:t>
            </a:r>
          </a:p>
          <a:p>
            <a:pPr marL="36900" indent="0">
              <a:buNone/>
            </a:pPr>
            <a:endParaRPr lang="es-ES" sz="1800" b="0" i="0" dirty="0">
              <a:solidFill>
                <a:schemeClr val="tx1"/>
              </a:solidFill>
              <a:effectLst/>
              <a:latin typeface="Open Sans"/>
            </a:endParaRPr>
          </a:p>
          <a:p>
            <a:pPr marL="36900" indent="0">
              <a:buNone/>
            </a:pPr>
            <a:r>
              <a:rPr lang="es-ES" sz="1600" b="0" i="0" dirty="0">
                <a:solidFill>
                  <a:schemeClr val="tx1"/>
                </a:solidFill>
                <a:effectLst/>
                <a:latin typeface="Open Sans"/>
              </a:rPr>
              <a:t>El síndrome de dolor miofascial es causado por puntos gatillo miofasciales que se identifican mediante la palpación de focos discretos de áreas </a:t>
            </a:r>
            <a:r>
              <a:rPr lang="es-ES" sz="1600" b="0" i="0" dirty="0" err="1">
                <a:solidFill>
                  <a:schemeClr val="tx1"/>
                </a:solidFill>
                <a:effectLst/>
                <a:latin typeface="Open Sans"/>
              </a:rPr>
              <a:t>hipercontractadas</a:t>
            </a:r>
            <a:r>
              <a:rPr lang="es-ES" sz="1600" b="0" i="0" dirty="0">
                <a:solidFill>
                  <a:schemeClr val="tx1"/>
                </a:solidFill>
                <a:effectLst/>
                <a:latin typeface="Open Sans"/>
              </a:rPr>
              <a:t> en un músculo como resultado del uso excesivo de músculo, trauma muscular o estrés psicológico.</a:t>
            </a:r>
            <a:endParaRPr lang="es-ES" sz="1800" dirty="0">
              <a:solidFill>
                <a:schemeClr val="tx1"/>
              </a:solidFill>
            </a:endParaRPr>
          </a:p>
          <a:p>
            <a:pPr marL="36900" indent="0">
              <a:buNone/>
            </a:pPr>
            <a:endParaRPr lang="es-ES" sz="1800" dirty="0">
              <a:solidFill>
                <a:schemeClr val="tx1"/>
              </a:solidFill>
            </a:endParaRPr>
          </a:p>
        </p:txBody>
      </p:sp>
    </p:spTree>
    <p:extLst>
      <p:ext uri="{BB962C8B-B14F-4D97-AF65-F5344CB8AC3E}">
        <p14:creationId xmlns:p14="http://schemas.microsoft.com/office/powerpoint/2010/main" val="356034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4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0BF5F-C3B0-4794-9BAE-D713553F6A37}"/>
              </a:ext>
            </a:extLst>
          </p:cNvPr>
          <p:cNvSpPr>
            <a:spLocks noGrp="1"/>
          </p:cNvSpPr>
          <p:nvPr>
            <p:ph type="title"/>
          </p:nvPr>
        </p:nvSpPr>
        <p:spPr/>
        <p:txBody>
          <a:bodyPr>
            <a:noAutofit/>
          </a:bodyPr>
          <a:lstStyle/>
          <a:p>
            <a:pPr algn="l"/>
            <a:r>
              <a:rPr lang="es-ES" sz="2400" b="1" i="0" dirty="0">
                <a:solidFill>
                  <a:schemeClr val="tx1"/>
                </a:solidFill>
                <a:effectLst/>
                <a:latin typeface="Open Sans"/>
              </a:rPr>
              <a:t>Anatomía de los ganglios de la raíz dorsal, las raíces nerviosas y los extremos nerviosos en el disco y la articulación facetaria: mecanismos esquemáticos de señalización del dolor</a:t>
            </a:r>
            <a:br>
              <a:rPr lang="es-ES" sz="2400" b="1" i="0" dirty="0">
                <a:solidFill>
                  <a:schemeClr val="tx1"/>
                </a:solidFill>
                <a:effectLst/>
                <a:latin typeface="Open Sans"/>
              </a:rPr>
            </a:br>
            <a:endParaRPr lang="es-ES" sz="2400" dirty="0">
              <a:solidFill>
                <a:schemeClr val="tx1"/>
              </a:solidFill>
            </a:endParaRPr>
          </a:p>
        </p:txBody>
      </p:sp>
      <p:pic>
        <p:nvPicPr>
          <p:cNvPr id="2050" name="Picture 2" descr="La ilustración muestra la anatomía de los ganglios de la raíz dorsal, las raíces nerviosas y los extremos nerviosos en el disco y la articulación facetaria y los mecanismos de señalización del dolor.">
            <a:extLst>
              <a:ext uri="{FF2B5EF4-FFF2-40B4-BE49-F238E27FC236}">
                <a16:creationId xmlns:a16="http://schemas.microsoft.com/office/drawing/2014/main" id="{37A91ADB-DDB8-4DFD-944C-840D2415D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595" y="1580050"/>
            <a:ext cx="9120231" cy="469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856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El diagrama muestra las vías bioquímicas y los tratamientos del dolor (16).">
            <a:extLst>
              <a:ext uri="{FF2B5EF4-FFF2-40B4-BE49-F238E27FC236}">
                <a16:creationId xmlns:a16="http://schemas.microsoft.com/office/drawing/2014/main" id="{D968A03C-19A6-4545-8CA0-5DBAE7F0F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0" y="443756"/>
            <a:ext cx="9080500" cy="500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8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F7E71-C9DB-4D7C-B299-93ED1F77EE1C}"/>
              </a:ext>
            </a:extLst>
          </p:cNvPr>
          <p:cNvSpPr>
            <a:spLocks noGrp="1"/>
          </p:cNvSpPr>
          <p:nvPr>
            <p:ph type="title"/>
          </p:nvPr>
        </p:nvSpPr>
        <p:spPr/>
        <p:txBody>
          <a:bodyPr>
            <a:normAutofit fontScale="90000"/>
          </a:bodyPr>
          <a:lstStyle/>
          <a:p>
            <a:pPr algn="r"/>
            <a:r>
              <a:rPr lang="es-ES" sz="2700" b="1" i="0" dirty="0">
                <a:solidFill>
                  <a:schemeClr val="tx1"/>
                </a:solidFill>
                <a:effectLst/>
                <a:latin typeface="Open Sans"/>
              </a:rPr>
              <a:t>Dolor </a:t>
            </a:r>
            <a:r>
              <a:rPr lang="es-ES" sz="2700" b="1" i="0" dirty="0" err="1">
                <a:solidFill>
                  <a:schemeClr val="tx1"/>
                </a:solidFill>
                <a:effectLst/>
                <a:latin typeface="Open Sans"/>
              </a:rPr>
              <a:t>discogénico</a:t>
            </a:r>
            <a:br>
              <a:rPr lang="es-ES" sz="2700" b="1" i="0" dirty="0">
                <a:solidFill>
                  <a:schemeClr val="tx1"/>
                </a:solidFill>
                <a:effectLst/>
                <a:latin typeface="Open Sans"/>
              </a:rPr>
            </a:br>
            <a:endParaRPr lang="es-ES" dirty="0"/>
          </a:p>
        </p:txBody>
      </p:sp>
      <p:sp>
        <p:nvSpPr>
          <p:cNvPr id="3" name="Marcador de contenido 2">
            <a:extLst>
              <a:ext uri="{FF2B5EF4-FFF2-40B4-BE49-F238E27FC236}">
                <a16:creationId xmlns:a16="http://schemas.microsoft.com/office/drawing/2014/main" id="{57BE0A46-E9BD-4735-B53F-0CD5D05E8079}"/>
              </a:ext>
            </a:extLst>
          </p:cNvPr>
          <p:cNvSpPr>
            <a:spLocks noGrp="1"/>
          </p:cNvSpPr>
          <p:nvPr>
            <p:ph idx="1"/>
          </p:nvPr>
        </p:nvSpPr>
        <p:spPr/>
        <p:txBody>
          <a:bodyPr/>
          <a:lstStyle/>
          <a:p>
            <a:pPr marL="36900" indent="0">
              <a:buNone/>
            </a:pPr>
            <a:r>
              <a:rPr lang="es-ES" sz="2000" b="1" i="0" dirty="0">
                <a:solidFill>
                  <a:schemeClr val="tx1"/>
                </a:solidFill>
                <a:effectLst/>
                <a:latin typeface="Open Sans"/>
              </a:rPr>
              <a:t>Estado natural del disco:</a:t>
            </a:r>
          </a:p>
          <a:p>
            <a:pPr marL="36900" indent="0">
              <a:buNone/>
            </a:pPr>
            <a:r>
              <a:rPr lang="es-ES" b="1" dirty="0">
                <a:solidFill>
                  <a:schemeClr val="tx1"/>
                </a:solidFill>
                <a:effectLst/>
                <a:latin typeface="Open Sans"/>
              </a:rPr>
              <a:t>	</a:t>
            </a:r>
            <a:r>
              <a:rPr lang="es-ES" b="0" i="0" dirty="0">
                <a:solidFill>
                  <a:schemeClr val="tx1"/>
                </a:solidFill>
                <a:effectLst/>
                <a:latin typeface="Open Sans"/>
              </a:rPr>
              <a:t> </a:t>
            </a:r>
            <a:r>
              <a:rPr lang="es-ES" sz="1800" b="0" i="0" dirty="0">
                <a:solidFill>
                  <a:schemeClr val="tx1"/>
                </a:solidFill>
                <a:effectLst/>
                <a:latin typeface="Open Sans"/>
              </a:rPr>
              <a:t>El disco intervertebral consiste en un núcleo gelatinoso (el núcleo pulposo) y un anillo externo de tejido fibroso llamado el </a:t>
            </a:r>
            <a:r>
              <a:rPr lang="es-ES" sz="1800" b="0" i="1" dirty="0">
                <a:solidFill>
                  <a:schemeClr val="tx1"/>
                </a:solidFill>
                <a:effectLst/>
                <a:latin typeface="Open Sans"/>
              </a:rPr>
              <a:t>anillo</a:t>
            </a:r>
            <a:r>
              <a:rPr lang="es-ES" sz="1800" b="0" i="0" dirty="0">
                <a:solidFill>
                  <a:schemeClr val="tx1"/>
                </a:solidFill>
                <a:effectLst/>
                <a:latin typeface="Open Sans"/>
              </a:rPr>
              <a:t> fibroso. </a:t>
            </a:r>
          </a:p>
          <a:p>
            <a:pPr marL="36900" indent="0">
              <a:buNone/>
            </a:pPr>
            <a:r>
              <a:rPr lang="es-ES" sz="1800" dirty="0">
                <a:solidFill>
                  <a:schemeClr val="tx1"/>
                </a:solidFill>
                <a:effectLst/>
                <a:latin typeface="Open Sans"/>
              </a:rPr>
              <a:t>	</a:t>
            </a:r>
            <a:r>
              <a:rPr lang="es-ES" sz="1800" b="0" i="0" dirty="0">
                <a:solidFill>
                  <a:schemeClr val="tx1"/>
                </a:solidFill>
                <a:effectLst/>
                <a:latin typeface="Open Sans"/>
              </a:rPr>
              <a:t>El núcleo pulposo se compone principalmente de </a:t>
            </a:r>
            <a:r>
              <a:rPr lang="es-ES" sz="1800" b="0" i="0" dirty="0">
                <a:solidFill>
                  <a:srgbClr val="FFFF00"/>
                </a:solidFill>
                <a:effectLst/>
                <a:latin typeface="Open Sans"/>
              </a:rPr>
              <a:t>colágeno tipo II </a:t>
            </a:r>
            <a:r>
              <a:rPr lang="es-ES" sz="1800" b="0" i="0" dirty="0">
                <a:solidFill>
                  <a:schemeClr val="tx1"/>
                </a:solidFill>
                <a:effectLst/>
                <a:latin typeface="Open Sans"/>
              </a:rPr>
              <a:t>y proteoglicano, que pueden contener abundante agua y permiten que el núcleo pulposo funcione como un amortiguador.</a:t>
            </a:r>
          </a:p>
          <a:p>
            <a:pPr marL="36900" indent="0">
              <a:buNone/>
            </a:pPr>
            <a:r>
              <a:rPr lang="es-ES" sz="1800" dirty="0">
                <a:solidFill>
                  <a:schemeClr val="tx1"/>
                </a:solidFill>
                <a:effectLst/>
                <a:latin typeface="Open Sans"/>
              </a:rPr>
              <a:t>	E</a:t>
            </a:r>
            <a:r>
              <a:rPr lang="es-ES" sz="1800" b="0" i="0" dirty="0">
                <a:solidFill>
                  <a:schemeClr val="tx1"/>
                </a:solidFill>
                <a:effectLst/>
                <a:latin typeface="Open Sans"/>
              </a:rPr>
              <a:t>l anillo fibroso se compone principalmente de </a:t>
            </a:r>
            <a:r>
              <a:rPr lang="es-ES" sz="1800" b="0" i="0" dirty="0">
                <a:solidFill>
                  <a:srgbClr val="FFFF00"/>
                </a:solidFill>
                <a:effectLst/>
                <a:latin typeface="Open Sans"/>
              </a:rPr>
              <a:t>colágeno tipo I</a:t>
            </a:r>
            <a:r>
              <a:rPr lang="es-ES" sz="1800" b="0" i="0" dirty="0">
                <a:solidFill>
                  <a:schemeClr val="tx1"/>
                </a:solidFill>
                <a:effectLst/>
                <a:latin typeface="Open Sans"/>
              </a:rPr>
              <a:t>, que forma una estructura laminar y permite que el anillo fibroso mantenga el núcleo pulposo dentro del disco intervertebral y también tiene una parte en el equilibrio de las cargas mecánicas, como la flexión, la presión y torsión.</a:t>
            </a:r>
          </a:p>
          <a:p>
            <a:pPr marL="36900" indent="0">
              <a:buNone/>
            </a:pPr>
            <a:r>
              <a:rPr lang="es-ES" sz="1800" b="0" i="0" dirty="0">
                <a:solidFill>
                  <a:schemeClr val="tx1"/>
                </a:solidFill>
                <a:effectLst/>
                <a:latin typeface="Open Sans"/>
              </a:rPr>
              <a:t>	Las fibras nerviosas sensoriales dentro del disco intervertebral están inervadas por las ramas de la rama gris comunicante, el nervio </a:t>
            </a:r>
            <a:r>
              <a:rPr lang="es-ES" sz="1800" b="0" i="0" dirty="0" err="1">
                <a:solidFill>
                  <a:schemeClr val="tx1"/>
                </a:solidFill>
                <a:effectLst/>
                <a:latin typeface="Open Sans"/>
              </a:rPr>
              <a:t>sinuvertebral</a:t>
            </a:r>
            <a:r>
              <a:rPr lang="es-ES" sz="1800" b="0" i="0" dirty="0">
                <a:solidFill>
                  <a:schemeClr val="tx1"/>
                </a:solidFill>
                <a:effectLst/>
                <a:latin typeface="Open Sans"/>
              </a:rPr>
              <a:t> y el tronco simpático.</a:t>
            </a:r>
            <a:endParaRPr lang="es-ES" sz="1800" dirty="0">
              <a:solidFill>
                <a:schemeClr val="tx1"/>
              </a:solidFill>
            </a:endParaRPr>
          </a:p>
        </p:txBody>
      </p:sp>
    </p:spTree>
    <p:extLst>
      <p:ext uri="{BB962C8B-B14F-4D97-AF65-F5344CB8AC3E}">
        <p14:creationId xmlns:p14="http://schemas.microsoft.com/office/powerpoint/2010/main" val="868972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04A5A18-F5DE-47ED-B429-AC0505E84863}"/>
              </a:ext>
            </a:extLst>
          </p:cNvPr>
          <p:cNvSpPr>
            <a:spLocks noGrp="1"/>
          </p:cNvSpPr>
          <p:nvPr>
            <p:ph idx="1"/>
          </p:nvPr>
        </p:nvSpPr>
        <p:spPr/>
        <p:txBody>
          <a:bodyPr/>
          <a:lstStyle/>
          <a:p>
            <a:pPr marL="36900" indent="0">
              <a:buNone/>
            </a:pPr>
            <a:r>
              <a:rPr lang="es-ES" sz="2000" b="1" i="0" dirty="0">
                <a:solidFill>
                  <a:schemeClr val="tx1"/>
                </a:solidFill>
                <a:effectLst/>
                <a:latin typeface="Open Sans"/>
              </a:rPr>
              <a:t>Estado natural del disco:</a:t>
            </a:r>
          </a:p>
          <a:p>
            <a:pPr marL="36900" indent="0">
              <a:buNone/>
            </a:pPr>
            <a:r>
              <a:rPr lang="es-ES" sz="1800" b="0" i="0" dirty="0">
                <a:solidFill>
                  <a:schemeClr val="tx1"/>
                </a:solidFill>
                <a:effectLst/>
                <a:latin typeface="Open Sans"/>
              </a:rPr>
              <a:t>	El núcleo pulposo del disco intervertebral normal se deriva del notocordio y se aísla del sistema inmune del huésped; por lo tanto, es reconocido como uno de los tejidos inmunológicamente privilegiados.</a:t>
            </a:r>
          </a:p>
          <a:p>
            <a:pPr marL="36900" indent="0">
              <a:buNone/>
            </a:pPr>
            <a:r>
              <a:rPr lang="es-ES" sz="1800" b="0" i="0" dirty="0">
                <a:solidFill>
                  <a:schemeClr val="tx1"/>
                </a:solidFill>
                <a:effectLst/>
                <a:latin typeface="Open Sans"/>
              </a:rPr>
              <a:t>	La interacción entre el núcleo pulposo intervertebral y los macrófagos se cree que causa una reacción inflamatoria y el resultado en la activación de la vía del dolor.</a:t>
            </a:r>
          </a:p>
          <a:p>
            <a:endParaRPr lang="es-ES" dirty="0">
              <a:solidFill>
                <a:schemeClr val="tx1"/>
              </a:solidFill>
              <a:effectLst/>
            </a:endParaRPr>
          </a:p>
        </p:txBody>
      </p:sp>
      <p:sp>
        <p:nvSpPr>
          <p:cNvPr id="6" name="Título 1">
            <a:extLst>
              <a:ext uri="{FF2B5EF4-FFF2-40B4-BE49-F238E27FC236}">
                <a16:creationId xmlns:a16="http://schemas.microsoft.com/office/drawing/2014/main" id="{123C79E9-90B4-4A65-B7D7-469BA4A56623}"/>
              </a:ext>
            </a:extLst>
          </p:cNvPr>
          <p:cNvSpPr>
            <a:spLocks noGrp="1"/>
          </p:cNvSpPr>
          <p:nvPr>
            <p:ph type="title"/>
          </p:nvPr>
        </p:nvSpPr>
        <p:spPr>
          <a:xfrm>
            <a:off x="913795" y="609600"/>
            <a:ext cx="10353762" cy="970450"/>
          </a:xfrm>
        </p:spPr>
        <p:txBody>
          <a:bodyPr>
            <a:normAutofit fontScale="90000"/>
          </a:bodyPr>
          <a:lstStyle/>
          <a:p>
            <a:pPr algn="r"/>
            <a:r>
              <a:rPr lang="es-ES" sz="2700" b="1" i="0" dirty="0">
                <a:solidFill>
                  <a:schemeClr val="tx1"/>
                </a:solidFill>
                <a:effectLst/>
                <a:latin typeface="Open Sans"/>
              </a:rPr>
              <a:t>Dolor </a:t>
            </a:r>
            <a:r>
              <a:rPr lang="es-ES" sz="2700" b="1" i="0" dirty="0" err="1">
                <a:solidFill>
                  <a:schemeClr val="tx1"/>
                </a:solidFill>
                <a:effectLst/>
                <a:latin typeface="Open Sans"/>
              </a:rPr>
              <a:t>discogénico</a:t>
            </a:r>
            <a:br>
              <a:rPr lang="es-ES" sz="2700" b="1" i="0" dirty="0">
                <a:solidFill>
                  <a:schemeClr val="tx1"/>
                </a:solidFill>
                <a:effectLst/>
                <a:latin typeface="Open Sans"/>
              </a:rPr>
            </a:br>
            <a:endParaRPr lang="es-ES" dirty="0"/>
          </a:p>
        </p:txBody>
      </p:sp>
    </p:spTree>
    <p:extLst>
      <p:ext uri="{BB962C8B-B14F-4D97-AF65-F5344CB8AC3E}">
        <p14:creationId xmlns:p14="http://schemas.microsoft.com/office/powerpoint/2010/main" val="443487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80A1762-25A1-4750-A5F9-A39A60A42D64}"/>
              </a:ext>
            </a:extLst>
          </p:cNvPr>
          <p:cNvSpPr>
            <a:spLocks noGrp="1"/>
          </p:cNvSpPr>
          <p:nvPr>
            <p:ph idx="1"/>
          </p:nvPr>
        </p:nvSpPr>
        <p:spPr/>
        <p:txBody>
          <a:bodyPr/>
          <a:lstStyle/>
          <a:p>
            <a:pPr marL="36900" indent="0">
              <a:buNone/>
            </a:pPr>
            <a:r>
              <a:rPr lang="es-ES" b="1" i="0" dirty="0">
                <a:solidFill>
                  <a:schemeClr val="tx1"/>
                </a:solidFill>
                <a:effectLst/>
                <a:latin typeface="Open Sans"/>
              </a:rPr>
              <a:t>Degeneración de disco</a:t>
            </a:r>
          </a:p>
          <a:p>
            <a:pPr marL="36900" indent="0">
              <a:buNone/>
            </a:pPr>
            <a:r>
              <a:rPr lang="es-ES" sz="1800" b="0" i="0" dirty="0">
                <a:solidFill>
                  <a:schemeClr val="tx1"/>
                </a:solidFill>
                <a:effectLst/>
                <a:latin typeface="Open Sans"/>
              </a:rPr>
              <a:t>	39% de los casos de dolor lumbar crónico.</a:t>
            </a:r>
          </a:p>
          <a:p>
            <a:pPr marL="36900" indent="0">
              <a:buNone/>
            </a:pPr>
            <a:r>
              <a:rPr lang="es-ES" sz="1800" b="0" i="0" dirty="0">
                <a:solidFill>
                  <a:schemeClr val="tx1"/>
                </a:solidFill>
                <a:effectLst/>
                <a:latin typeface="Open Sans"/>
              </a:rPr>
              <a:t>	Patológicamente, se caracteriza por la degradación, dentro del disco, de la matriz del núcleo pulposo.</a:t>
            </a:r>
          </a:p>
          <a:p>
            <a:pPr marL="36900" indent="0">
              <a:buNone/>
            </a:pPr>
            <a:r>
              <a:rPr lang="es-ES" sz="1800" b="0" i="0" dirty="0">
                <a:solidFill>
                  <a:schemeClr val="tx1"/>
                </a:solidFill>
                <a:effectLst/>
                <a:latin typeface="Open Sans"/>
              </a:rPr>
              <a:t>	Se cree que la degeneración del tejido del disco intervertebral es causada por la disminución de la capacidad para sintetizar la matriz extracelular y un mecanismo de homeostasis roto que involucra enzimas que degradan la matriz extracelular. </a:t>
            </a:r>
            <a:r>
              <a:rPr lang="es-ES" sz="1600" b="0" i="0" dirty="0">
                <a:solidFill>
                  <a:srgbClr val="000000"/>
                </a:solidFill>
                <a:effectLst/>
                <a:latin typeface="Open Sans"/>
              </a:rPr>
              <a:t> </a:t>
            </a:r>
            <a:r>
              <a:rPr lang="es-ES" sz="1800" b="0" i="0" dirty="0">
                <a:solidFill>
                  <a:schemeClr val="tx1"/>
                </a:solidFill>
                <a:effectLst/>
                <a:latin typeface="Open Sans"/>
              </a:rPr>
              <a:t>La </a:t>
            </a:r>
            <a:r>
              <a:rPr lang="es-ES" sz="1800" b="0" i="0" dirty="0">
                <a:solidFill>
                  <a:srgbClr val="FFFF00"/>
                </a:solidFill>
                <a:effectLst/>
                <a:latin typeface="Open Sans"/>
              </a:rPr>
              <a:t>metaloproteinasa matriz 1</a:t>
            </a:r>
            <a:r>
              <a:rPr lang="es-ES" sz="1800" b="0" i="0" dirty="0">
                <a:solidFill>
                  <a:schemeClr val="tx1"/>
                </a:solidFill>
                <a:effectLst/>
                <a:latin typeface="Open Sans"/>
              </a:rPr>
              <a:t>, la </a:t>
            </a:r>
            <a:r>
              <a:rPr lang="es-ES" sz="1800" b="0" i="0" dirty="0">
                <a:solidFill>
                  <a:srgbClr val="FFFF00"/>
                </a:solidFill>
                <a:effectLst/>
                <a:latin typeface="Open Sans"/>
              </a:rPr>
              <a:t>metaloproteinasa matriz 13</a:t>
            </a:r>
            <a:r>
              <a:rPr lang="es-ES" sz="1800" b="0" i="0" dirty="0">
                <a:solidFill>
                  <a:schemeClr val="tx1"/>
                </a:solidFill>
                <a:effectLst/>
                <a:latin typeface="Open Sans"/>
              </a:rPr>
              <a:t> y una </a:t>
            </a:r>
            <a:r>
              <a:rPr lang="es-ES" sz="1800" b="0" i="0" dirty="0" err="1">
                <a:solidFill>
                  <a:srgbClr val="FFFF00"/>
                </a:solidFill>
                <a:effectLst/>
                <a:latin typeface="Open Sans"/>
              </a:rPr>
              <a:t>desintegrina</a:t>
            </a:r>
            <a:r>
              <a:rPr lang="es-ES" sz="1800" b="0" i="0" dirty="0">
                <a:solidFill>
                  <a:schemeClr val="tx1"/>
                </a:solidFill>
                <a:effectLst/>
                <a:latin typeface="Open Sans"/>
              </a:rPr>
              <a:t> y </a:t>
            </a:r>
            <a:r>
              <a:rPr lang="es-ES" sz="1800" b="0" i="0" dirty="0">
                <a:solidFill>
                  <a:srgbClr val="FFFF00"/>
                </a:solidFill>
                <a:effectLst/>
                <a:latin typeface="Open Sans"/>
              </a:rPr>
              <a:t>metaloproteinasa</a:t>
            </a:r>
            <a:r>
              <a:rPr lang="es-ES" sz="1800" b="0" i="0" dirty="0">
                <a:solidFill>
                  <a:schemeClr val="tx1"/>
                </a:solidFill>
                <a:effectLst/>
                <a:latin typeface="Open Sans"/>
              </a:rPr>
              <a:t> tienen la capacidad de degradar el </a:t>
            </a:r>
            <a:r>
              <a:rPr lang="es-ES" sz="1800" b="0" i="0" dirty="0">
                <a:solidFill>
                  <a:srgbClr val="00B050"/>
                </a:solidFill>
                <a:effectLst/>
                <a:latin typeface="Open Sans"/>
              </a:rPr>
              <a:t>colágeno I</a:t>
            </a:r>
            <a:r>
              <a:rPr lang="es-ES" sz="1800" b="0" i="0" dirty="0">
                <a:solidFill>
                  <a:schemeClr val="tx1"/>
                </a:solidFill>
                <a:effectLst/>
                <a:latin typeface="Open Sans"/>
              </a:rPr>
              <a:t>, el </a:t>
            </a:r>
            <a:r>
              <a:rPr lang="es-ES" sz="1800" b="0" i="0" dirty="0">
                <a:solidFill>
                  <a:srgbClr val="00B050"/>
                </a:solidFill>
                <a:effectLst/>
                <a:latin typeface="Open Sans"/>
              </a:rPr>
              <a:t>colágeno II </a:t>
            </a:r>
            <a:r>
              <a:rPr lang="es-ES" sz="1800" b="0" i="0" dirty="0">
                <a:solidFill>
                  <a:schemeClr val="tx1"/>
                </a:solidFill>
                <a:effectLst/>
                <a:latin typeface="Open Sans"/>
              </a:rPr>
              <a:t>y el </a:t>
            </a:r>
            <a:r>
              <a:rPr lang="es-ES" sz="1800" b="0" i="0" dirty="0" err="1">
                <a:solidFill>
                  <a:srgbClr val="00B050"/>
                </a:solidFill>
                <a:effectLst/>
                <a:latin typeface="Open Sans"/>
              </a:rPr>
              <a:t>agrecano</a:t>
            </a:r>
            <a:r>
              <a:rPr lang="es-ES" sz="1800" b="0" i="0" dirty="0">
                <a:solidFill>
                  <a:schemeClr val="tx1"/>
                </a:solidFill>
                <a:effectLst/>
                <a:latin typeface="Open Sans"/>
              </a:rPr>
              <a:t>, y se ha informado de su mayor expresión en el disco intervertebral degenerado.</a:t>
            </a:r>
          </a:p>
          <a:p>
            <a:pPr marL="36900" indent="0">
              <a:buNone/>
            </a:pPr>
            <a:endParaRPr lang="es-ES" sz="1800" dirty="0">
              <a:solidFill>
                <a:schemeClr val="tx1"/>
              </a:solidFill>
            </a:endParaRPr>
          </a:p>
        </p:txBody>
      </p:sp>
      <p:sp>
        <p:nvSpPr>
          <p:cNvPr id="4" name="Título 1">
            <a:extLst>
              <a:ext uri="{FF2B5EF4-FFF2-40B4-BE49-F238E27FC236}">
                <a16:creationId xmlns:a16="http://schemas.microsoft.com/office/drawing/2014/main" id="{4817691B-15FA-4055-BC0B-E5CEB871C559}"/>
              </a:ext>
            </a:extLst>
          </p:cNvPr>
          <p:cNvSpPr>
            <a:spLocks noGrp="1"/>
          </p:cNvSpPr>
          <p:nvPr>
            <p:ph type="title"/>
          </p:nvPr>
        </p:nvSpPr>
        <p:spPr>
          <a:xfrm>
            <a:off x="913795" y="609600"/>
            <a:ext cx="10353762" cy="970450"/>
          </a:xfrm>
        </p:spPr>
        <p:txBody>
          <a:bodyPr>
            <a:normAutofit fontScale="90000"/>
          </a:bodyPr>
          <a:lstStyle/>
          <a:p>
            <a:pPr algn="r"/>
            <a:r>
              <a:rPr lang="es-ES" sz="2700" b="1" i="0" dirty="0">
                <a:solidFill>
                  <a:schemeClr val="tx1"/>
                </a:solidFill>
                <a:effectLst/>
                <a:latin typeface="Open Sans"/>
              </a:rPr>
              <a:t>Dolor </a:t>
            </a:r>
            <a:r>
              <a:rPr lang="es-ES" sz="2700" b="1" i="0" dirty="0" err="1">
                <a:solidFill>
                  <a:schemeClr val="tx1"/>
                </a:solidFill>
                <a:effectLst/>
                <a:latin typeface="Open Sans"/>
              </a:rPr>
              <a:t>discogénico</a:t>
            </a:r>
            <a:br>
              <a:rPr lang="es-ES" sz="2700" b="1" i="0" dirty="0">
                <a:solidFill>
                  <a:schemeClr val="tx1"/>
                </a:solidFill>
                <a:effectLst/>
                <a:latin typeface="Open Sans"/>
              </a:rPr>
            </a:br>
            <a:endParaRPr lang="es-ES" dirty="0"/>
          </a:p>
        </p:txBody>
      </p:sp>
    </p:spTree>
    <p:extLst>
      <p:ext uri="{BB962C8B-B14F-4D97-AF65-F5344CB8AC3E}">
        <p14:creationId xmlns:p14="http://schemas.microsoft.com/office/powerpoint/2010/main" val="348067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4BACF-98F7-442A-89B0-4A35100628AD}"/>
              </a:ext>
            </a:extLst>
          </p:cNvPr>
          <p:cNvSpPr>
            <a:spLocks noGrp="1"/>
          </p:cNvSpPr>
          <p:nvPr>
            <p:ph type="title"/>
          </p:nvPr>
        </p:nvSpPr>
        <p:spPr/>
        <p:txBody>
          <a:bodyPr>
            <a:normAutofit fontScale="90000"/>
          </a:bodyPr>
          <a:lstStyle/>
          <a:p>
            <a:pPr algn="l"/>
            <a:r>
              <a:rPr lang="es-ES" b="1" i="0" dirty="0">
                <a:solidFill>
                  <a:schemeClr val="tx1"/>
                </a:solidFill>
                <a:effectLst/>
                <a:latin typeface="Open Sans"/>
              </a:rPr>
              <a:t>Fisura anular de disco</a:t>
            </a:r>
            <a:br>
              <a:rPr lang="es-ES" b="1" i="0" dirty="0">
                <a:solidFill>
                  <a:srgbClr val="000000"/>
                </a:solidFill>
                <a:effectLst/>
                <a:latin typeface="Open Sans"/>
              </a:rPr>
            </a:br>
            <a:endParaRPr lang="es-ES" dirty="0"/>
          </a:p>
        </p:txBody>
      </p:sp>
      <p:sp>
        <p:nvSpPr>
          <p:cNvPr id="3" name="Marcador de contenido 2">
            <a:extLst>
              <a:ext uri="{FF2B5EF4-FFF2-40B4-BE49-F238E27FC236}">
                <a16:creationId xmlns:a16="http://schemas.microsoft.com/office/drawing/2014/main" id="{8C3EA55C-DEC0-4503-ACA7-F3CF196D6CEC}"/>
              </a:ext>
            </a:extLst>
          </p:cNvPr>
          <p:cNvSpPr>
            <a:spLocks noGrp="1"/>
          </p:cNvSpPr>
          <p:nvPr>
            <p:ph idx="1"/>
          </p:nvPr>
        </p:nvSpPr>
        <p:spPr>
          <a:xfrm>
            <a:off x="913795" y="1399624"/>
            <a:ext cx="10353762" cy="4058751"/>
          </a:xfrm>
        </p:spPr>
        <p:txBody>
          <a:bodyPr>
            <a:normAutofit/>
          </a:bodyPr>
          <a:lstStyle/>
          <a:p>
            <a:pPr marL="36900" indent="0">
              <a:buNone/>
            </a:pPr>
            <a:r>
              <a:rPr lang="es-ES" sz="1800" b="0" i="0" dirty="0">
                <a:solidFill>
                  <a:schemeClr val="tx1"/>
                </a:solidFill>
                <a:effectLst/>
                <a:latin typeface="Open Sans"/>
              </a:rPr>
              <a:t>Las </a:t>
            </a:r>
            <a:r>
              <a:rPr lang="es-ES" sz="1800" b="1" i="0" dirty="0">
                <a:solidFill>
                  <a:srgbClr val="FFFF00"/>
                </a:solidFill>
                <a:effectLst/>
                <a:latin typeface="Open Sans"/>
              </a:rPr>
              <a:t>fisuras anulares </a:t>
            </a:r>
            <a:r>
              <a:rPr lang="es-ES" sz="1800" b="0" i="0" dirty="0">
                <a:solidFill>
                  <a:schemeClr val="tx1"/>
                </a:solidFill>
                <a:effectLst/>
                <a:latin typeface="Open Sans"/>
              </a:rPr>
              <a:t>son separaciones entre las fibras anulares o separaciones de fibras anulares de sus uniones al hueso vertebral.</a:t>
            </a:r>
            <a:endParaRPr lang="es-ES" sz="1600" b="0" i="0" dirty="0">
              <a:solidFill>
                <a:schemeClr val="tx1"/>
              </a:solidFill>
              <a:effectLst/>
              <a:latin typeface="Open Sans"/>
            </a:endParaRPr>
          </a:p>
          <a:p>
            <a:pPr marL="36900" indent="0">
              <a:buNone/>
            </a:pPr>
            <a:r>
              <a:rPr lang="es-ES" sz="1800" b="0" i="0" dirty="0">
                <a:solidFill>
                  <a:schemeClr val="tx1"/>
                </a:solidFill>
                <a:effectLst/>
                <a:latin typeface="Open Sans"/>
              </a:rPr>
              <a:t>RM ponderadas en T2 como una hiperintensidad focal en el anillo.</a:t>
            </a:r>
            <a:endParaRPr lang="es-ES" sz="1800" dirty="0">
              <a:solidFill>
                <a:schemeClr val="tx1"/>
              </a:solidFill>
            </a:endParaRPr>
          </a:p>
        </p:txBody>
      </p:sp>
      <p:pic>
        <p:nvPicPr>
          <p:cNvPr id="4098" name="Picture 2" descr="Fisura anular del disco intervertebral L5-S1 en un hombre de 20 años que se presentó con dolor lumbar agudo.  (a) La imagen axial de RM ponderada en T2 muestra una fisura anular como zona focal de hiperintensidad en el anillo (flecha).  (b) La imagen de RM sagital de recuperación-inversión T1 corta (STIR) muestra una fisura anular como zona focal de hiperintensidad en el anillo (flecha).  (c) La ilustración muestra que la alteración macro o microscópica de la integridad del disco puede hacer que el material del disco se difunda a las terminaciones nerviosas o raíces nerviosas adyacentes, lo que permite la fosfolipasa A2 (PL-A2), IL-1β (IL-1beta) y óxido nítrico ( NO) para estimular la inflamación nerviosa, neuroexcitación,">
            <a:extLst>
              <a:ext uri="{FF2B5EF4-FFF2-40B4-BE49-F238E27FC236}">
                <a16:creationId xmlns:a16="http://schemas.microsoft.com/office/drawing/2014/main" id="{4B2FE8BE-D116-40DF-83BF-EE707BCC3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3343273"/>
            <a:ext cx="354196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sura anular del disco intervertebral L5-S1 en un hombre de 20 años que se presentó con dolor lumbar agudo.  (a) La imagen axial de RM ponderada en T2 muestra una fisura anular como zona focal de hiperintensidad en el anillo (flecha).  (b) La imagen de RM sagital de recuperación-inversión T1 corta (STIR) muestra una fisura anular como zona focal de hiperintensidad en el anillo (flecha).  (c) La ilustración muestra que la alteración macro o microscópica de la integridad del disco puede hacer que el material del disco se difunda a las terminaciones nerviosas o raíces nerviosas adyacentes, lo que permite la fosfolipasa A2 (PL-A2), IL-1β (IL-1beta) y óxido nítrico ( NO) para estimular la inflamación nerviosa, neuroexcitación,">
            <a:extLst>
              <a:ext uri="{FF2B5EF4-FFF2-40B4-BE49-F238E27FC236}">
                <a16:creationId xmlns:a16="http://schemas.microsoft.com/office/drawing/2014/main" id="{44CF3DC7-184A-44C9-92F3-2D53E8166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677" y="2997197"/>
            <a:ext cx="2219300" cy="35115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isura anular del disco intervertebral L5-S1 en un hombre de 20 años que se presentó con dolor lumbar agudo.  (a) La imagen axial de RM ponderada en T2 muestra una fisura anular como zona focal de hiperintensidad en el anillo (flecha).  (b) La imagen de RM sagital de recuperación-inversión T1 corta (STIR) muestra una fisura anular como zona focal de hiperintensidad en el anillo (flecha).  (c) La ilustración muestra que la alteración macro o microscópica de la integridad del disco puede hacer que el material del disco se difunda a las terminaciones nerviosas o raíces nerviosas adyacentes, lo que permite la fosfolipasa A2 (PL-A2), IL-1β (IL-1beta) y óxido nítrico ( NO) para estimular la inflamación nerviosa, neuroexcitación,">
            <a:extLst>
              <a:ext uri="{FF2B5EF4-FFF2-40B4-BE49-F238E27FC236}">
                <a16:creationId xmlns:a16="http://schemas.microsoft.com/office/drawing/2014/main" id="{4E3CEDEE-2DBE-4D93-996A-9C505B9574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6245" y="3188896"/>
            <a:ext cx="3541960" cy="2961078"/>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7A26289B-55D5-432C-BAF3-C95A4CFE59B8}"/>
              </a:ext>
            </a:extLst>
          </p:cNvPr>
          <p:cNvSpPr txBox="1"/>
          <p:nvPr/>
        </p:nvSpPr>
        <p:spPr>
          <a:xfrm>
            <a:off x="6978316" y="593558"/>
            <a:ext cx="4299889" cy="461665"/>
          </a:xfrm>
          <a:prstGeom prst="rect">
            <a:avLst/>
          </a:prstGeom>
          <a:noFill/>
        </p:spPr>
        <p:txBody>
          <a:bodyPr wrap="square">
            <a:spAutoFit/>
          </a:bodyPr>
          <a:lstStyle/>
          <a:p>
            <a:pPr algn="r"/>
            <a:r>
              <a:rPr lang="es-ES" sz="2400" b="1" i="0" dirty="0">
                <a:solidFill>
                  <a:schemeClr val="tx1"/>
                </a:solidFill>
                <a:effectLst/>
                <a:latin typeface="Open Sans"/>
              </a:rPr>
              <a:t>Dolor </a:t>
            </a:r>
            <a:r>
              <a:rPr lang="es-ES" sz="2400" b="1" i="0" dirty="0" err="1">
                <a:solidFill>
                  <a:schemeClr val="tx1"/>
                </a:solidFill>
                <a:effectLst/>
                <a:latin typeface="Open Sans"/>
              </a:rPr>
              <a:t>discogénico</a:t>
            </a:r>
            <a:endParaRPr lang="es-ES" sz="2400" dirty="0"/>
          </a:p>
        </p:txBody>
      </p:sp>
    </p:spTree>
    <p:extLst>
      <p:ext uri="{BB962C8B-B14F-4D97-AF65-F5344CB8AC3E}">
        <p14:creationId xmlns:p14="http://schemas.microsoft.com/office/powerpoint/2010/main" val="4834028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TM04033929[[fn=Pizarra]]</Template>
  <TotalTime>530</TotalTime>
  <Words>2481</Words>
  <Application>Microsoft Office PowerPoint</Application>
  <PresentationFormat>Panorámica</PresentationFormat>
  <Paragraphs>184</Paragraphs>
  <Slides>37</Slides>
  <Notes>36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Calibri</vt:lpstr>
      <vt:lpstr>Calisto MT</vt:lpstr>
      <vt:lpstr>Open Sans</vt:lpstr>
      <vt:lpstr>Wingdings 2</vt:lpstr>
      <vt:lpstr>Pizarra</vt:lpstr>
      <vt:lpstr>Presentación de PowerPoint</vt:lpstr>
      <vt:lpstr>Introducción </vt:lpstr>
      <vt:lpstr>Clasificación de LBP </vt:lpstr>
      <vt:lpstr>Anatomía de los ganglios de la raíz dorsal, las raíces nerviosas y los extremos nerviosos en el disco y la articulación facetaria: mecanismos esquemáticos de señalización del dolor </vt:lpstr>
      <vt:lpstr>Presentación de PowerPoint</vt:lpstr>
      <vt:lpstr>Dolor discogénico </vt:lpstr>
      <vt:lpstr>Dolor discogénico </vt:lpstr>
      <vt:lpstr>Dolor discogénico </vt:lpstr>
      <vt:lpstr>Fisura anular de disco </vt:lpstr>
      <vt:lpstr>Hernia de disco </vt:lpstr>
      <vt:lpstr>Presentación de PowerPoint</vt:lpstr>
      <vt:lpstr>Estado natural de la placa terminal ósea </vt:lpstr>
      <vt:lpstr>Cambios Modic</vt:lpstr>
      <vt:lpstr>Presentación de PowerPoint</vt:lpstr>
      <vt:lpstr>Cambios Modic</vt:lpstr>
      <vt:lpstr>Cambios Modic</vt:lpstr>
      <vt:lpstr>Osteomielitis-Discitis. </vt:lpstr>
      <vt:lpstr>Presentación de PowerPoint</vt:lpstr>
      <vt:lpstr>Metástasis Óseas.</vt:lpstr>
      <vt:lpstr>Presentación de PowerPoint</vt:lpstr>
      <vt:lpstr>Presentación de PowerPoint</vt:lpstr>
      <vt:lpstr>Presentación de PowerPoint</vt:lpstr>
      <vt:lpstr>Metástasis Óseas.</vt:lpstr>
      <vt:lpstr>Osteorradionecrosis y fractura por Insuficiencia.</vt:lpstr>
      <vt:lpstr>Presentación de PowerPoint</vt:lpstr>
      <vt:lpstr>Presentación de PowerPoint</vt:lpstr>
      <vt:lpstr>Infarto Óseo</vt:lpstr>
      <vt:lpstr>Presentación de PowerPoint</vt:lpstr>
      <vt:lpstr>Fractura de hueso</vt:lpstr>
      <vt:lpstr>Presentación de PowerPoint</vt:lpstr>
      <vt:lpstr>Estado natural de la faceta </vt:lpstr>
      <vt:lpstr>Artropatía facetaria </vt:lpstr>
      <vt:lpstr>Presentación de PowerPoint</vt:lpstr>
      <vt:lpstr>Infección de la articulación facetaria </vt:lpstr>
      <vt:lpstr>Presentación de PowerPoint</vt:lpstr>
      <vt:lpstr>Inestabilidad Espinal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Yesid</dc:creator>
  <cp:lastModifiedBy>Yesid</cp:lastModifiedBy>
  <cp:revision>57</cp:revision>
  <dcterms:created xsi:type="dcterms:W3CDTF">2020-07-16T01:56:56Z</dcterms:created>
  <dcterms:modified xsi:type="dcterms:W3CDTF">2020-07-20T07:50:05Z</dcterms:modified>
</cp:coreProperties>
</file>