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9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57" r:id="rId14"/>
    <p:sldId id="258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1" r:id="rId34"/>
    <p:sldId id="289" r:id="rId35"/>
    <p:sldId id="290" r:id="rId36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10" autoAdjust="0"/>
  </p:normalViewPr>
  <p:slideViewPr>
    <p:cSldViewPr>
      <p:cViewPr varScale="1">
        <p:scale>
          <a:sx n="69" d="100"/>
          <a:sy n="69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78B5E-E49E-47B3-BFC9-A3DAD298EDEA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F3808-1652-4CF1-B861-DD676B670BC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3339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1675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4950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0870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6108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4287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3476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790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4733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0004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8343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0361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6116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0088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663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0838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6907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3901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296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32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8077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33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599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859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3469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364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1719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8650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3646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F3808-1652-4CF1-B861-DD676B670BC0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002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23C2-C76F-4500-8F21-B8766C89D5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6592A-B372-454A-BC7F-47633E0BD43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06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23C2-C76F-4500-8F21-B8766C89D5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6592A-B372-454A-BC7F-47633E0BD43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96228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23C2-C76F-4500-8F21-B8766C89D5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6592A-B372-454A-BC7F-47633E0BD43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478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23C2-C76F-4500-8F21-B8766C89D5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6592A-B372-454A-BC7F-47633E0BD43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000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23C2-C76F-4500-8F21-B8766C89D5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6592A-B372-454A-BC7F-47633E0BD43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807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23C2-C76F-4500-8F21-B8766C89D5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6592A-B372-454A-BC7F-47633E0BD43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412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23C2-C76F-4500-8F21-B8766C89D5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6592A-B372-454A-BC7F-47633E0BD43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8351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23C2-C76F-4500-8F21-B8766C89D5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6592A-B372-454A-BC7F-47633E0BD43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73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23C2-C76F-4500-8F21-B8766C89D5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6592A-B372-454A-BC7F-47633E0BD43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116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23C2-C76F-4500-8F21-B8766C89D5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6592A-B372-454A-BC7F-47633E0BD43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962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23C2-C76F-4500-8F21-B8766C89D5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6592A-B372-454A-BC7F-47633E0BD43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106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723C2-C76F-4500-8F21-B8766C89D5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6592A-B372-454A-BC7F-47633E0BD43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561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988840"/>
            <a:ext cx="7772400" cy="2331690"/>
          </a:xfrm>
        </p:spPr>
        <p:txBody>
          <a:bodyPr>
            <a:normAutofit fontScale="90000"/>
          </a:bodyPr>
          <a:lstStyle/>
          <a:p>
            <a:r>
              <a:rPr lang="es-ES" sz="4900" b="1" dirty="0"/>
              <a:t>Trauma </a:t>
            </a:r>
            <a:r>
              <a:rPr lang="es-ES" sz="4900" b="1" dirty="0" smtClean="0"/>
              <a:t>óseo del  </a:t>
            </a:r>
            <a:r>
              <a:rPr lang="es-ES" sz="4900" b="1" dirty="0"/>
              <a:t>temporal: </a:t>
            </a:r>
            <a:r>
              <a:rPr lang="es-ES" sz="4900" b="1" dirty="0" smtClean="0"/>
              <a:t>Apariciones </a:t>
            </a:r>
            <a:r>
              <a:rPr lang="es-ES" sz="4900" b="1" dirty="0"/>
              <a:t>típicas y puntos importantes para la evaluación </a:t>
            </a:r>
            <a:r>
              <a:rPr lang="es-ES" sz="4900" b="1" dirty="0" smtClean="0"/>
              <a:t>en </a:t>
            </a:r>
            <a:r>
              <a:rPr lang="es-ES" sz="4900" b="1" dirty="0"/>
              <a:t>TC y </a:t>
            </a:r>
            <a:r>
              <a:rPr lang="es-ES" sz="4900" b="1" dirty="0" smtClean="0"/>
              <a:t>RM.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3568" y="4725144"/>
            <a:ext cx="7848872" cy="1752600"/>
          </a:xfrm>
        </p:spPr>
        <p:txBody>
          <a:bodyPr>
            <a:normAutofit/>
          </a:bodyPr>
          <a:lstStyle/>
          <a:p>
            <a:r>
              <a:rPr lang="es-CL" sz="1800" dirty="0" smtClean="0">
                <a:solidFill>
                  <a:schemeClr val="tx1"/>
                </a:solidFill>
              </a:rPr>
              <a:t>Departamento de Radiología del Hospital Municipal de </a:t>
            </a:r>
            <a:r>
              <a:rPr lang="es-CL" sz="1800" dirty="0" err="1" smtClean="0">
                <a:solidFill>
                  <a:schemeClr val="tx1"/>
                </a:solidFill>
              </a:rPr>
              <a:t>Machida</a:t>
            </a:r>
            <a:r>
              <a:rPr lang="es-CL" sz="1800" dirty="0">
                <a:solidFill>
                  <a:schemeClr val="tx1"/>
                </a:solidFill>
              </a:rPr>
              <a:t> </a:t>
            </a:r>
            <a:r>
              <a:rPr lang="es-CL" sz="1800" dirty="0" smtClean="0">
                <a:solidFill>
                  <a:schemeClr val="tx1"/>
                </a:solidFill>
              </a:rPr>
              <a:t>en Tokio, Japón; Departamento de Radiología del Colegio Universitario de Medicina </a:t>
            </a:r>
            <a:r>
              <a:rPr lang="es-CL" sz="1800" dirty="0" err="1" smtClean="0">
                <a:solidFill>
                  <a:schemeClr val="tx1"/>
                </a:solidFill>
              </a:rPr>
              <a:t>Marianna</a:t>
            </a:r>
            <a:r>
              <a:rPr lang="es-CL" sz="1800" dirty="0" smtClean="0">
                <a:solidFill>
                  <a:schemeClr val="tx1"/>
                </a:solidFill>
              </a:rPr>
              <a:t> en Kawasaki</a:t>
            </a:r>
            <a:r>
              <a:rPr lang="es-CL" sz="1800" dirty="0">
                <a:solidFill>
                  <a:schemeClr val="tx1"/>
                </a:solidFill>
              </a:rPr>
              <a:t>, </a:t>
            </a:r>
            <a:r>
              <a:rPr lang="es-CL" sz="1800" dirty="0" smtClean="0">
                <a:solidFill>
                  <a:schemeClr val="tx1"/>
                </a:solidFill>
              </a:rPr>
              <a:t>Japón  y Departamento de Radiología de Universidad Salud y Ciencia de Oregón, Portland. </a:t>
            </a:r>
            <a:endParaRPr lang="es-CL" sz="1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152"/>
            <a:ext cx="36957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93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Estructuras imitadoras</a:t>
            </a:r>
            <a:endParaRPr lang="es-CL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268760"/>
            <a:ext cx="678633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763688" y="582675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C</a:t>
            </a:r>
            <a:r>
              <a:rPr lang="es-ES" sz="2800" b="1" dirty="0" smtClean="0"/>
              <a:t>analículo </a:t>
            </a:r>
            <a:r>
              <a:rPr lang="es-ES" sz="2800" b="1" dirty="0"/>
              <a:t>timpánico inferior 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12668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778098"/>
          </a:xfrm>
        </p:spPr>
        <p:txBody>
          <a:bodyPr/>
          <a:lstStyle/>
          <a:p>
            <a:r>
              <a:rPr lang="es-CL" b="1" dirty="0" smtClean="0"/>
              <a:t>Estructuras imitadoras</a:t>
            </a:r>
            <a:endParaRPr lang="es-CL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263377" cy="284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4475782" cy="298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23528" y="136073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/>
              <a:t>S</a:t>
            </a:r>
            <a:r>
              <a:rPr lang="es-CL" sz="2400" b="1" dirty="0" smtClean="0"/>
              <a:t>utura </a:t>
            </a:r>
            <a:r>
              <a:rPr lang="es-CL" sz="2400" b="1" dirty="0" err="1" smtClean="0"/>
              <a:t>occipito</a:t>
            </a:r>
            <a:r>
              <a:rPr lang="es-CL" sz="2400" b="1" dirty="0" smtClean="0"/>
              <a:t>-mastoidea</a:t>
            </a:r>
            <a:r>
              <a:rPr lang="es-CL" dirty="0"/>
              <a:t> 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32355" y="605090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/>
              <a:t>Fisura </a:t>
            </a:r>
            <a:r>
              <a:rPr lang="es-CL" sz="2400" b="1" dirty="0" err="1"/>
              <a:t>timpanoescamosa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284278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Autofit/>
          </a:bodyPr>
          <a:lstStyle/>
          <a:p>
            <a:r>
              <a:rPr lang="es-CL" b="1" dirty="0" smtClean="0"/>
              <a:t>Características clínicas del trauma óseo temporal.</a:t>
            </a:r>
            <a:endParaRPr lang="es-CL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2636912"/>
            <a:ext cx="7704856" cy="3052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b="1" dirty="0"/>
              <a:t>Clasificación:</a:t>
            </a:r>
            <a:endParaRPr lang="es-CL" dirty="0" smtClean="0"/>
          </a:p>
          <a:p>
            <a:pPr marL="0" indent="0" algn="just">
              <a:buNone/>
            </a:pPr>
            <a:r>
              <a:rPr lang="es-CL" sz="2400" dirty="0" smtClean="0"/>
              <a:t>Las </a:t>
            </a:r>
            <a:r>
              <a:rPr lang="es-CL" sz="2400" dirty="0"/>
              <a:t>fracturas óseas temporales se clasifican tradicionalmente en relación con el eje de la porción petrosa del hueso </a:t>
            </a:r>
            <a:r>
              <a:rPr lang="es-CL" sz="2400" dirty="0" smtClean="0"/>
              <a:t>temporal:</a:t>
            </a:r>
          </a:p>
          <a:p>
            <a:pPr algn="just"/>
            <a:r>
              <a:rPr lang="es-CL" sz="2400" dirty="0"/>
              <a:t>Las fracturas </a:t>
            </a:r>
            <a:r>
              <a:rPr lang="es-CL" sz="2400" dirty="0" smtClean="0"/>
              <a:t>longitudinales.</a:t>
            </a:r>
          </a:p>
          <a:p>
            <a:pPr algn="just"/>
            <a:r>
              <a:rPr lang="es-CL" sz="2400" dirty="0"/>
              <a:t>Las fracturas </a:t>
            </a:r>
            <a:r>
              <a:rPr lang="es-CL" sz="2400" dirty="0" smtClean="0"/>
              <a:t>transversales.</a:t>
            </a:r>
          </a:p>
          <a:p>
            <a:pPr algn="just"/>
            <a:r>
              <a:rPr lang="es-CL" sz="2400" dirty="0"/>
              <a:t>Las fracturas </a:t>
            </a:r>
            <a:r>
              <a:rPr lang="es-CL" sz="2400" dirty="0" smtClean="0"/>
              <a:t>mixtas.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39253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F</a:t>
            </a:r>
            <a:r>
              <a:rPr lang="es-CL" b="1" dirty="0" smtClean="0"/>
              <a:t>racturas longitudinales </a:t>
            </a:r>
            <a:endParaRPr lang="es-CL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1710" y="1600200"/>
            <a:ext cx="674057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78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Fracturas transversales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628800"/>
            <a:ext cx="7039365" cy="466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1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Autofit/>
          </a:bodyPr>
          <a:lstStyle/>
          <a:p>
            <a:r>
              <a:rPr lang="es-CL" b="1" dirty="0" smtClean="0"/>
              <a:t>Método de estudio: Evaluación por Tomografía y Resonancia</a:t>
            </a:r>
            <a:endParaRPr lang="es-CL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099893"/>
              </p:ext>
            </p:extLst>
          </p:nvPr>
        </p:nvGraphicFramePr>
        <p:xfrm>
          <a:off x="467545" y="2204864"/>
          <a:ext cx="8208912" cy="4032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2736304"/>
                <a:gridCol w="2736304"/>
              </a:tblGrid>
              <a:tr h="80649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b="1" dirty="0" smtClean="0"/>
                        <a:t>TOMOGRAFIA</a:t>
                      </a:r>
                      <a:endParaRPr lang="es-C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RESONANCIA</a:t>
                      </a:r>
                      <a:endParaRPr lang="es-CL" sz="2400" dirty="0"/>
                    </a:p>
                  </a:txBody>
                  <a:tcPr/>
                </a:tc>
              </a:tr>
              <a:tr h="806490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/>
                        <a:t>FRACTURAS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s-CL" dirty="0" smtClean="0">
                          <a:solidFill>
                            <a:srgbClr val="FF0000"/>
                          </a:solidFill>
                        </a:rPr>
                        <a:t>SI</a:t>
                      </a:r>
                      <a:endParaRPr lang="es-C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FF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s-CL" dirty="0" smtClean="0"/>
                        <a:t> </a:t>
                      </a:r>
                      <a:r>
                        <a:rPr lang="es-CL" dirty="0" smtClean="0">
                          <a:solidFill>
                            <a:srgbClr val="FF0000"/>
                          </a:solidFill>
                        </a:rPr>
                        <a:t>X NO</a:t>
                      </a:r>
                      <a:endParaRPr lang="es-C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06490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/>
                        <a:t>HEMORRAGIA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>
                          <a:solidFill>
                            <a:srgbClr val="FF0000"/>
                          </a:solidFill>
                        </a:rPr>
                        <a:t>X NO</a:t>
                      </a:r>
                      <a:endParaRPr lang="es-C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s-CL" dirty="0" smtClean="0">
                          <a:solidFill>
                            <a:srgbClr val="FF0000"/>
                          </a:solidFill>
                        </a:rPr>
                        <a:t>SI</a:t>
                      </a:r>
                      <a:endParaRPr lang="es-C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06490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/>
                        <a:t>LIQUIDO SEROSO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 </a:t>
                      </a:r>
                      <a:r>
                        <a:rPr lang="es-CL" dirty="0" smtClean="0">
                          <a:solidFill>
                            <a:srgbClr val="FF0000"/>
                          </a:solidFill>
                        </a:rPr>
                        <a:t>X NO</a:t>
                      </a:r>
                      <a:endParaRPr lang="es-C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s-CL" dirty="0" smtClean="0">
                          <a:solidFill>
                            <a:srgbClr val="FF0000"/>
                          </a:solidFill>
                        </a:rPr>
                        <a:t>SI</a:t>
                      </a:r>
                      <a:endParaRPr lang="es-C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06490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/>
                        <a:t>FUGA DE LCR o  PERILINFA</a:t>
                      </a:r>
                      <a:endParaRPr lang="es-C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>
                          <a:solidFill>
                            <a:srgbClr val="FF0000"/>
                          </a:solidFill>
                        </a:rPr>
                        <a:t>X NO</a:t>
                      </a:r>
                      <a:endParaRPr lang="es-C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s-CL" dirty="0" smtClean="0">
                          <a:solidFill>
                            <a:srgbClr val="FF0000"/>
                          </a:solidFill>
                        </a:rPr>
                        <a:t>SI</a:t>
                      </a:r>
                      <a:endParaRPr lang="es-C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0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980728"/>
            <a:ext cx="8507288" cy="1143000"/>
          </a:xfrm>
        </p:spPr>
        <p:txBody>
          <a:bodyPr>
            <a:normAutofit/>
          </a:bodyPr>
          <a:lstStyle/>
          <a:p>
            <a:pPr algn="l"/>
            <a:r>
              <a:rPr lang="es-ES" sz="3200" b="1" dirty="0" smtClean="0"/>
              <a:t>Estructuras importantes a evaluar:</a:t>
            </a:r>
            <a:endParaRPr lang="es-CL" sz="32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7271693" cy="347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72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/>
              <a:t>Lesión de la cavidad </a:t>
            </a:r>
            <a:r>
              <a:rPr lang="es-CL" b="1" dirty="0" smtClean="0"/>
              <a:t>timpánica</a:t>
            </a:r>
            <a:endParaRPr lang="es-CL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33" y="1523612"/>
            <a:ext cx="4149396" cy="409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23612"/>
            <a:ext cx="4104456" cy="409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78437" y="593057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Paciente  de 85 años, quien presento  un hemotímpano </a:t>
            </a:r>
            <a:r>
              <a:rPr lang="es-ES" dirty="0"/>
              <a:t>relacionado con una fractura longitudinal del hueso temporal </a:t>
            </a:r>
            <a:r>
              <a:rPr lang="es-ES" dirty="0" smtClean="0"/>
              <a:t>izquierdo. </a:t>
            </a:r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>
            <a:off x="519783" y="1523611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solidFill>
                  <a:srgbClr val="C00000"/>
                </a:solidFill>
              </a:rPr>
              <a:t>A</a:t>
            </a:r>
            <a:endParaRPr lang="es-CL" sz="3200" b="1" dirty="0">
              <a:solidFill>
                <a:srgbClr val="C0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860032" y="5013176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solidFill>
                  <a:srgbClr val="C00000"/>
                </a:solidFill>
              </a:rPr>
              <a:t>B</a:t>
            </a:r>
            <a:endParaRPr lang="es-CL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CL" b="1" dirty="0"/>
              <a:t>Lesión </a:t>
            </a:r>
            <a:r>
              <a:rPr lang="es-CL" b="1" dirty="0" err="1" smtClean="0"/>
              <a:t>Osicular</a:t>
            </a: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4813824" y="335457"/>
            <a:ext cx="1846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/>
              <a:t>Fracturas</a:t>
            </a:r>
            <a:endParaRPr lang="es-CL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447362" y="1254097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/>
              <a:t>L</a:t>
            </a:r>
            <a:r>
              <a:rPr lang="es-CL" sz="2400" b="1" dirty="0" smtClean="0"/>
              <a:t>uxación</a:t>
            </a:r>
            <a:endParaRPr lang="es-CL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447362" y="1703179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Articulación </a:t>
            </a:r>
            <a:r>
              <a:rPr lang="es-CL" dirty="0" err="1" smtClean="0"/>
              <a:t>incudostapedial</a:t>
            </a:r>
            <a:r>
              <a:rPr lang="es-CL" dirty="0" smtClean="0"/>
              <a:t> (las mas común)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Articulación </a:t>
            </a:r>
            <a:r>
              <a:rPr lang="es-CL" dirty="0" err="1" smtClean="0"/>
              <a:t>incudomoaleolar</a:t>
            </a:r>
            <a:endParaRPr lang="es-C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Luxación </a:t>
            </a:r>
            <a:r>
              <a:rPr lang="es-CL" dirty="0"/>
              <a:t>completa del </a:t>
            </a:r>
            <a:r>
              <a:rPr lang="es-CL" dirty="0" err="1" smtClean="0"/>
              <a:t>incus</a:t>
            </a:r>
            <a:endParaRPr lang="es-C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Dislocación </a:t>
            </a:r>
            <a:r>
              <a:rPr lang="es-CL" dirty="0"/>
              <a:t>de la plataforma de pie </a:t>
            </a:r>
            <a:r>
              <a:rPr lang="es-CL" dirty="0" smtClean="0"/>
              <a:t>estribo</a:t>
            </a:r>
            <a:endParaRPr lang="es-C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16" y="3013206"/>
            <a:ext cx="5308185" cy="353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824817" y="977041"/>
            <a:ext cx="1630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/>
              <a:t>Luxación</a:t>
            </a:r>
            <a:endParaRPr lang="es-CL" sz="2400" b="1" dirty="0"/>
          </a:p>
        </p:txBody>
      </p:sp>
      <p:cxnSp>
        <p:nvCxnSpPr>
          <p:cNvPr id="11" name="10 Conector recto de flecha"/>
          <p:cNvCxnSpPr>
            <a:endCxn id="4" idx="1"/>
          </p:cNvCxnSpPr>
          <p:nvPr/>
        </p:nvCxnSpPr>
        <p:spPr>
          <a:xfrm flipV="1">
            <a:off x="4227782" y="566290"/>
            <a:ext cx="586042" cy="1384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4227782" y="1023208"/>
            <a:ext cx="586042" cy="1846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3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Lesión </a:t>
            </a:r>
            <a:r>
              <a:rPr lang="es-CL" b="1" dirty="0" err="1" smtClean="0"/>
              <a:t>Osicular</a:t>
            </a:r>
            <a:endParaRPr lang="es-CL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5123945" cy="341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4605177" cy="306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652120" y="1628800"/>
            <a:ext cx="31650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Luxación osicular en un hombre de 47 años con una fractura longitudinal del hueso temporal izquierdo y </a:t>
            </a:r>
            <a:r>
              <a:rPr lang="es-ES" dirty="0" smtClean="0"/>
              <a:t>Perdida de audición conductiva (CHL).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004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/>
          <a:lstStyle/>
          <a:p>
            <a:r>
              <a:rPr lang="es-CL" b="1" dirty="0" smtClean="0"/>
              <a:t>Introducción</a:t>
            </a:r>
            <a:endParaRPr lang="es-CL" b="1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2708919"/>
            <a:ext cx="8229600" cy="26642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400" dirty="0" smtClean="0"/>
              <a:t>Para </a:t>
            </a:r>
            <a:r>
              <a:rPr lang="es-CL" sz="2400" dirty="0"/>
              <a:t>excluir las </a:t>
            </a:r>
            <a:r>
              <a:rPr lang="es-CL" sz="2400" dirty="0" err="1"/>
              <a:t>pseudofracturas</a:t>
            </a:r>
            <a:r>
              <a:rPr lang="es-CL" sz="2400" dirty="0"/>
              <a:t>, los radiólogos deben estar familiarizados con las estructuras normales que tienen un aspecto similar al de las fracturas, incluidos los acueductos, los canalículos, los canales y las fisuras. </a:t>
            </a:r>
            <a:r>
              <a:rPr lang="es-CL" sz="2400" dirty="0" smtClean="0"/>
              <a:t>Recordar siempre comparar la </a:t>
            </a:r>
            <a:r>
              <a:rPr lang="es-CL" sz="2400" dirty="0"/>
              <a:t>región lesionada </a:t>
            </a:r>
            <a:r>
              <a:rPr lang="es-CL" sz="2400" dirty="0" smtClean="0"/>
              <a:t>con </a:t>
            </a:r>
            <a:r>
              <a:rPr lang="es-CL" sz="2400" dirty="0"/>
              <a:t>el lado contralateral, ya que las estructuras normales son típicamente simétricas.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92008"/>
            <a:ext cx="170656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8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Lesión </a:t>
            </a:r>
            <a:r>
              <a:rPr lang="es-CL" b="1" dirty="0" err="1" smtClean="0"/>
              <a:t>Osicular</a:t>
            </a:r>
            <a:endParaRPr lang="es-CL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9" y="2852935"/>
            <a:ext cx="4086372" cy="272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5"/>
            <a:ext cx="4110987" cy="273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3527" y="5805264"/>
            <a:ext cx="850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Fractura osicular con traumatismo del oído medio </a:t>
            </a:r>
            <a:r>
              <a:rPr lang="es-ES" dirty="0" smtClean="0"/>
              <a:t>a través </a:t>
            </a:r>
            <a:r>
              <a:rPr lang="es-ES" dirty="0"/>
              <a:t>del EAC causado por la inserción de un cuerpo extraño en el oído </a:t>
            </a:r>
            <a:r>
              <a:rPr lang="es-ES" dirty="0" smtClean="0"/>
              <a:t>izquierdo de </a:t>
            </a:r>
            <a:r>
              <a:rPr lang="es-ES" dirty="0"/>
              <a:t>una mujer de 26 años. </a:t>
            </a:r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683568" y="130993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/>
              <a:t>Fracturas</a:t>
            </a:r>
            <a:endParaRPr lang="es-CL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695069" y="1758033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Fractura del proceso largo del yunque (la mas común).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Fractura de la </a:t>
            </a:r>
            <a:r>
              <a:rPr lang="es-CL" dirty="0" err="1" smtClean="0"/>
              <a:t>crura</a:t>
            </a:r>
            <a:r>
              <a:rPr lang="es-CL" dirty="0" smtClean="0"/>
              <a:t> del estribo.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Fractura del martillo (manubrio)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490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Lesión </a:t>
            </a:r>
            <a:r>
              <a:rPr lang="es-CL" b="1" dirty="0" err="1" smtClean="0"/>
              <a:t>Osicular</a:t>
            </a:r>
            <a:endParaRPr lang="es-CL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50081"/>
            <a:ext cx="5328592" cy="355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940152" y="2636911"/>
            <a:ext cx="27561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Fractura osicular en un hombre de 37 años con perdida auditiva conductiva (CHL) izquierdo después de un impacto </a:t>
            </a:r>
            <a:r>
              <a:rPr lang="es-ES" dirty="0" smtClean="0"/>
              <a:t>occipital, quien presento </a:t>
            </a:r>
            <a:r>
              <a:rPr lang="es-ES" dirty="0"/>
              <a:t>fracturas mixtas. </a:t>
            </a:r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611560" y="5730154"/>
            <a:ext cx="786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Cuando la </a:t>
            </a:r>
            <a:r>
              <a:rPr lang="es-CL" dirty="0" smtClean="0"/>
              <a:t>perdida auditiva conductiva </a:t>
            </a:r>
            <a:r>
              <a:rPr lang="es-CL" dirty="0"/>
              <a:t>persiste por más de 2 meses, se debe realizar una investigación metódica </a:t>
            </a:r>
            <a:r>
              <a:rPr lang="es-CL" dirty="0" smtClean="0"/>
              <a:t>buscando  lesión </a:t>
            </a:r>
            <a:r>
              <a:rPr lang="es-CL" dirty="0" err="1" smtClean="0"/>
              <a:t>osicular</a:t>
            </a:r>
            <a:r>
              <a:rPr lang="es-CL" dirty="0" smtClean="0"/>
              <a:t>.</a:t>
            </a:r>
            <a:r>
              <a:rPr lang="es-CL" dirty="0"/>
              <a:t> 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11560" y="537883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RECORDAR: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84504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412" y="332656"/>
            <a:ext cx="7643192" cy="706090"/>
          </a:xfrm>
        </p:spPr>
        <p:txBody>
          <a:bodyPr>
            <a:noAutofit/>
          </a:bodyPr>
          <a:lstStyle/>
          <a:p>
            <a:r>
              <a:rPr lang="es-CL" b="1" dirty="0"/>
              <a:t>Fracturas del canal facial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2095"/>
            <a:ext cx="1264146" cy="21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39552" y="1484784"/>
            <a:ext cx="8208912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sz="1600" dirty="0" smtClean="0"/>
              <a:t>En un paciente con parálisis del nervio facial del tipo inmediato y completo, el radiólogo debe buscar fragmento óseo a lo largo del curso del nervio facial que podrían estar causando compresión y, por lo tanto, representan un objetivo para la cirugía </a:t>
            </a:r>
            <a:r>
              <a:rPr lang="es-CL" sz="1600" dirty="0" err="1" smtClean="0"/>
              <a:t>descompresiva</a:t>
            </a:r>
            <a:r>
              <a:rPr lang="es-CL" sz="1600" dirty="0" smtClean="0"/>
              <a:t>. Una fractura en el canal explicaría la parálisis. Sin embargo, en ausencia de un fragmento óseo no compresivo, no se justificaría una intervención de  urgencia.</a:t>
            </a:r>
          </a:p>
          <a:p>
            <a:endParaRPr lang="es-CL" dirty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12976"/>
            <a:ext cx="5040560" cy="33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8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778098"/>
          </a:xfrm>
        </p:spPr>
        <p:txBody>
          <a:bodyPr/>
          <a:lstStyle/>
          <a:p>
            <a:r>
              <a:rPr lang="es-CL" b="1" dirty="0" smtClean="0"/>
              <a:t>Fracturas de la cápsula ótica</a:t>
            </a:r>
            <a:endParaRPr lang="es-CL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683568" y="1571785"/>
            <a:ext cx="8100392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sz="1600" dirty="0" smtClean="0"/>
              <a:t>Cuando hay una lesión de la capsula ótica, los pacientes presenta  </a:t>
            </a:r>
            <a:r>
              <a:rPr lang="es-CL" sz="1600" dirty="0"/>
              <a:t>pérdida auditiva y </a:t>
            </a:r>
            <a:r>
              <a:rPr lang="es-CL" sz="1600" dirty="0" smtClean="0"/>
              <a:t>trastornos vestibulares. </a:t>
            </a:r>
          </a:p>
          <a:p>
            <a:pPr algn="just"/>
            <a:r>
              <a:rPr lang="es-CL" sz="1600" dirty="0" smtClean="0"/>
              <a:t>En estos casos la MRI, </a:t>
            </a:r>
            <a:r>
              <a:rPr lang="es-CL" sz="1600" dirty="0"/>
              <a:t>especialmente las secuencias de recuperación de inversión atenuadas con fluidos </a:t>
            </a:r>
            <a:r>
              <a:rPr lang="es-CL" sz="1600" dirty="0" smtClean="0"/>
              <a:t>y las secuencias ponderadas </a:t>
            </a:r>
            <a:r>
              <a:rPr lang="es-CL" sz="1600" dirty="0"/>
              <a:t>en T1 </a:t>
            </a:r>
            <a:r>
              <a:rPr lang="es-CL" sz="1600" dirty="0" smtClean="0"/>
              <a:t>sin contraste, son útiles </a:t>
            </a:r>
            <a:r>
              <a:rPr lang="es-CL" sz="1600" dirty="0"/>
              <a:t>para detectar la hemorragia </a:t>
            </a:r>
            <a:r>
              <a:rPr lang="es-CL" sz="1600" dirty="0" smtClean="0"/>
              <a:t>intralaberintica</a:t>
            </a:r>
            <a:r>
              <a:rPr lang="es-CL" sz="1600" dirty="0"/>
              <a:t>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5750"/>
            <a:ext cx="1224136" cy="20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685" y="3068960"/>
            <a:ext cx="5298157" cy="353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2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Fracturas de la cápsula ótica</a:t>
            </a:r>
            <a:endParaRPr lang="es-CL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987973" cy="399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4" y="558924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 Fractura longitudinal del hueso temporal izquierdo y fractura del esfenoides en un hombre de 33 años con </a:t>
            </a:r>
            <a:r>
              <a:rPr lang="es-ES" dirty="0" err="1"/>
              <a:t>otorragia</a:t>
            </a:r>
            <a:r>
              <a:rPr lang="es-ES" dirty="0"/>
              <a:t> izquierda y epistaxis.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4134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Fracturas de la cápsula ótica</a:t>
            </a:r>
            <a:endParaRPr lang="es-CL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75395"/>
            <a:ext cx="4172649" cy="276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01" y="2314438"/>
            <a:ext cx="4338565" cy="286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55576" y="5589240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 </a:t>
            </a:r>
            <a:r>
              <a:rPr lang="es-ES" dirty="0"/>
              <a:t>Hemorragia en el laberinto y el saco endolinfático en un hombre de 60 años con fracturas mixtas del hueso temporal izquierdo, que desarrolló </a:t>
            </a:r>
            <a:r>
              <a:rPr lang="es-ES" dirty="0" smtClean="0"/>
              <a:t>Hipoacusia Neurosensorial izquierda un día </a:t>
            </a:r>
            <a:r>
              <a:rPr lang="es-ES" dirty="0"/>
              <a:t>después del </a:t>
            </a:r>
            <a:r>
              <a:rPr lang="es-ES" dirty="0" smtClean="0"/>
              <a:t>trauma.</a:t>
            </a:r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>
            <a:off x="278797" y="1657552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</a:rPr>
              <a:t>A</a:t>
            </a:r>
            <a:endParaRPr lang="es-CL" sz="3200" b="1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424169" y="4653136"/>
            <a:ext cx="507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</a:rPr>
              <a:t>B</a:t>
            </a:r>
            <a:endParaRPr lang="es-C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Fístula </a:t>
            </a:r>
            <a:r>
              <a:rPr lang="es-ES" b="1" dirty="0" err="1"/>
              <a:t>Perilinfática</a:t>
            </a:r>
            <a:endParaRPr lang="es-CL" b="1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7" y="2823576"/>
            <a:ext cx="5472608" cy="364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55576" y="155679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</a:t>
            </a:r>
            <a:r>
              <a:rPr lang="es-CL" dirty="0" smtClean="0"/>
              <a:t>omunicación </a:t>
            </a:r>
            <a:r>
              <a:rPr lang="es-CL" dirty="0"/>
              <a:t>anormal entre el laberinto membranoso y el espacio </a:t>
            </a:r>
            <a:r>
              <a:rPr lang="es-CL" dirty="0" smtClean="0"/>
              <a:t>timpánico.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La causa más común es la ruptura de la ventana oval o </a:t>
            </a:r>
            <a:r>
              <a:rPr lang="es-CL" dirty="0" smtClean="0"/>
              <a:t>redonda.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La fístula </a:t>
            </a:r>
            <a:r>
              <a:rPr lang="es-CL" dirty="0" err="1"/>
              <a:t>perilinfática</a:t>
            </a:r>
            <a:r>
              <a:rPr lang="es-CL" dirty="0"/>
              <a:t> como una emergencia </a:t>
            </a:r>
            <a:r>
              <a:rPr lang="es-CL" dirty="0" smtClean="0"/>
              <a:t>quirúrgica.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8689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6534" y="341784"/>
            <a:ext cx="8229600" cy="1143000"/>
          </a:xfrm>
        </p:spPr>
        <p:txBody>
          <a:bodyPr>
            <a:normAutofit/>
          </a:bodyPr>
          <a:lstStyle/>
          <a:p>
            <a:r>
              <a:rPr lang="es-CL" b="1" dirty="0"/>
              <a:t>Fugas de </a:t>
            </a:r>
            <a:r>
              <a:rPr lang="es-CL" b="1" dirty="0" smtClean="0"/>
              <a:t>LCR</a:t>
            </a:r>
            <a:endParaRPr lang="es-CL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8053" y="2377609"/>
            <a:ext cx="5339901" cy="355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51520" y="1484784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Las fracturas que se extienden hasta el tegmen timpánico, </a:t>
            </a:r>
            <a:r>
              <a:rPr lang="es-ES" dirty="0" smtClean="0"/>
              <a:t>generan  </a:t>
            </a:r>
            <a:r>
              <a:rPr lang="es-ES" dirty="0"/>
              <a:t>fuga de LCR</a:t>
            </a:r>
            <a:r>
              <a:rPr lang="es-CL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</a:t>
            </a:r>
            <a:r>
              <a:rPr lang="es-ES" dirty="0" smtClean="0"/>
              <a:t>ausas  comunes  </a:t>
            </a:r>
            <a:r>
              <a:rPr lang="es-ES" dirty="0"/>
              <a:t>son; trauma, post-operatoria o </a:t>
            </a:r>
            <a:r>
              <a:rPr lang="es-ES" dirty="0" smtClean="0"/>
              <a:t>defectos </a:t>
            </a:r>
            <a:r>
              <a:rPr lang="es-ES" dirty="0"/>
              <a:t>congénitos de la pared ósea.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  <p:sp>
        <p:nvSpPr>
          <p:cNvPr id="6" name="5 CuadroTexto"/>
          <p:cNvSpPr txBox="1"/>
          <p:nvPr/>
        </p:nvSpPr>
        <p:spPr>
          <a:xfrm>
            <a:off x="611560" y="602128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Fractura del tegmen timpánico, con presencia de hemotímpano e interrupción de la cadena osicular, en una niña de 8 años con una fractura longitudinal del hueso temporal </a:t>
            </a:r>
            <a:r>
              <a:rPr lang="es-ES" sz="1600" dirty="0" smtClean="0"/>
              <a:t>izquierdo.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24814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721" y="980728"/>
            <a:ext cx="8229600" cy="1143000"/>
          </a:xfrm>
        </p:spPr>
        <p:txBody>
          <a:bodyPr>
            <a:normAutofit/>
          </a:bodyPr>
          <a:lstStyle/>
          <a:p>
            <a:r>
              <a:rPr lang="es-ES" b="1" dirty="0"/>
              <a:t> </a:t>
            </a:r>
            <a:r>
              <a:rPr lang="es-ES" b="1" dirty="0" smtClean="0"/>
              <a:t>Fracturas </a:t>
            </a:r>
            <a:r>
              <a:rPr lang="es-ES" b="1" dirty="0"/>
              <a:t>del canal </a:t>
            </a:r>
            <a:r>
              <a:rPr lang="es-ES" b="1" dirty="0" smtClean="0"/>
              <a:t>carotídeo</a:t>
            </a:r>
            <a:endParaRPr lang="es-CL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827584" y="2708920"/>
            <a:ext cx="764187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sz="2000" dirty="0" smtClean="0"/>
              <a:t>La </a:t>
            </a:r>
            <a:r>
              <a:rPr lang="es-CL" sz="2000" dirty="0"/>
              <a:t>fractura del canal </a:t>
            </a:r>
            <a:r>
              <a:rPr lang="es-CL" sz="2000" dirty="0" err="1" smtClean="0"/>
              <a:t>carotídeo</a:t>
            </a:r>
            <a:r>
              <a:rPr lang="es-CL" sz="2000" dirty="0" smtClean="0"/>
              <a:t> </a:t>
            </a:r>
            <a:r>
              <a:rPr lang="es-CL" sz="2000" dirty="0"/>
              <a:t>sugiere la posibilidad de una lesión </a:t>
            </a:r>
            <a:r>
              <a:rPr lang="es-CL" sz="2000" dirty="0" smtClean="0"/>
              <a:t>de la Arteria Carótida Interna, </a:t>
            </a:r>
            <a:r>
              <a:rPr lang="es-CL" sz="2000" dirty="0"/>
              <a:t>que puede requerir terapia farmacéutica o colocación de </a:t>
            </a:r>
            <a:r>
              <a:rPr lang="es-CL" sz="2000" dirty="0" err="1"/>
              <a:t>endoprótesis</a:t>
            </a:r>
            <a:r>
              <a:rPr lang="es-CL" sz="2000" dirty="0"/>
              <a:t> endovascular para prevenir el infarto </a:t>
            </a:r>
            <a:r>
              <a:rPr lang="es-CL" sz="2000" dirty="0" smtClean="0"/>
              <a:t>cerebral. Ante la presencia de esta lesión los </a:t>
            </a:r>
            <a:r>
              <a:rPr lang="es-CL" sz="2000" dirty="0"/>
              <a:t>radiólogos deben recomendar un examen adicional con angiografía por TC o angiografía por resonancia magnética.</a:t>
            </a:r>
          </a:p>
        </p:txBody>
      </p:sp>
    </p:spTree>
    <p:extLst>
      <p:ext uri="{BB962C8B-B14F-4D97-AF65-F5344CB8AC3E}">
        <p14:creationId xmlns:p14="http://schemas.microsoft.com/office/powerpoint/2010/main" val="115851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Fracturas del canal carotídeo</a:t>
            </a:r>
            <a:endParaRPr lang="es-CL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600400" cy="239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91387"/>
            <a:ext cx="3520777" cy="234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84" y="3717032"/>
            <a:ext cx="3710013" cy="270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51575" y="159138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chemeClr val="bg1"/>
                </a:solidFill>
              </a:rPr>
              <a:t>A</a:t>
            </a:r>
            <a:r>
              <a:rPr lang="es-CL" b="1" dirty="0" smtClean="0"/>
              <a:t>A</a:t>
            </a:r>
            <a:endParaRPr lang="es-CL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7258225" y="341257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</a:rPr>
              <a:t>B</a:t>
            </a:r>
            <a:endParaRPr lang="es-CL" sz="2800" b="1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771800" y="5661248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</a:rPr>
              <a:t>C</a:t>
            </a:r>
            <a:endParaRPr lang="es-C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6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es-CL" b="1" dirty="0" smtClean="0"/>
              <a:t>Estructuras imitadoras</a:t>
            </a:r>
            <a:endParaRPr lang="es-CL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1268760"/>
            <a:ext cx="587200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691680" y="580892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A</a:t>
            </a:r>
            <a:r>
              <a:rPr lang="es-ES" sz="2800" b="1" dirty="0" smtClean="0"/>
              <a:t>cueducto coclear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12326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b="1" dirty="0"/>
              <a:t>Lesiones sigmoideas de los senos y del bulbo </a:t>
            </a:r>
            <a:r>
              <a:rPr lang="es-CL" b="1" dirty="0" smtClean="0"/>
              <a:t>yugular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8636"/>
            <a:ext cx="367688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40" y="2618861"/>
            <a:ext cx="3677664" cy="244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36" y="4001695"/>
            <a:ext cx="3491136" cy="232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39552" y="5527334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Lesión venosa en un niño de 7 </a:t>
            </a:r>
            <a:r>
              <a:rPr lang="es-CL" dirty="0" smtClean="0"/>
              <a:t>años, </a:t>
            </a:r>
            <a:r>
              <a:rPr lang="es-CL" dirty="0"/>
              <a:t>con fracturas oblicuas temporales derecha e izquierda </a:t>
            </a:r>
            <a:r>
              <a:rPr lang="es-CL" dirty="0" smtClean="0"/>
              <a:t>cigomáticas.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039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143000"/>
          </a:xfrm>
        </p:spPr>
        <p:txBody>
          <a:bodyPr>
            <a:noAutofit/>
          </a:bodyPr>
          <a:lstStyle/>
          <a:p>
            <a:r>
              <a:rPr lang="es-CL" b="1" dirty="0"/>
              <a:t>Lesiones sigmoideas de los senos y del bulbo yugular</a:t>
            </a:r>
            <a:endParaRPr lang="es-CL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3"/>
            <a:ext cx="3497067" cy="259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2" y="1484783"/>
            <a:ext cx="3555093" cy="258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102" y="4070835"/>
            <a:ext cx="3753467" cy="255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99592" y="357301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</a:rPr>
              <a:t>A</a:t>
            </a:r>
            <a:endParaRPr lang="es-CL" sz="2800" b="1" dirty="0">
              <a:solidFill>
                <a:schemeClr val="bg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956376" y="3573016"/>
            <a:ext cx="386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</a:rPr>
              <a:t>B</a:t>
            </a:r>
            <a:endParaRPr lang="es-CL" sz="2800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012160" y="4096236"/>
            <a:ext cx="55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</a:rPr>
              <a:t>C</a:t>
            </a:r>
            <a:endParaRPr lang="es-C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8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627" y="548680"/>
            <a:ext cx="8229600" cy="1143000"/>
          </a:xfrm>
        </p:spPr>
        <p:txBody>
          <a:bodyPr>
            <a:noAutofit/>
          </a:bodyPr>
          <a:lstStyle/>
          <a:p>
            <a:r>
              <a:rPr lang="es-ES" sz="4000" b="1" dirty="0"/>
              <a:t>Canal auditivo externo y lesiones de la articulación </a:t>
            </a:r>
            <a:r>
              <a:rPr lang="es-ES" sz="4000" b="1" dirty="0" smtClean="0"/>
              <a:t>temporomandibular</a:t>
            </a:r>
            <a:endParaRPr lang="es-CL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99387"/>
            <a:ext cx="432202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99387"/>
            <a:ext cx="432048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95536" y="5271309"/>
            <a:ext cx="388843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Fractura de la placa timpánica en un hombre de 79 años con fracturas mixtas del hueso temporal izquierdo.</a:t>
            </a:r>
            <a:endParaRPr lang="es-CL" dirty="0"/>
          </a:p>
        </p:txBody>
      </p:sp>
      <p:sp>
        <p:nvSpPr>
          <p:cNvPr id="6" name="5 CuadroTexto"/>
          <p:cNvSpPr txBox="1"/>
          <p:nvPr/>
        </p:nvSpPr>
        <p:spPr>
          <a:xfrm>
            <a:off x="4860032" y="5256096"/>
            <a:ext cx="388843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Paciente  </a:t>
            </a:r>
            <a:r>
              <a:rPr lang="es-ES" dirty="0"/>
              <a:t>de 25 </a:t>
            </a:r>
            <a:r>
              <a:rPr lang="es-ES" dirty="0" smtClean="0"/>
              <a:t>años con fractura de </a:t>
            </a:r>
            <a:r>
              <a:rPr lang="es-ES" dirty="0"/>
              <a:t>la pared anterior del </a:t>
            </a:r>
            <a:r>
              <a:rPr lang="es-ES" dirty="0" smtClean="0"/>
              <a:t>CAE</a:t>
            </a:r>
            <a:r>
              <a:rPr lang="es-ES" dirty="0"/>
              <a:t> </a:t>
            </a:r>
            <a:r>
              <a:rPr lang="es-ES" dirty="0" smtClean="0"/>
              <a:t>que afecta  la </a:t>
            </a:r>
            <a:r>
              <a:rPr lang="es-ES" dirty="0"/>
              <a:t>articulación temporomandibular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0417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000" dirty="0"/>
              <a:t>En hasta el 90% de los casos, las fracturas óseas temporales se asocian con lesiones </a:t>
            </a:r>
            <a:r>
              <a:rPr lang="es-CL" sz="2000" dirty="0" smtClean="0"/>
              <a:t>intracraneales, por lo cual </a:t>
            </a:r>
            <a:r>
              <a:rPr lang="es-CL" sz="2000" dirty="0"/>
              <a:t>una investigación cuidadosa del contenido intracraneal es especialmente importante.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14" y="1412776"/>
            <a:ext cx="6120680" cy="41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43608" y="5661248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Múltiples lesiones intracraneales en un hombre de 81 años con una fractura longitudinal del hueso temporal izquierdo, que murió 2 semanas después de sufrir estas lesiones.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1586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 smtClean="0"/>
              <a:t>Conclusiones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L" sz="2400" dirty="0"/>
              <a:t>Para el diagnóstico preciso de la lesión en pacientes con trauma óseo temporal, los radiólogos deben estar familiarizados con las apariencias normales y anormales del hueso </a:t>
            </a:r>
            <a:r>
              <a:rPr lang="es-CL" sz="2400" dirty="0" smtClean="0"/>
              <a:t>temporal.</a:t>
            </a:r>
          </a:p>
          <a:p>
            <a:pPr algn="just"/>
            <a:endParaRPr lang="es-CL" sz="2400" dirty="0" smtClean="0"/>
          </a:p>
          <a:p>
            <a:pPr algn="just"/>
            <a:r>
              <a:rPr lang="es-CL" sz="2400" dirty="0"/>
              <a:t>La modalidad de imagen elegida es la TC </a:t>
            </a:r>
            <a:r>
              <a:rPr lang="es-CL" sz="2400" dirty="0" err="1"/>
              <a:t>multidetector</a:t>
            </a:r>
            <a:r>
              <a:rPr lang="es-CL" sz="2400" dirty="0"/>
              <a:t> con reconstrucción </a:t>
            </a:r>
            <a:r>
              <a:rPr lang="es-CL" sz="2400" dirty="0" err="1"/>
              <a:t>multiplanar</a:t>
            </a:r>
            <a:r>
              <a:rPr lang="es-CL" sz="2400" dirty="0" smtClean="0"/>
              <a:t>.</a:t>
            </a:r>
          </a:p>
          <a:p>
            <a:pPr algn="just"/>
            <a:endParaRPr lang="es-CL" sz="2400" dirty="0" smtClean="0"/>
          </a:p>
          <a:p>
            <a:pPr algn="just"/>
            <a:r>
              <a:rPr lang="es-CL" sz="2400" dirty="0"/>
              <a:t> La resonancia magnética es útil para representar una hemorragia sutil en el </a:t>
            </a:r>
            <a:r>
              <a:rPr lang="es-CL" sz="2400" dirty="0" smtClean="0"/>
              <a:t>laberinto.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199739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91680" y="2708920"/>
            <a:ext cx="6120680" cy="994122"/>
          </a:xfrm>
        </p:spPr>
        <p:txBody>
          <a:bodyPr>
            <a:noAutofit/>
          </a:bodyPr>
          <a:lstStyle/>
          <a:p>
            <a:r>
              <a:rPr lang="es-CL" sz="9600" b="1" dirty="0" smtClean="0"/>
              <a:t>GRACIAS!</a:t>
            </a:r>
            <a:endParaRPr lang="es-CL" sz="9600" b="1" dirty="0"/>
          </a:p>
        </p:txBody>
      </p:sp>
    </p:spTree>
    <p:extLst>
      <p:ext uri="{BB962C8B-B14F-4D97-AF65-F5344CB8AC3E}">
        <p14:creationId xmlns:p14="http://schemas.microsoft.com/office/powerpoint/2010/main" val="89219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Estructuras imitadoras</a:t>
            </a:r>
            <a:endParaRPr lang="es-CL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7461" y="1340768"/>
            <a:ext cx="587787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619672" y="5821197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 </a:t>
            </a:r>
            <a:r>
              <a:rPr lang="es-CL" sz="2800" b="1" dirty="0"/>
              <a:t>A</a:t>
            </a:r>
            <a:r>
              <a:rPr lang="es-CL" sz="2800" b="1" dirty="0" smtClean="0"/>
              <a:t>cueducto </a:t>
            </a:r>
            <a:r>
              <a:rPr lang="es-CL" sz="2800" b="1" dirty="0"/>
              <a:t>vestibular</a:t>
            </a:r>
          </a:p>
        </p:txBody>
      </p:sp>
    </p:spTree>
    <p:extLst>
      <p:ext uri="{BB962C8B-B14F-4D97-AF65-F5344CB8AC3E}">
        <p14:creationId xmlns:p14="http://schemas.microsoft.com/office/powerpoint/2010/main" val="25355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Estructuras imitadoras</a:t>
            </a:r>
            <a:endParaRPr lang="es-CL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340768"/>
            <a:ext cx="653024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259632" y="585810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/>
              <a:t>C</a:t>
            </a:r>
            <a:r>
              <a:rPr lang="es-CL" sz="2800" b="1" dirty="0" smtClean="0"/>
              <a:t>analículo </a:t>
            </a:r>
            <a:r>
              <a:rPr lang="es-CL" sz="2800" b="1" dirty="0" err="1"/>
              <a:t>subarcuato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218987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Estructuras imitadoras</a:t>
            </a:r>
            <a:endParaRPr lang="es-CL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042" y="1340768"/>
            <a:ext cx="678633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166581" y="594928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/>
              <a:t>C</a:t>
            </a:r>
            <a:r>
              <a:rPr lang="es-CL" sz="2800" b="1" dirty="0" smtClean="0"/>
              <a:t>anal del </a:t>
            </a:r>
            <a:r>
              <a:rPr lang="es-CL" sz="2800" b="1" dirty="0"/>
              <a:t>nervio vestibular superior </a:t>
            </a:r>
          </a:p>
        </p:txBody>
      </p:sp>
    </p:spTree>
    <p:extLst>
      <p:ext uri="{BB962C8B-B14F-4D97-AF65-F5344CB8AC3E}">
        <p14:creationId xmlns:p14="http://schemas.microsoft.com/office/powerpoint/2010/main" val="9820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Estructuras imitadoras</a:t>
            </a:r>
            <a:endParaRPr lang="es-CL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340768"/>
            <a:ext cx="678633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187624" y="588943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C</a:t>
            </a:r>
            <a:r>
              <a:rPr lang="es-ES" sz="2800" b="1" dirty="0" smtClean="0"/>
              <a:t>anal </a:t>
            </a:r>
            <a:r>
              <a:rPr lang="es-ES" sz="2800" b="1" dirty="0"/>
              <a:t>para la cuerda del </a:t>
            </a:r>
            <a:r>
              <a:rPr lang="es-ES" sz="2800" b="1" dirty="0" smtClean="0"/>
              <a:t>tímpano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227983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Estructuras imitadoras</a:t>
            </a:r>
            <a:endParaRPr lang="es-CL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8833" y="1268760"/>
            <a:ext cx="678633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187624" y="5872503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S</a:t>
            </a:r>
            <a:r>
              <a:rPr lang="es-ES" sz="2800" b="1" dirty="0" smtClean="0"/>
              <a:t>urco </a:t>
            </a:r>
            <a:r>
              <a:rPr lang="es-ES" sz="2800" b="1" dirty="0"/>
              <a:t>del nervio petroso superficial mayor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265426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Estructuras imitadoras</a:t>
            </a:r>
            <a:endParaRPr lang="es-CL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0841" y="1340768"/>
            <a:ext cx="678633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403648" y="5786100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C</a:t>
            </a:r>
            <a:r>
              <a:rPr lang="es-ES" sz="2800" b="1" dirty="0" smtClean="0"/>
              <a:t>analículo </a:t>
            </a:r>
            <a:r>
              <a:rPr lang="es-ES" sz="2800" b="1" dirty="0"/>
              <a:t>mastoideo 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42231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2310</TotalTime>
  <Words>911</Words>
  <Application>Microsoft Office PowerPoint</Application>
  <PresentationFormat>Presentación en pantalla (4:3)</PresentationFormat>
  <Paragraphs>141</Paragraphs>
  <Slides>35</Slides>
  <Notes>27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Tema de Office</vt:lpstr>
      <vt:lpstr>Trauma óseo del  temporal: Apariciones típicas y puntos importantes para la evaluación en TC y RM. </vt:lpstr>
      <vt:lpstr>Introducción</vt:lpstr>
      <vt:lpstr>Estructuras imitadoras</vt:lpstr>
      <vt:lpstr>Estructuras imitadoras</vt:lpstr>
      <vt:lpstr>Estructuras imitadoras</vt:lpstr>
      <vt:lpstr>Estructuras imitadoras</vt:lpstr>
      <vt:lpstr>Estructuras imitadoras</vt:lpstr>
      <vt:lpstr>Estructuras imitadoras</vt:lpstr>
      <vt:lpstr>Estructuras imitadoras</vt:lpstr>
      <vt:lpstr>Estructuras imitadoras</vt:lpstr>
      <vt:lpstr>Estructuras imitadoras</vt:lpstr>
      <vt:lpstr>Características clínicas del trauma óseo temporal.</vt:lpstr>
      <vt:lpstr>Fracturas longitudinales </vt:lpstr>
      <vt:lpstr>Fracturas transversales</vt:lpstr>
      <vt:lpstr>Método de estudio: Evaluación por Tomografía y Resonancia</vt:lpstr>
      <vt:lpstr>Estructuras importantes a evaluar:</vt:lpstr>
      <vt:lpstr>Lesión de la cavidad timpánica</vt:lpstr>
      <vt:lpstr>Lesión Osicular</vt:lpstr>
      <vt:lpstr>Lesión Osicular</vt:lpstr>
      <vt:lpstr>Lesión Osicular</vt:lpstr>
      <vt:lpstr>Lesión Osicular</vt:lpstr>
      <vt:lpstr>Fracturas del canal facial</vt:lpstr>
      <vt:lpstr>Fracturas de la cápsula ótica</vt:lpstr>
      <vt:lpstr>Fracturas de la cápsula ótica</vt:lpstr>
      <vt:lpstr>Fracturas de la cápsula ótica</vt:lpstr>
      <vt:lpstr>Fístula Perilinfática</vt:lpstr>
      <vt:lpstr>Fugas de LCR</vt:lpstr>
      <vt:lpstr> Fracturas del canal carotídeo</vt:lpstr>
      <vt:lpstr>Fracturas del canal carotídeo</vt:lpstr>
      <vt:lpstr>Lesiones sigmoideas de los senos y del bulbo yugular</vt:lpstr>
      <vt:lpstr>Lesiones sigmoideas de los senos y del bulbo yugular</vt:lpstr>
      <vt:lpstr>Canal auditivo externo y lesiones de la articulación temporomandibular</vt:lpstr>
      <vt:lpstr>Presentación de PowerPoint</vt:lpstr>
      <vt:lpstr>Conclusiones</vt:lpstr>
      <vt:lpstr>GRACIAS!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juanda</dc:creator>
  <cp:lastModifiedBy>juanda</cp:lastModifiedBy>
  <cp:revision>85</cp:revision>
  <dcterms:created xsi:type="dcterms:W3CDTF">2020-06-21T14:57:51Z</dcterms:created>
  <dcterms:modified xsi:type="dcterms:W3CDTF">2020-06-25T11:33:00Z</dcterms:modified>
</cp:coreProperties>
</file>