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83" r:id="rId3"/>
    <p:sldId id="259" r:id="rId4"/>
    <p:sldId id="284" r:id="rId5"/>
    <p:sldId id="260" r:id="rId6"/>
    <p:sldId id="261" r:id="rId7"/>
    <p:sldId id="285" r:id="rId8"/>
    <p:sldId id="256" r:id="rId9"/>
    <p:sldId id="257"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852"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10707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6A61AD-0F94-45B4-8359-CDDC28CF46C1}" type="datetimeFigureOut">
              <a:rPr lang="es-AR" smtClean="0"/>
              <a:t>17/06/2020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2470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185424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8944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232860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78879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402329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869609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49164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233346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369569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A61AD-0F94-45B4-8359-CDDC28CF46C1}" type="datetimeFigureOut">
              <a:rPr lang="es-AR" smtClean="0"/>
              <a:t>17/06/2020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189753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6A61AD-0F94-45B4-8359-CDDC28CF46C1}" type="datetimeFigureOut">
              <a:rPr lang="es-AR" smtClean="0"/>
              <a:t>17/06/2020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212756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253867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328005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B06A61AD-0F94-45B4-8359-CDDC28CF46C1}" type="datetimeFigureOut">
              <a:rPr lang="es-AR" smtClean="0"/>
              <a:t>17/06/2020</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12076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6A61AD-0F94-45B4-8359-CDDC28CF46C1}" type="datetimeFigureOut">
              <a:rPr lang="es-AR" smtClean="0"/>
              <a:t>17/06/2020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99AE04F-24BC-420A-B733-C76261097BA4}" type="slidenum">
              <a:rPr lang="es-AR" smtClean="0"/>
              <a:t>‹Nº›</a:t>
            </a:fld>
            <a:endParaRPr lang="es-AR"/>
          </a:p>
        </p:txBody>
      </p:sp>
    </p:spTree>
    <p:extLst>
      <p:ext uri="{BB962C8B-B14F-4D97-AF65-F5344CB8AC3E}">
        <p14:creationId xmlns:p14="http://schemas.microsoft.com/office/powerpoint/2010/main" val="312055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6A61AD-0F94-45B4-8359-CDDC28CF46C1}" type="datetimeFigureOut">
              <a:rPr lang="es-AR" smtClean="0"/>
              <a:t>17/06/2020</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9AE04F-24BC-420A-B733-C76261097BA4}" type="slidenum">
              <a:rPr lang="es-AR" smtClean="0"/>
              <a:t>‹Nº›</a:t>
            </a:fld>
            <a:endParaRPr lang="es-AR"/>
          </a:p>
        </p:txBody>
      </p:sp>
    </p:spTree>
    <p:extLst>
      <p:ext uri="{BB962C8B-B14F-4D97-AF65-F5344CB8AC3E}">
        <p14:creationId xmlns:p14="http://schemas.microsoft.com/office/powerpoint/2010/main" val="74620289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s.rsna.org/doi/10.1148/rg.2019190079"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de mamografia contrastada">
            <a:extLst>
              <a:ext uri="{FF2B5EF4-FFF2-40B4-BE49-F238E27FC236}">
                <a16:creationId xmlns:a16="http://schemas.microsoft.com/office/drawing/2014/main" id="{E27501B9-76C2-4828-97C6-F13913EF7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127125"/>
            <a:ext cx="11877675"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1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8534400"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022349"/>
            <a:ext cx="9812338" cy="5155143"/>
          </a:xfrm>
        </p:spPr>
        <p:txBody>
          <a:bodyPr>
            <a:normAutofit fontScale="85000" lnSpcReduction="20000"/>
          </a:bodyPr>
          <a:lstStyle/>
          <a:p>
            <a:pPr algn="just"/>
            <a:r>
              <a:rPr lang="es-AR" b="1" i="1" dirty="0"/>
              <a:t>Adquisición e Interpretación de Imágenes</a:t>
            </a:r>
          </a:p>
          <a:p>
            <a:pPr marL="0" indent="0" algn="just">
              <a:buNone/>
            </a:pPr>
            <a:r>
              <a:rPr lang="es-AR" dirty="0"/>
              <a:t>	</a:t>
            </a:r>
          </a:p>
          <a:p>
            <a:pPr marL="0" indent="0" algn="just">
              <a:buNone/>
            </a:pPr>
            <a:r>
              <a:rPr lang="es-AR" dirty="0"/>
              <a:t>El CEM se realiza mediante el uso de un equipo de mamografía estándar y un software adicional que hace que la unidad sea capaz de realizar imágenes de doble energía</a:t>
            </a:r>
          </a:p>
          <a:p>
            <a:pPr algn="just"/>
            <a:endParaRPr lang="es-AR" dirty="0"/>
          </a:p>
          <a:p>
            <a:pPr marL="0" indent="0" algn="just">
              <a:buNone/>
            </a:pPr>
            <a:r>
              <a:rPr lang="es-AR" dirty="0"/>
              <a:t>Contraste yodado no iónico por vía intravenosa a una dosis de 1.5 ml / kg a una velocidad de 3 ml / </a:t>
            </a:r>
            <a:r>
              <a:rPr lang="es-AR" dirty="0" err="1"/>
              <a:t>seg</a:t>
            </a:r>
            <a:r>
              <a:rPr lang="es-AR" dirty="0"/>
              <a:t>. Dos minutos después de la administración del material de contraste, las imágenes bilaterales craneales (CC) y oblicuas </a:t>
            </a:r>
            <a:r>
              <a:rPr lang="es-AR" dirty="0" err="1"/>
              <a:t>mediolaterales</a:t>
            </a:r>
            <a:r>
              <a:rPr lang="es-AR" dirty="0"/>
              <a:t> oblicuas (MLO) se realizan mediante el uso de una técnica de energía dual que obtiene imágenes de baja energía y alta energía</a:t>
            </a:r>
          </a:p>
          <a:p>
            <a:pPr algn="just"/>
            <a:endParaRPr lang="es-AR" dirty="0"/>
          </a:p>
          <a:p>
            <a:pPr marL="0" indent="0" algn="just">
              <a:buNone/>
            </a:pPr>
            <a:r>
              <a:rPr lang="es-AR" dirty="0"/>
              <a:t>Las imágenes de baja energía se realizan a un </a:t>
            </a:r>
            <a:r>
              <a:rPr lang="es-AR" dirty="0" err="1"/>
              <a:t>kilovoltaje</a:t>
            </a:r>
            <a:r>
              <a:rPr lang="es-AR" dirty="0"/>
              <a:t> por debajo del borde k del yodo (33,2 </a:t>
            </a:r>
            <a:r>
              <a:rPr lang="es-AR" dirty="0" err="1"/>
              <a:t>keV</a:t>
            </a:r>
            <a:r>
              <a:rPr lang="es-AR" dirty="0"/>
              <a:t>) ( 2 ). Como resultado, no se representa ningún material de contraste yodado</a:t>
            </a:r>
          </a:p>
          <a:p>
            <a:pPr marL="0" indent="0" algn="just">
              <a:buNone/>
            </a:pPr>
            <a:endParaRPr lang="es-AR" dirty="0"/>
          </a:p>
          <a:p>
            <a:pPr marL="0" indent="0" algn="just">
              <a:buNone/>
            </a:pPr>
            <a:r>
              <a:rPr lang="es-AR" dirty="0"/>
              <a:t>Las imágenes de alta energía se lleva a cabo por encima de la k-borde de yodo (33,2 </a:t>
            </a:r>
            <a:r>
              <a:rPr lang="es-AR" dirty="0" err="1"/>
              <a:t>keV</a:t>
            </a:r>
            <a:r>
              <a:rPr lang="es-AR" dirty="0"/>
              <a:t>) y revela contraste absorción de material. Todo el examen se realiza en aproximadamente 5-6 minutos. Las imágenes de baja y alta energía son </a:t>
            </a:r>
            <a:r>
              <a:rPr lang="es-AR" dirty="0" err="1"/>
              <a:t>post-procesados</a:t>
            </a:r>
            <a:r>
              <a:rPr lang="es-AR" dirty="0"/>
              <a:t> ​​de forma automática</a:t>
            </a:r>
          </a:p>
        </p:txBody>
      </p:sp>
    </p:spTree>
    <p:extLst>
      <p:ext uri="{BB962C8B-B14F-4D97-AF65-F5344CB8AC3E}">
        <p14:creationId xmlns:p14="http://schemas.microsoft.com/office/powerpoint/2010/main" val="414843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8534400"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022349"/>
            <a:ext cx="9812338" cy="5155143"/>
          </a:xfrm>
        </p:spPr>
        <p:txBody>
          <a:bodyPr>
            <a:normAutofit/>
          </a:bodyPr>
          <a:lstStyle/>
          <a:p>
            <a:pPr algn="just"/>
            <a:r>
              <a:rPr lang="es-AR" b="1" i="1" dirty="0"/>
              <a:t>Adquisición e Interpretación de Imágenes</a:t>
            </a:r>
          </a:p>
          <a:p>
            <a:pPr marL="0" indent="0" algn="just">
              <a:buNone/>
            </a:pPr>
            <a:endParaRPr lang="es-AR" dirty="0"/>
          </a:p>
          <a:p>
            <a:pPr marL="0" indent="0" algn="just">
              <a:buNone/>
            </a:pPr>
            <a:r>
              <a:rPr lang="es-AR" dirty="0"/>
              <a:t>Actualmente no existe un léxico específico de CEM, el léxico de mamografía BI-RADS se usa para imágenes de baja energía y el léxico de MRI BI-RADS se usa para la evaluación de imágenes recombinadas</a:t>
            </a:r>
          </a:p>
          <a:p>
            <a:pPr marL="0" indent="0" algn="just">
              <a:buNone/>
            </a:pPr>
            <a:endParaRPr lang="es-AR" dirty="0"/>
          </a:p>
          <a:p>
            <a:pPr marL="0" indent="0" algn="just">
              <a:buNone/>
            </a:pPr>
            <a:r>
              <a:rPr lang="es-AR" dirty="0"/>
              <a:t>CEM se factura como mamografía de diagnóstico con la adición de agente de contraste</a:t>
            </a:r>
          </a:p>
          <a:p>
            <a:pPr marL="0" indent="0" algn="just">
              <a:buNone/>
            </a:pPr>
            <a:endParaRPr lang="es-AR" dirty="0"/>
          </a:p>
          <a:p>
            <a:pPr marL="0" indent="0" algn="just">
              <a:buNone/>
            </a:pPr>
            <a:r>
              <a:rPr lang="es-AR" dirty="0"/>
              <a:t>Un estudio reciente demostró que la dosis de radiación de CEM está dentro del rango de dosis de radiación que los pacientes reciben por otros exámenes mamográficos comunes</a:t>
            </a:r>
          </a:p>
        </p:txBody>
      </p:sp>
    </p:spTree>
    <p:extLst>
      <p:ext uri="{BB962C8B-B14F-4D97-AF65-F5344CB8AC3E}">
        <p14:creationId xmlns:p14="http://schemas.microsoft.com/office/powerpoint/2010/main" val="342076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8534400"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022349"/>
            <a:ext cx="9812338" cy="5155143"/>
          </a:xfrm>
        </p:spPr>
        <p:txBody>
          <a:bodyPr>
            <a:normAutofit/>
          </a:bodyPr>
          <a:lstStyle/>
          <a:p>
            <a:pPr algn="just"/>
            <a:endParaRPr lang="es-AR" b="1" i="1" dirty="0"/>
          </a:p>
          <a:p>
            <a:pPr algn="just"/>
            <a:r>
              <a:rPr lang="es-AR" b="1" i="1" dirty="0"/>
              <a:t>Anormalidades vistas en la detección: </a:t>
            </a:r>
            <a:r>
              <a:rPr lang="es-AR" dirty="0"/>
              <a:t>Las imágenes de diagnóstico adicionales se evalúan para determinar la probabilidad de malignidad. CEM cada vez se utiliza para ayudar a evaluar estos hallazgos de imagen </a:t>
            </a:r>
          </a:p>
          <a:p>
            <a:pPr marL="0" indent="0" algn="just">
              <a:buNone/>
            </a:pPr>
            <a:endParaRPr lang="es-AR" dirty="0"/>
          </a:p>
          <a:p>
            <a:pPr marL="0" indent="0" algn="just">
              <a:buNone/>
            </a:pPr>
            <a:r>
              <a:rPr lang="es-AR" dirty="0"/>
              <a:t>	Anormalidades identificadas en la mamografía de detección: masas, la 	asimetría focal, distorsión de la arquitectura (AD), y microcalcificaciones</a:t>
            </a:r>
          </a:p>
        </p:txBody>
      </p:sp>
    </p:spTree>
    <p:extLst>
      <p:ext uri="{BB962C8B-B14F-4D97-AF65-F5344CB8AC3E}">
        <p14:creationId xmlns:p14="http://schemas.microsoft.com/office/powerpoint/2010/main" val="408236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9945688" cy="631824"/>
          </a:xfrm>
        </p:spPr>
        <p:txBody>
          <a:bodyPr>
            <a:normAutofit fontScale="90000"/>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 - </a:t>
            </a:r>
            <a:r>
              <a:rPr lang="es-AR" sz="2000" b="1" dirty="0">
                <a:latin typeface="Tahoma" panose="020B0604030504040204" pitchFamily="34" charset="0"/>
                <a:ea typeface="Tahoma" panose="020B0604030504040204" pitchFamily="34" charset="0"/>
                <a:cs typeface="Tahoma" panose="020B0604030504040204" pitchFamily="34" charset="0"/>
              </a:rPr>
              <a:t>Anormalidades vistas en la detección: </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209675"/>
            <a:ext cx="9812338" cy="4967817"/>
          </a:xfrm>
        </p:spPr>
        <p:txBody>
          <a:bodyPr>
            <a:normAutofit/>
          </a:bodyPr>
          <a:lstStyle/>
          <a:p>
            <a:pPr algn="just"/>
            <a:r>
              <a:rPr lang="es-AR" b="1" i="1" dirty="0"/>
              <a:t>MASAS: </a:t>
            </a:r>
            <a:endParaRPr lang="es-AR" dirty="0"/>
          </a:p>
          <a:p>
            <a:pPr marL="0" indent="0" algn="just">
              <a:buNone/>
            </a:pPr>
            <a:endParaRPr lang="es-AR" dirty="0"/>
          </a:p>
          <a:p>
            <a:pPr marL="0" indent="0" algn="just">
              <a:buNone/>
            </a:pPr>
            <a:r>
              <a:rPr lang="es-AR" dirty="0"/>
              <a:t>La evaluación diagnóstica de una masa mamaria, ya sea representada en imágenes o palpable, generalmente implica una mamografía de diagnóstico seguida de una ecografía dirigida</a:t>
            </a:r>
          </a:p>
          <a:p>
            <a:pPr marL="0" indent="0" algn="just">
              <a:buNone/>
            </a:pPr>
            <a:endParaRPr lang="es-AR" dirty="0"/>
          </a:p>
          <a:p>
            <a:pPr marL="0" indent="0" algn="just">
              <a:buNone/>
            </a:pPr>
            <a:r>
              <a:rPr lang="es-AR" dirty="0"/>
              <a:t>Un estudio encontró que, en comparación con la mamografía convencional, la CEM tenía una sensibilidad del 97% y una especificidad del 70%</a:t>
            </a:r>
          </a:p>
          <a:p>
            <a:pPr marL="0" indent="0" algn="just">
              <a:buNone/>
            </a:pPr>
            <a:endParaRPr lang="es-AR" dirty="0"/>
          </a:p>
          <a:p>
            <a:pPr marL="0" indent="0" algn="just">
              <a:buNone/>
            </a:pPr>
            <a:r>
              <a:rPr lang="es-AR" dirty="0"/>
              <a:t>El papel principal del CEM cuando se evalúan las masas mamarias es ayudar a identificar cualquier anormalidad adicional en el seno ipsilateral o contralateral cuando hay un hallazgo de imagen sospechoso</a:t>
            </a:r>
          </a:p>
          <a:p>
            <a:pPr marL="0" indent="0" algn="just">
              <a:buNone/>
            </a:pPr>
            <a:endParaRPr lang="es-AR" dirty="0"/>
          </a:p>
        </p:txBody>
      </p:sp>
    </p:spTree>
    <p:extLst>
      <p:ext uri="{BB962C8B-B14F-4D97-AF65-F5344CB8AC3E}">
        <p14:creationId xmlns:p14="http://schemas.microsoft.com/office/powerpoint/2010/main" val="295852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MASA</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a:bodyPr>
          <a:lstStyle/>
          <a:p>
            <a:pPr marL="0" indent="0" algn="just">
              <a:buNone/>
            </a:pPr>
            <a:r>
              <a:rPr lang="es-AR" sz="1200" dirty="0"/>
              <a:t>Figura. Carcinoma invasivo de grado 1 en una mujer de 47 años,  evaluación adicional de una masa sospechosa. (a) La mamografía de baja energía MLO muestra una masa </a:t>
            </a:r>
            <a:r>
              <a:rPr lang="es-AR" sz="1200" dirty="0" err="1"/>
              <a:t>espiculada</a:t>
            </a:r>
            <a:r>
              <a:rPr lang="es-AR" sz="1200" dirty="0"/>
              <a:t> (círculo). (b) La mamografía recombinada MLO demuestra realce de la masa (círculo), lo que confirma que la neoplasia maligna se limita a esta área. (c) El correlato de imagen de U.S muestra una masa hipoecoica irregular de 1,0 cm. La biopsia guiada por U.S Reveló carcinoma invasivo de grado 1 con características predominantemente lobulares</a:t>
            </a:r>
          </a:p>
        </p:txBody>
      </p:sp>
      <p:pic>
        <p:nvPicPr>
          <p:cNvPr id="1026" name="Picture 2" descr="Figura 2a.">
            <a:extLst>
              <a:ext uri="{FF2B5EF4-FFF2-40B4-BE49-F238E27FC236}">
                <a16:creationId xmlns:a16="http://schemas.microsoft.com/office/drawing/2014/main" id="{49DD47FE-D217-441F-A4B5-AD78C2D7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61" y="740663"/>
            <a:ext cx="2286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a 2b.">
            <a:extLst>
              <a:ext uri="{FF2B5EF4-FFF2-40B4-BE49-F238E27FC236}">
                <a16:creationId xmlns:a16="http://schemas.microsoft.com/office/drawing/2014/main" id="{CD0E870D-DC8F-4C16-920F-EAD5AF4BB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737" y="739211"/>
            <a:ext cx="21240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ura 2c.">
            <a:extLst>
              <a:ext uri="{FF2B5EF4-FFF2-40B4-BE49-F238E27FC236}">
                <a16:creationId xmlns:a16="http://schemas.microsoft.com/office/drawing/2014/main" id="{387DE148-FC1B-4DB7-B979-9604E7005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476" y="1593151"/>
            <a:ext cx="47625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3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9945688"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209675"/>
            <a:ext cx="9812338" cy="4967817"/>
          </a:xfrm>
        </p:spPr>
        <p:txBody>
          <a:bodyPr>
            <a:normAutofit fontScale="92500" lnSpcReduction="20000"/>
          </a:bodyPr>
          <a:lstStyle/>
          <a:p>
            <a:pPr algn="just"/>
            <a:r>
              <a:rPr lang="es-AR" b="1" i="1" dirty="0"/>
              <a:t>Distorsión arquitectónica: </a:t>
            </a:r>
            <a:endParaRPr lang="es-AR" dirty="0"/>
          </a:p>
          <a:p>
            <a:pPr marL="0" indent="0" algn="just">
              <a:buNone/>
            </a:pPr>
            <a:endParaRPr lang="es-AR" dirty="0"/>
          </a:p>
          <a:p>
            <a:pPr marL="0" indent="0" algn="just">
              <a:buNone/>
            </a:pPr>
            <a:r>
              <a:rPr lang="es-AR" dirty="0"/>
              <a:t>Puede tener causas benignas y malignas, que pueden ser difíciles de distinguir en la mamografía de diagnóstico, esta asociada con malignidad en aproximadamente la mitad o dos tercios de los pacientes, la biopsia se considera el estándar</a:t>
            </a:r>
          </a:p>
          <a:p>
            <a:pPr marL="0" indent="0" algn="just">
              <a:buNone/>
            </a:pPr>
            <a:endParaRPr lang="es-AR" dirty="0"/>
          </a:p>
          <a:p>
            <a:pPr marL="0" indent="0" algn="just">
              <a:buNone/>
            </a:pPr>
            <a:r>
              <a:rPr lang="es-AR" dirty="0"/>
              <a:t>Un estudio que evaluó la D.A en la RM demostró que la ausencia de realce puede ser un predictor más confiable de benignidad</a:t>
            </a:r>
          </a:p>
          <a:p>
            <a:pPr marL="0" indent="0" algn="just">
              <a:buNone/>
            </a:pPr>
            <a:endParaRPr lang="es-AR" dirty="0"/>
          </a:p>
          <a:p>
            <a:pPr marL="0" indent="0" algn="just">
              <a:buNone/>
            </a:pPr>
            <a:r>
              <a:rPr lang="es-AR" dirty="0"/>
              <a:t>CEM y MRI delimitan áreas de realce  de contraste, es posible que CEM pueda ayudar de manera similar a diferenciar las causas benignas de D.A de las causas malignas</a:t>
            </a:r>
          </a:p>
          <a:p>
            <a:pPr marL="0" indent="0" algn="just">
              <a:buNone/>
            </a:pPr>
            <a:endParaRPr lang="es-AR" dirty="0"/>
          </a:p>
          <a:p>
            <a:pPr marL="0" indent="0" algn="just">
              <a:buNone/>
            </a:pPr>
            <a:r>
              <a:rPr lang="es-AR" dirty="0"/>
              <a:t>Los datos sugieren que la ausencia de realce asociado con DA en pacientes con realce mínimo de fondo es una fuerte indicación de benignidad</a:t>
            </a:r>
          </a:p>
        </p:txBody>
      </p:sp>
    </p:spTree>
    <p:extLst>
      <p:ext uri="{BB962C8B-B14F-4D97-AF65-F5344CB8AC3E}">
        <p14:creationId xmlns:p14="http://schemas.microsoft.com/office/powerpoint/2010/main" val="197189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Distorsión de la arquitectura</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70000" lnSpcReduction="20000"/>
          </a:bodyPr>
          <a:lstStyle/>
          <a:p>
            <a:pPr marL="0" indent="0" algn="just">
              <a:buNone/>
            </a:pPr>
            <a:r>
              <a:rPr lang="es-AR" b="1" dirty="0"/>
              <a:t>Figura 3 </a:t>
            </a:r>
            <a:r>
              <a:rPr lang="es-AR" dirty="0"/>
              <a:t>Carcinoma ductal invasivo de grado 1 en el seno izquierdo de una mujer de 78 años retirada de la detección de AD. </a:t>
            </a:r>
            <a:r>
              <a:rPr lang="es-AR" b="1" dirty="0"/>
              <a:t>(a, b) Las</a:t>
            </a:r>
            <a:r>
              <a:rPr lang="es-AR" dirty="0"/>
              <a:t> mamografías de detección CC </a:t>
            </a:r>
            <a:r>
              <a:rPr lang="es-AR" b="1" dirty="0"/>
              <a:t>(a)</a:t>
            </a:r>
            <a:r>
              <a:rPr lang="es-AR" dirty="0"/>
              <a:t> y MLO </a:t>
            </a:r>
            <a:r>
              <a:rPr lang="es-AR" b="1" dirty="0"/>
              <a:t>(b)</a:t>
            </a:r>
            <a:r>
              <a:rPr lang="es-AR" dirty="0"/>
              <a:t> demuestran un área cuestionable de AD en el seno central superior izquierdo (círculo). </a:t>
            </a:r>
            <a:r>
              <a:rPr lang="es-AR" b="1" dirty="0"/>
              <a:t>(c, d) Las</a:t>
            </a:r>
            <a:r>
              <a:rPr lang="es-AR" dirty="0"/>
              <a:t> mamografías recombinadas CC </a:t>
            </a:r>
            <a:r>
              <a:rPr lang="es-AR" b="1" dirty="0"/>
              <a:t>(c)</a:t>
            </a:r>
            <a:r>
              <a:rPr lang="es-AR" dirty="0"/>
              <a:t> y MLO </a:t>
            </a:r>
            <a:r>
              <a:rPr lang="es-AR" b="1" dirty="0"/>
              <a:t>(d)</a:t>
            </a:r>
            <a:r>
              <a:rPr lang="es-AR" dirty="0"/>
              <a:t> demuestran una masa potenciadora </a:t>
            </a:r>
            <a:r>
              <a:rPr lang="es-AR" dirty="0" err="1"/>
              <a:t>espiculada</a:t>
            </a:r>
            <a:r>
              <a:rPr lang="es-AR" dirty="0"/>
              <a:t> de 1,6 cm (flecha) en el área de AD. La biopsia guiada por EE. UU. Reveló carcinoma ductal invasivo de grado 1.</a:t>
            </a:r>
            <a:endParaRPr lang="es-AR" sz="1200" dirty="0"/>
          </a:p>
        </p:txBody>
      </p:sp>
      <p:pic>
        <p:nvPicPr>
          <p:cNvPr id="2050" name="Picture 2" descr="Figura 3a.">
            <a:extLst>
              <a:ext uri="{FF2B5EF4-FFF2-40B4-BE49-F238E27FC236}">
                <a16:creationId xmlns:a16="http://schemas.microsoft.com/office/drawing/2014/main" id="{A0F48EF7-EE03-4399-968B-6EB78779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83" y="740663"/>
            <a:ext cx="19240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a 3b.">
            <a:extLst>
              <a:ext uri="{FF2B5EF4-FFF2-40B4-BE49-F238E27FC236}">
                <a16:creationId xmlns:a16="http://schemas.microsoft.com/office/drawing/2014/main" id="{70EF68CD-540E-4193-8D24-ACE8B867F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407" y="740663"/>
            <a:ext cx="1905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ura 3c.">
            <a:extLst>
              <a:ext uri="{FF2B5EF4-FFF2-40B4-BE49-F238E27FC236}">
                <a16:creationId xmlns:a16="http://schemas.microsoft.com/office/drawing/2014/main" id="{CE8CB453-D820-4F46-A3F0-7B6831C86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910" y="740663"/>
            <a:ext cx="2095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gura 3d.">
            <a:extLst>
              <a:ext uri="{FF2B5EF4-FFF2-40B4-BE49-F238E27FC236}">
                <a16:creationId xmlns:a16="http://schemas.microsoft.com/office/drawing/2014/main" id="{0818EC8D-66EC-4E46-BC79-2844A3E10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649" y="740663"/>
            <a:ext cx="21717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9945688"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209675"/>
            <a:ext cx="9812338" cy="4967817"/>
          </a:xfrm>
        </p:spPr>
        <p:txBody>
          <a:bodyPr>
            <a:normAutofit fontScale="62500" lnSpcReduction="20000"/>
          </a:bodyPr>
          <a:lstStyle/>
          <a:p>
            <a:pPr algn="just"/>
            <a:r>
              <a:rPr lang="es-AR" b="1" i="1" dirty="0"/>
              <a:t>Microcalcificaciones</a:t>
            </a:r>
          </a:p>
          <a:p>
            <a:pPr algn="just"/>
            <a:endParaRPr lang="es-AR" b="1" i="1" dirty="0"/>
          </a:p>
          <a:p>
            <a:pPr marL="0" indent="0" algn="just">
              <a:buNone/>
            </a:pPr>
            <a:r>
              <a:rPr lang="es-AR" dirty="0"/>
              <a:t>Se basa en la estratificación del riesgo sobre la base de BI-RADS</a:t>
            </a:r>
          </a:p>
          <a:p>
            <a:pPr marL="0" indent="0" algn="just">
              <a:buNone/>
            </a:pPr>
            <a:endParaRPr lang="es-AR" dirty="0"/>
          </a:p>
          <a:p>
            <a:pPr marL="0" indent="0" algn="just">
              <a:buNone/>
            </a:pPr>
            <a:r>
              <a:rPr lang="es-AR" dirty="0"/>
              <a:t>Las microcalcificaciones que se consideran sospechosas deben </a:t>
            </a:r>
            <a:r>
              <a:rPr lang="es-AR" dirty="0" err="1"/>
              <a:t>biopsiarse</a:t>
            </a:r>
            <a:r>
              <a:rPr lang="es-AR" dirty="0"/>
              <a:t>, y las que se consideran probablemente benignas pueden monitorearse con imágenes de vigilancia.</a:t>
            </a:r>
          </a:p>
          <a:p>
            <a:pPr algn="just"/>
            <a:endParaRPr lang="es-AR" dirty="0"/>
          </a:p>
          <a:p>
            <a:pPr marL="0" indent="0" algn="just">
              <a:buNone/>
            </a:pPr>
            <a:r>
              <a:rPr lang="es-AR" dirty="0"/>
              <a:t>CEM demuestra la morfología de las microcalcificaciones en imágenes de baja energía y muestra cualquier realce asociada en imágenes recombinadas</a:t>
            </a:r>
          </a:p>
          <a:p>
            <a:pPr marL="0" indent="0" algn="just">
              <a:buNone/>
            </a:pPr>
            <a:endParaRPr lang="es-AR" dirty="0"/>
          </a:p>
          <a:p>
            <a:pPr marL="0" indent="0" algn="just">
              <a:buNone/>
            </a:pPr>
            <a:r>
              <a:rPr lang="es-AR" dirty="0" err="1"/>
              <a:t>Houben</a:t>
            </a:r>
            <a:r>
              <a:rPr lang="es-AR" dirty="0"/>
              <a:t> et al, encontraron que el CEM solo mejoró mínimamente la sensibilidad de la mamografía del 91% al 94% y que algunos cánceres invasivos y DCIS no mostraron realce en las imágenes. También demostraron que CEM no tuvo impacto en la toma de decisiones quirúrgicas.</a:t>
            </a:r>
          </a:p>
          <a:p>
            <a:pPr marL="0" indent="0" algn="just">
              <a:buNone/>
            </a:pPr>
            <a:endParaRPr lang="es-AR" dirty="0"/>
          </a:p>
          <a:p>
            <a:pPr marL="0" indent="0" algn="just">
              <a:buNone/>
            </a:pPr>
            <a:r>
              <a:rPr lang="es-AR" dirty="0"/>
              <a:t>En general, estos estudios sugieren que la presencia de realce en las imágenes sugiere malignidad, pero la ausencia de realce no puede excluirla.</a:t>
            </a:r>
          </a:p>
          <a:p>
            <a:pPr marL="0" indent="0" algn="just">
              <a:buNone/>
            </a:pPr>
            <a:endParaRPr lang="es-AR" dirty="0"/>
          </a:p>
          <a:p>
            <a:pPr marL="0" indent="0" algn="just">
              <a:buNone/>
            </a:pPr>
            <a:r>
              <a:rPr lang="es-AR" dirty="0"/>
              <a:t>Como resultado, se deben realizar biopsias de calcificaciones con morfología sospechosa, independientemente de la realce que se muestre en las imágenes. No está claro si CEM tiene un papel en este entorno</a:t>
            </a:r>
          </a:p>
        </p:txBody>
      </p:sp>
    </p:spTree>
    <p:extLst>
      <p:ext uri="{BB962C8B-B14F-4D97-AF65-F5344CB8AC3E}">
        <p14:creationId xmlns:p14="http://schemas.microsoft.com/office/powerpoint/2010/main" val="303935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Microcalcificaciones</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55000" lnSpcReduction="20000"/>
          </a:bodyPr>
          <a:lstStyle/>
          <a:p>
            <a:pPr marL="0" indent="0" algn="just">
              <a:buNone/>
            </a:pPr>
            <a:r>
              <a:rPr lang="es-AR" b="1" dirty="0"/>
              <a:t>Figura 4. Carcinoma invasivo de grado 2 en una mujer de 47 años, llamada para una evaluación adicional de microcalcificaciones de mama derecha. (a) La mamografía CC de baja energía y la imagen ampliada (recuadro) demuestran calcificaciones segmentarias en la mama lateral derecha. (b, c) Las mamografías recombinadas CC (b) y MLO (c) revelan realce sin masa asociada en el área de las microcalcificaciones, así como una masa de aumento de 1 cm en el seno central superior derecho (círculo). La biopsia guiada por U.S De la masa reveló carcinoma invasivo de grado 2 con características ductales y lobulares, y la biopsia estereotáctica de las calcificaciones reveló carcinoma invasivo.</a:t>
            </a:r>
            <a:endParaRPr lang="es-AR" sz="1200" dirty="0"/>
          </a:p>
        </p:txBody>
      </p:sp>
      <p:pic>
        <p:nvPicPr>
          <p:cNvPr id="4098" name="Picture 2" descr="Figura 4a.">
            <a:extLst>
              <a:ext uri="{FF2B5EF4-FFF2-40B4-BE49-F238E27FC236}">
                <a16:creationId xmlns:a16="http://schemas.microsoft.com/office/drawing/2014/main" id="{844D9823-D088-46CA-8AAB-26930AF3C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82" y="788958"/>
            <a:ext cx="27051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ura 4b.">
            <a:extLst>
              <a:ext uri="{FF2B5EF4-FFF2-40B4-BE49-F238E27FC236}">
                <a16:creationId xmlns:a16="http://schemas.microsoft.com/office/drawing/2014/main" id="{96AAD8DF-9742-4498-9A4A-6034589FF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543" y="788958"/>
            <a:ext cx="30384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gura 4c.">
            <a:extLst>
              <a:ext uri="{FF2B5EF4-FFF2-40B4-BE49-F238E27FC236}">
                <a16:creationId xmlns:a16="http://schemas.microsoft.com/office/drawing/2014/main" id="{5526E17E-3251-478A-8D6D-E93792151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679" y="740663"/>
            <a:ext cx="28194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Microcalcificaciones</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55000" lnSpcReduction="20000"/>
          </a:bodyPr>
          <a:lstStyle/>
          <a:p>
            <a:pPr marL="0" indent="0" algn="just">
              <a:buNone/>
            </a:pPr>
            <a:r>
              <a:rPr lang="es-AR" b="1" dirty="0"/>
              <a:t>Figura 5. Microcalcificaciones de mama derecha en una mujer de 44 años llamada para una evaluación adicional. (a) La mamografía de diagnóstico ampliada </a:t>
            </a:r>
            <a:r>
              <a:rPr lang="es-AR" b="1" dirty="0" err="1"/>
              <a:t>mediolateral</a:t>
            </a:r>
            <a:r>
              <a:rPr lang="es-AR" b="1" dirty="0"/>
              <a:t> muestra microcalcificaciones mamarias derechas agrupadas sospechosas en la parte superior del seno a una profundidad anterior. (b) La mamografía de baja energía MLO demuestra microcalcificaciones (círculo). (c) La mamografía recombinada MLO demuestra un realce leve del fondo sin un realce en el área de las microcalcificaciones. Como las microcalcificaciones eran muy sospechosas, se realizó una biopsia estereotáctica central. Los resultados mostraron hiperplasia ductal atípica e hiperplasia lobular atípica. Los resultados del análisis patológico quirúrgico revelaron carcinoma lobular in situ.</a:t>
            </a:r>
            <a:endParaRPr lang="es-AR" sz="1200" dirty="0"/>
          </a:p>
        </p:txBody>
      </p:sp>
      <p:pic>
        <p:nvPicPr>
          <p:cNvPr id="3074" name="Picture 2" descr="Figura 5a.">
            <a:extLst>
              <a:ext uri="{FF2B5EF4-FFF2-40B4-BE49-F238E27FC236}">
                <a16:creationId xmlns:a16="http://schemas.microsoft.com/office/drawing/2014/main" id="{7A188708-CAE6-4B5C-8341-EF58066D8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7" y="740663"/>
            <a:ext cx="4239494"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gura 5b.">
            <a:extLst>
              <a:ext uri="{FF2B5EF4-FFF2-40B4-BE49-F238E27FC236}">
                <a16:creationId xmlns:a16="http://schemas.microsoft.com/office/drawing/2014/main" id="{FBE45BC1-098F-42E1-9D87-69388743F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619" y="740663"/>
            <a:ext cx="17526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gura 5c.">
            <a:extLst>
              <a:ext uri="{FF2B5EF4-FFF2-40B4-BE49-F238E27FC236}">
                <a16:creationId xmlns:a16="http://schemas.microsoft.com/office/drawing/2014/main" id="{3B559B25-1FEB-48D9-9E8C-5518F96FA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66" y="740663"/>
            <a:ext cx="1619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4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CCF2A40-75BF-4CC6-84C3-313D2228BFAE}"/>
              </a:ext>
            </a:extLst>
          </p:cNvPr>
          <p:cNvPicPr>
            <a:picLocks noChangeAspect="1"/>
          </p:cNvPicPr>
          <p:nvPr/>
        </p:nvPicPr>
        <p:blipFill>
          <a:blip r:embed="rId2"/>
          <a:stretch>
            <a:fillRect/>
          </a:stretch>
        </p:blipFill>
        <p:spPr>
          <a:xfrm>
            <a:off x="2575165" y="379278"/>
            <a:ext cx="6509196" cy="6099444"/>
          </a:xfrm>
          <a:prstGeom prst="rect">
            <a:avLst/>
          </a:prstGeom>
        </p:spPr>
      </p:pic>
    </p:spTree>
    <p:extLst>
      <p:ext uri="{BB962C8B-B14F-4D97-AF65-F5344CB8AC3E}">
        <p14:creationId xmlns:p14="http://schemas.microsoft.com/office/powerpoint/2010/main" val="126773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9945688"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209675"/>
            <a:ext cx="9812338" cy="4967817"/>
          </a:xfrm>
        </p:spPr>
        <p:txBody>
          <a:bodyPr>
            <a:normAutofit lnSpcReduction="10000"/>
          </a:bodyPr>
          <a:lstStyle/>
          <a:p>
            <a:pPr algn="just"/>
            <a:r>
              <a:rPr lang="es-AR" b="1" i="1" dirty="0"/>
              <a:t>Enfermedad mamaria sintomática</a:t>
            </a:r>
          </a:p>
          <a:p>
            <a:pPr algn="just"/>
            <a:endParaRPr lang="es-AR" b="1" i="1" dirty="0"/>
          </a:p>
          <a:p>
            <a:pPr marL="0" indent="0" algn="just">
              <a:buNone/>
            </a:pPr>
            <a:r>
              <a:rPr lang="es-AR" dirty="0"/>
              <a:t>La evaluación y el tratamiento de la enfermedad mamaria sintomática dependen de un enfoque multidisciplinario que implica la evaluación clínica y la imagenológica; masa palpable, dolor de seno localizado y secreción del pezón</a:t>
            </a:r>
          </a:p>
          <a:p>
            <a:pPr marL="0" indent="0" algn="just">
              <a:buNone/>
            </a:pPr>
            <a:endParaRPr lang="es-AR" dirty="0"/>
          </a:p>
          <a:p>
            <a:pPr marL="0" indent="0" algn="just">
              <a:buNone/>
            </a:pPr>
            <a:r>
              <a:rPr lang="es-AR" dirty="0"/>
              <a:t>La C.E.M es prometedora: La sensibilidad y la precisión de la mamografía realzaron drásticamente con CEM. La sensibilidad de las imágenes de baja energía fue del 84,4%, y la sensibilidad de todo el examen CEM fue del 94,5% ( 27 ).</a:t>
            </a:r>
          </a:p>
          <a:p>
            <a:pPr marL="0" indent="0" algn="just">
              <a:buNone/>
            </a:pPr>
            <a:endParaRPr lang="es-AR" dirty="0"/>
          </a:p>
          <a:p>
            <a:pPr marL="0" indent="0" algn="just">
              <a:buNone/>
            </a:pPr>
            <a:r>
              <a:rPr lang="es-AR" dirty="0"/>
              <a:t>Como resultado, el papel de la CEM puede ser principalmente en pacientes con síntomas mamarios y anomalías altamente sospechosas en la imagen</a:t>
            </a:r>
          </a:p>
        </p:txBody>
      </p:sp>
    </p:spTree>
    <p:extLst>
      <p:ext uri="{BB962C8B-B14F-4D97-AF65-F5344CB8AC3E}">
        <p14:creationId xmlns:p14="http://schemas.microsoft.com/office/powerpoint/2010/main" val="10569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fontScale="90000"/>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a:t>
            </a:r>
            <a:r>
              <a:rPr lang="es-AR" sz="2000" b="1" i="1" dirty="0"/>
              <a:t>Enfermedad mamaria sintomática</a:t>
            </a:r>
            <a:br>
              <a:rPr lang="es-AR" sz="2000" b="1" i="1" dirty="0"/>
            </a:b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77500" lnSpcReduction="20000"/>
          </a:bodyPr>
          <a:lstStyle/>
          <a:p>
            <a:pPr marL="0" indent="0" algn="just">
              <a:buNone/>
            </a:pPr>
            <a:r>
              <a:rPr lang="es-AR" b="1" dirty="0"/>
              <a:t>Figura 6a. Grado 2 ILC en una mujer de 50 años que presentó un bulto palpable en el seno izquierdo. Las mamografías MLO de baja energía (a) y recombinadas (b) del seno izquierdo demuestran dos áreas focales de realce sin masa (círculos en b ) en el seno lateral izquierdo. (c) La correlación de imágenes de U.S muestra un área sutil heterogénea de 1,9 cm (flechas). La biopsia reveló grado 2 ILC.</a:t>
            </a:r>
            <a:endParaRPr lang="es-AR" sz="1200" dirty="0"/>
          </a:p>
        </p:txBody>
      </p:sp>
      <p:pic>
        <p:nvPicPr>
          <p:cNvPr id="5122" name="Picture 2" descr="Figura 6a.">
            <a:extLst>
              <a:ext uri="{FF2B5EF4-FFF2-40B4-BE49-F238E27FC236}">
                <a16:creationId xmlns:a16="http://schemas.microsoft.com/office/drawing/2014/main" id="{B899857F-BC26-4F2F-9625-4A603D3B1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1" y="676814"/>
            <a:ext cx="20669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gura 6b.">
            <a:extLst>
              <a:ext uri="{FF2B5EF4-FFF2-40B4-BE49-F238E27FC236}">
                <a16:creationId xmlns:a16="http://schemas.microsoft.com/office/drawing/2014/main" id="{BCC5A737-D4FE-4CA2-8217-13C6C2045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576" y="676814"/>
            <a:ext cx="20669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gura 6c.">
            <a:extLst>
              <a:ext uri="{FF2B5EF4-FFF2-40B4-BE49-F238E27FC236}">
                <a16:creationId xmlns:a16="http://schemas.microsoft.com/office/drawing/2014/main" id="{E4CF8A2F-DE1C-4F0E-97EF-9DD601A12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45501"/>
            <a:ext cx="47625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8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9945688"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209675"/>
            <a:ext cx="9812338" cy="4967817"/>
          </a:xfrm>
        </p:spPr>
        <p:txBody>
          <a:bodyPr>
            <a:normAutofit fontScale="92500" lnSpcReduction="20000"/>
          </a:bodyPr>
          <a:lstStyle/>
          <a:p>
            <a:pPr algn="just"/>
            <a:r>
              <a:rPr lang="es-AR" b="1" i="1" dirty="0"/>
              <a:t>Respuesta a la quimioterapia neoadyuvante</a:t>
            </a:r>
          </a:p>
          <a:p>
            <a:pPr algn="just"/>
            <a:endParaRPr lang="es-AR" b="1" i="1" dirty="0"/>
          </a:p>
          <a:p>
            <a:pPr marL="0" indent="0" algn="just">
              <a:buNone/>
            </a:pPr>
            <a:r>
              <a:rPr lang="es-AR" dirty="0"/>
              <a:t>Dado que el CEM funciona de manera similar a la resonancia magnética para ayudar a evaluar la extensión de la enfermedad, también puede ser útil para evaluar la respuesta al tratamiento. Múltiples estudios han investigado este uso de CEM</a:t>
            </a:r>
          </a:p>
          <a:p>
            <a:pPr marL="0" indent="0" algn="just">
              <a:buNone/>
            </a:pPr>
            <a:endParaRPr lang="es-AR" dirty="0"/>
          </a:p>
          <a:p>
            <a:pPr marL="0" indent="0" algn="just">
              <a:buNone/>
            </a:pPr>
            <a:r>
              <a:rPr lang="es-AR" dirty="0"/>
              <a:t>En 2017, </a:t>
            </a:r>
            <a:r>
              <a:rPr lang="es-AR" dirty="0" err="1"/>
              <a:t>Iotti</a:t>
            </a:r>
            <a:r>
              <a:rPr lang="es-AR" dirty="0"/>
              <a:t> et al. ( 48 ) evaluaron prospectivamente CEM y MRI antes, durante y después de la terapia neoadyuvante en 54 mujeres con cáncer de mama probado por biopsia. Aunque el uso de CEM y MRI condujo a una subestimación de la extensión del tumor residual, CEM demostró una respuesta patológica completa al tratamiento mejor que la MRI ( 48 ).</a:t>
            </a:r>
          </a:p>
          <a:p>
            <a:pPr marL="0" indent="0" algn="just">
              <a:buNone/>
            </a:pPr>
            <a:endParaRPr lang="es-AR" dirty="0"/>
          </a:p>
          <a:p>
            <a:pPr marL="0" indent="0" algn="just">
              <a:buNone/>
            </a:pPr>
            <a:r>
              <a:rPr lang="es-AR" dirty="0"/>
              <a:t>En 2018, Patel y sus colegas ( 50 ) compararon retrospectivamente CEM y MRI, Los datos sugieren que CEM se puede utilizar para demostrar la respuesta al tratamiento y representar la extensión de la enfermedad</a:t>
            </a:r>
          </a:p>
        </p:txBody>
      </p:sp>
    </p:spTree>
    <p:extLst>
      <p:ext uri="{BB962C8B-B14F-4D97-AF65-F5344CB8AC3E}">
        <p14:creationId xmlns:p14="http://schemas.microsoft.com/office/powerpoint/2010/main" val="256313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fontScale="90000"/>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a:t>
            </a:r>
            <a:r>
              <a:rPr lang="es-AR" sz="2000" b="1" i="1" dirty="0"/>
              <a:t>Respuesta a la quimioterapia neoadyuvante</a:t>
            </a:r>
            <a:br>
              <a:rPr lang="es-AR" sz="2000" b="1" i="1" dirty="0"/>
            </a:b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55000" lnSpcReduction="20000"/>
          </a:bodyPr>
          <a:lstStyle/>
          <a:p>
            <a:pPr marL="0" indent="0" algn="just">
              <a:buNone/>
            </a:pPr>
            <a:r>
              <a:rPr lang="es-AR" b="1" dirty="0"/>
              <a:t>Figura 8a. Carcinoma ductal invasivo de mama izquierda comprobado mediante biopsia en una mujer de 74 años. (a) La mamografía de diagnóstico de CC muestra un área de calcificaciones pleomórficas (círculo) que corresponde al carcinoma ductal invasivo probado con biopsia. (b, c) La mamografía CC de baja energía (b) y la mamografía recombinada con contraste CC (c) obtenida después de cuatro ciclos de quimioterapia neoadyuvante muestran una disminución de la densidad pero un realce sutil sin masa en el área del clip de biopsia (círculo). El tamaño corresponde a los resultados del análisis patológico quirúrgico, que reveló cáncer residual.</a:t>
            </a:r>
            <a:endParaRPr lang="es-AR" sz="1200" dirty="0"/>
          </a:p>
        </p:txBody>
      </p:sp>
      <p:pic>
        <p:nvPicPr>
          <p:cNvPr id="6146" name="Picture 2" descr="Figura 8a.">
            <a:extLst>
              <a:ext uri="{FF2B5EF4-FFF2-40B4-BE49-F238E27FC236}">
                <a16:creationId xmlns:a16="http://schemas.microsoft.com/office/drawing/2014/main" id="{3B9FF338-1001-4D6B-AE1B-E3A29D1FF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98" y="740663"/>
            <a:ext cx="26955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gura 8b.">
            <a:extLst>
              <a:ext uri="{FF2B5EF4-FFF2-40B4-BE49-F238E27FC236}">
                <a16:creationId xmlns:a16="http://schemas.microsoft.com/office/drawing/2014/main" id="{D0E80C06-D5A5-4C01-91E8-B81EB1FBB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821" y="731187"/>
            <a:ext cx="28289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igura 8c.">
            <a:extLst>
              <a:ext uri="{FF2B5EF4-FFF2-40B4-BE49-F238E27FC236}">
                <a16:creationId xmlns:a16="http://schemas.microsoft.com/office/drawing/2014/main" id="{42C3CE45-63FB-40B4-80EC-50CBC32B7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661" y="731187"/>
            <a:ext cx="27051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1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9945688"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209675"/>
            <a:ext cx="9812338" cy="4967817"/>
          </a:xfrm>
        </p:spPr>
        <p:txBody>
          <a:bodyPr>
            <a:normAutofit/>
          </a:bodyPr>
          <a:lstStyle/>
          <a:p>
            <a:r>
              <a:rPr lang="es-AR" b="1" dirty="0"/>
              <a:t>CEM como alternativa a la resonancia magnética</a:t>
            </a:r>
          </a:p>
          <a:p>
            <a:pPr marL="0" indent="0">
              <a:buNone/>
            </a:pPr>
            <a:endParaRPr lang="es-AR" b="1" i="1" dirty="0"/>
          </a:p>
          <a:p>
            <a:pPr marL="0" indent="0" algn="just">
              <a:buNone/>
            </a:pPr>
            <a:r>
              <a:rPr lang="es-AR" dirty="0"/>
              <a:t>Durante la evaluación diagnóstica de los hallazgos de imágenes mamarias, hay muchos casos en los que la RM no está disponible o está contraindicada para la paciente debido a claustrofobia, implantes incompatibles con la RM o limitaciones de peso. Para este grupo de pacientes, la CEM es una alternativa diagnóstica útil.</a:t>
            </a:r>
          </a:p>
          <a:p>
            <a:pPr marL="0" indent="0" algn="just">
              <a:buNone/>
            </a:pPr>
            <a:endParaRPr lang="es-AR" dirty="0"/>
          </a:p>
          <a:p>
            <a:pPr marL="0" indent="0" algn="just">
              <a:buNone/>
            </a:pPr>
            <a:r>
              <a:rPr lang="es-AR" dirty="0"/>
              <a:t>Dado su rendimiento comparable a la resonancia magnética de mama, las prácticas a menudo optarán por implementar primero la CEM como alternativa a la resonancia magnética. Para estos pacientes, el equipo de imágenes mamarias ya ha decidido que la información de realce sería útil y, por lo tanto, está más dispuesta a aceptar los riesgos de un evento relacionado con el agente de contraste.</a:t>
            </a:r>
          </a:p>
        </p:txBody>
      </p:sp>
    </p:spTree>
    <p:extLst>
      <p:ext uri="{BB962C8B-B14F-4D97-AF65-F5344CB8AC3E}">
        <p14:creationId xmlns:p14="http://schemas.microsoft.com/office/powerpoint/2010/main" val="340541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fontScale="90000"/>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a:t>
            </a:r>
            <a:r>
              <a:rPr lang="es-AR" sz="2000" b="1" dirty="0"/>
              <a:t>CEM como alternativa a la resonancia magnética</a:t>
            </a:r>
            <a:br>
              <a:rPr lang="es-AR" sz="2000" b="1" i="1" dirty="0"/>
            </a:b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70000" lnSpcReduction="20000"/>
          </a:bodyPr>
          <a:lstStyle/>
          <a:p>
            <a:pPr marL="0" indent="0" algn="just">
              <a:buNone/>
            </a:pPr>
            <a:r>
              <a:rPr lang="es-AR" b="1" dirty="0"/>
              <a:t>Figura 9a. Carcinoma ductal invasivo de grado 2 en una mujer de 74 años con antecedentes de cáncer de mama izquierdo tratado que se presentó para una mamografía de diagnóstico anual. (a, b) Las mamografías CC (a) y MLO (b) de la mama derecha demuestran una nueva masa de 0,8 cm en el cuadrante lateral superior (flecha). Círculos = marcadores de lunares. U.S (no se muestra) reveló dos masas, que se </a:t>
            </a:r>
            <a:r>
              <a:rPr lang="es-AR" b="1" dirty="0" err="1"/>
              <a:t>biopsiaron</a:t>
            </a:r>
            <a:r>
              <a:rPr lang="es-AR" b="1" dirty="0"/>
              <a:t> y se determinó que eran carcinoma ductal invasivo de grado 2. El paciente se sometió a CEM debido a una alergia al gadolinio</a:t>
            </a:r>
            <a:endParaRPr lang="es-AR" sz="1200" dirty="0"/>
          </a:p>
        </p:txBody>
      </p:sp>
      <p:pic>
        <p:nvPicPr>
          <p:cNvPr id="7170" name="Picture 2" descr="Figura 9a.">
            <a:extLst>
              <a:ext uri="{FF2B5EF4-FFF2-40B4-BE49-F238E27FC236}">
                <a16:creationId xmlns:a16="http://schemas.microsoft.com/office/drawing/2014/main" id="{332CAD0E-DA2A-42A4-8CF2-7EC24DDA1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26" y="637994"/>
            <a:ext cx="20859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gura 9b.">
            <a:extLst>
              <a:ext uri="{FF2B5EF4-FFF2-40B4-BE49-F238E27FC236}">
                <a16:creationId xmlns:a16="http://schemas.microsoft.com/office/drawing/2014/main" id="{54F5CF0B-9F5E-461C-ADFD-E7D769217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912" y="637994"/>
            <a:ext cx="2038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7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fontScale="90000"/>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MAMOGRAFIA CONTRASTADA – </a:t>
            </a:r>
            <a:r>
              <a:rPr lang="es-AR" sz="2000" b="1" dirty="0"/>
              <a:t>CEM como alternativa a la resonancia magnética</a:t>
            </a:r>
            <a:br>
              <a:rPr lang="es-AR" sz="2000" b="1" i="1" dirty="0"/>
            </a:b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70000" lnSpcReduction="20000"/>
          </a:bodyPr>
          <a:lstStyle/>
          <a:p>
            <a:pPr marL="0" indent="0" algn="just">
              <a:buNone/>
            </a:pPr>
            <a:r>
              <a:rPr lang="es-AR" b="1" dirty="0"/>
              <a:t>Figura 9a. Mismo paciente con Carcinoma ductal invasivo de grado 2 en una mujer de 74 años con antecedentes de cáncer de mama izquierdo tratado que se presentó para una mamografía de diagnóstico anual. (c, d) CC mamografías de baja energía (c) y recombinadas (d) del seno derecho muestran dos clips de biopsia en la ubicación del cáncer recién diagnosticado (flechas en c) y un sitio adicional de realce de contraste anormal entre los dos clips de biopsia, que corresponde a un sitio adicional de enfermedad (flecha en d )</a:t>
            </a:r>
            <a:endParaRPr lang="es-AR" sz="1200" dirty="0"/>
          </a:p>
        </p:txBody>
      </p:sp>
      <p:pic>
        <p:nvPicPr>
          <p:cNvPr id="7174" name="Picture 6" descr="Figura 9c.">
            <a:extLst>
              <a:ext uri="{FF2B5EF4-FFF2-40B4-BE49-F238E27FC236}">
                <a16:creationId xmlns:a16="http://schemas.microsoft.com/office/drawing/2014/main" id="{7709EA78-2DCE-47D6-8450-A7DBB277E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614" y="495659"/>
            <a:ext cx="17240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igura 9d.">
            <a:extLst>
              <a:ext uri="{FF2B5EF4-FFF2-40B4-BE49-F238E27FC236}">
                <a16:creationId xmlns:a16="http://schemas.microsoft.com/office/drawing/2014/main" id="{C20E4C1F-81BC-4802-997A-28FDF3624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487" y="650934"/>
            <a:ext cx="18192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190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9945688"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endParaRPr lang="es-AR"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209675"/>
            <a:ext cx="9812338" cy="4967817"/>
          </a:xfrm>
        </p:spPr>
        <p:txBody>
          <a:bodyPr>
            <a:normAutofit fontScale="70000" lnSpcReduction="20000"/>
          </a:bodyPr>
          <a:lstStyle/>
          <a:p>
            <a:r>
              <a:rPr lang="es-AR" b="1" dirty="0"/>
              <a:t>Direcciones futuras CEM</a:t>
            </a:r>
          </a:p>
          <a:p>
            <a:pPr marL="0" indent="0">
              <a:buNone/>
            </a:pPr>
            <a:endParaRPr lang="es-AR" b="1" i="1" dirty="0"/>
          </a:p>
          <a:p>
            <a:pPr marL="0" indent="0" algn="just">
              <a:buNone/>
            </a:pPr>
            <a:r>
              <a:rPr lang="es-AR" dirty="0"/>
              <a:t>Se está estudiando el papel de la CEM en la detección del cáncer de mama. Es ampliamente aceptado que la mamografía reduce la mortalidad por cáncer de mama. Sin embargo, su sensibilidad para representar el cáncer de seno disminuye en mujeres con tejido mamario denso y en aquellas con alto riesgo de cáncer</a:t>
            </a:r>
          </a:p>
          <a:p>
            <a:pPr marL="0" indent="0" algn="just">
              <a:buNone/>
            </a:pPr>
            <a:endParaRPr lang="es-AR" dirty="0"/>
          </a:p>
          <a:p>
            <a:pPr marL="0" indent="0" algn="just">
              <a:buNone/>
            </a:pPr>
            <a:r>
              <a:rPr lang="es-AR" dirty="0"/>
              <a:t>Como resultado, se realizan cada vez más pruebas complementarias con US y MRI. Las pautas actuales sugieren que la resonancia magnética se considere en mujeres con alto riesgo y en ciertas mujeres con riesgo intermedio de cáncer de seno. Para aquellos con senos densos, U.S Puede ser una opción. Sin embargo, se debe tener en cuenta el mayor riesgo de un resultado falso positivo</a:t>
            </a:r>
          </a:p>
          <a:p>
            <a:pPr marL="0" indent="0" algn="just">
              <a:buNone/>
            </a:pPr>
            <a:endParaRPr lang="es-AR" dirty="0"/>
          </a:p>
          <a:p>
            <a:pPr marL="0" indent="0" algn="just">
              <a:buNone/>
            </a:pPr>
            <a:r>
              <a:rPr lang="es-AR" dirty="0"/>
              <a:t>U.S y MRI presentan algunos desafíos. U.S tiene un mayor número de resultados falsos positivos y lleva mucho tiempo. La resonancia magnética también tiene un tiempo de examen prolongado y puede tener resultados falsos positivos. También tiene el desafío adicional de ser costoso y no es accesible para todos los pacientes</a:t>
            </a:r>
          </a:p>
          <a:p>
            <a:pPr marL="0" indent="0" algn="just">
              <a:buNone/>
            </a:pPr>
            <a:endParaRPr lang="es-AR" dirty="0"/>
          </a:p>
          <a:p>
            <a:pPr marL="0" indent="0" algn="just">
              <a:buNone/>
            </a:pPr>
            <a:r>
              <a:rPr lang="es-AR" dirty="0"/>
              <a:t>Como resultado, algunos ven el CEM como una posible alternativa a estas modalidades para el cribado del cáncer de mama</a:t>
            </a:r>
          </a:p>
        </p:txBody>
      </p:sp>
    </p:spTree>
    <p:extLst>
      <p:ext uri="{BB962C8B-B14F-4D97-AF65-F5344CB8AC3E}">
        <p14:creationId xmlns:p14="http://schemas.microsoft.com/office/powerpoint/2010/main" val="63418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55994"/>
            <a:ext cx="9945688" cy="413349"/>
          </a:xfrm>
        </p:spPr>
        <p:txBody>
          <a:bodyPr>
            <a:normAutofit/>
          </a:bodyPr>
          <a:lstStyle/>
          <a:p>
            <a:r>
              <a:rPr lang="es-AR" sz="2000" b="1" dirty="0">
                <a:latin typeface="Tahoma" panose="020B0604030504040204" pitchFamily="34" charset="0"/>
                <a:ea typeface="Tahoma" panose="020B0604030504040204" pitchFamily="34" charset="0"/>
                <a:cs typeface="Tahoma" panose="020B0604030504040204" pitchFamily="34" charset="0"/>
              </a:rPr>
              <a:t>MAMOGRAFIA CONTRASTADA – </a:t>
            </a:r>
            <a:r>
              <a:rPr lang="es-AR" sz="1800" b="1" dirty="0"/>
              <a:t>Direcciones futuras CEM</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5674484"/>
            <a:ext cx="10317074" cy="1027522"/>
          </a:xfrm>
        </p:spPr>
        <p:txBody>
          <a:bodyPr>
            <a:normAutofit fontScale="55000" lnSpcReduction="20000"/>
          </a:bodyPr>
          <a:lstStyle/>
          <a:p>
            <a:pPr marL="0" indent="0" algn="just">
              <a:buNone/>
            </a:pPr>
            <a:r>
              <a:rPr lang="es-AR" b="1" dirty="0"/>
              <a:t>Figura 10a. DCIS en una mujer de 58 años con un fuerte historial familiar de cáncer de seno. Las imágenes de RM se obtuvieron durante un examen de rutina y las mamografías con contraste se obtuvieron en un ensayo de investigación. (a) La mamografía CC de baja energía no muestra anormalidad. (b) La mamografía recombinante CC demuestra un área de 4.5 cm de realce sin masa (rectángulo discontinuo) en el seno central superior derecho. (c) La imagen de sustracción axial de RM del seno derecho muestra hasta un área de 4 cm de realce sin masa (rectángulo discontinuo), correspondiente al área vista en CEM. El análisis patológico de una muestra de biopsia guiada por resonancia magnética reveló DCIS.</a:t>
            </a:r>
            <a:endParaRPr lang="es-AR" sz="1200" dirty="0"/>
          </a:p>
        </p:txBody>
      </p:sp>
      <p:pic>
        <p:nvPicPr>
          <p:cNvPr id="1026" name="Picture 2" descr="Figura 1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55" y="766293"/>
            <a:ext cx="25241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a 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809" y="766293"/>
            <a:ext cx="25527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ura 1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3" y="1950612"/>
            <a:ext cx="4762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5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gracias 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45" y="1083947"/>
            <a:ext cx="9310397" cy="521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0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7259E31-F6C2-42C1-9DCB-C3624582B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210" y="432938"/>
            <a:ext cx="8985579" cy="6147299"/>
          </a:xfrm>
          <a:prstGeom prst="rect">
            <a:avLst/>
          </a:prstGeom>
        </p:spPr>
      </p:pic>
    </p:spTree>
    <p:extLst>
      <p:ext uri="{BB962C8B-B14F-4D97-AF65-F5344CB8AC3E}">
        <p14:creationId xmlns:p14="http://schemas.microsoft.com/office/powerpoint/2010/main" val="203177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CEF3D44-72B6-4EA0-B217-CF944CD2B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502" y="420603"/>
            <a:ext cx="8358995" cy="6016793"/>
          </a:xfrm>
          <a:prstGeom prst="rect">
            <a:avLst/>
          </a:prstGeom>
        </p:spPr>
      </p:pic>
    </p:spTree>
    <p:extLst>
      <p:ext uri="{BB962C8B-B14F-4D97-AF65-F5344CB8AC3E}">
        <p14:creationId xmlns:p14="http://schemas.microsoft.com/office/powerpoint/2010/main" val="83659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32325F-36E7-41C6-809C-50F91F24D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058" y="417900"/>
            <a:ext cx="8517884" cy="6022199"/>
          </a:xfrm>
          <a:prstGeom prst="rect">
            <a:avLst/>
          </a:prstGeom>
        </p:spPr>
      </p:pic>
    </p:spTree>
    <p:extLst>
      <p:ext uri="{BB962C8B-B14F-4D97-AF65-F5344CB8AC3E}">
        <p14:creationId xmlns:p14="http://schemas.microsoft.com/office/powerpoint/2010/main" val="14402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82A973-0814-4211-BAD6-31BBF6F46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047" y="209550"/>
            <a:ext cx="8527906" cy="6438900"/>
          </a:xfrm>
          <a:prstGeom prst="rect">
            <a:avLst/>
          </a:prstGeom>
        </p:spPr>
      </p:pic>
    </p:spTree>
    <p:extLst>
      <p:ext uri="{BB962C8B-B14F-4D97-AF65-F5344CB8AC3E}">
        <p14:creationId xmlns:p14="http://schemas.microsoft.com/office/powerpoint/2010/main" val="142938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2F9D386-6D77-4770-9B78-A6BEF470E996}"/>
              </a:ext>
            </a:extLst>
          </p:cNvPr>
          <p:cNvPicPr>
            <a:picLocks noChangeAspect="1"/>
          </p:cNvPicPr>
          <p:nvPr/>
        </p:nvPicPr>
        <p:blipFill>
          <a:blip r:embed="rId2"/>
          <a:stretch>
            <a:fillRect/>
          </a:stretch>
        </p:blipFill>
        <p:spPr>
          <a:xfrm>
            <a:off x="876793" y="257103"/>
            <a:ext cx="4117902" cy="6343795"/>
          </a:xfrm>
          <a:prstGeom prst="rect">
            <a:avLst/>
          </a:prstGeom>
        </p:spPr>
      </p:pic>
      <p:pic>
        <p:nvPicPr>
          <p:cNvPr id="5" name="Imagen 4">
            <a:extLst>
              <a:ext uri="{FF2B5EF4-FFF2-40B4-BE49-F238E27FC236}">
                <a16:creationId xmlns:a16="http://schemas.microsoft.com/office/drawing/2014/main" id="{84312E35-F431-4169-8DE8-FDC8E2AB0723}"/>
              </a:ext>
            </a:extLst>
          </p:cNvPr>
          <p:cNvPicPr>
            <a:picLocks noChangeAspect="1"/>
          </p:cNvPicPr>
          <p:nvPr/>
        </p:nvPicPr>
        <p:blipFill>
          <a:blip r:embed="rId3"/>
          <a:stretch>
            <a:fillRect/>
          </a:stretch>
        </p:blipFill>
        <p:spPr>
          <a:xfrm>
            <a:off x="5363261" y="257103"/>
            <a:ext cx="4914505" cy="6343794"/>
          </a:xfrm>
          <a:prstGeom prst="rect">
            <a:avLst/>
          </a:prstGeom>
        </p:spPr>
      </p:pic>
    </p:spTree>
    <p:extLst>
      <p:ext uri="{BB962C8B-B14F-4D97-AF65-F5344CB8AC3E}">
        <p14:creationId xmlns:p14="http://schemas.microsoft.com/office/powerpoint/2010/main" val="119888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415D436-035D-49AD-8D99-390A8BDC7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47" y="341373"/>
            <a:ext cx="10535906" cy="4905824"/>
          </a:xfrm>
          <a:prstGeom prst="rect">
            <a:avLst/>
          </a:prstGeom>
        </p:spPr>
      </p:pic>
      <p:sp>
        <p:nvSpPr>
          <p:cNvPr id="6" name="CuadroTexto 5">
            <a:extLst>
              <a:ext uri="{FF2B5EF4-FFF2-40B4-BE49-F238E27FC236}">
                <a16:creationId xmlns:a16="http://schemas.microsoft.com/office/drawing/2014/main" id="{4AEBE272-A761-4DFB-AB03-261BE382335A}"/>
              </a:ext>
            </a:extLst>
          </p:cNvPr>
          <p:cNvSpPr txBox="1"/>
          <p:nvPr/>
        </p:nvSpPr>
        <p:spPr>
          <a:xfrm>
            <a:off x="828047" y="5572125"/>
            <a:ext cx="10535906" cy="369332"/>
          </a:xfrm>
          <a:prstGeom prst="rect">
            <a:avLst/>
          </a:prstGeom>
          <a:noFill/>
        </p:spPr>
        <p:txBody>
          <a:bodyPr wrap="square" rtlCol="0">
            <a:spAutoFit/>
          </a:bodyPr>
          <a:lstStyle/>
          <a:p>
            <a:pPr algn="ctr"/>
            <a:r>
              <a:rPr lang="es-AR" b="1" dirty="0">
                <a:hlinkClick r:id="rId3">
                  <a:extLst>
                    <a:ext uri="{A12FA001-AC4F-418D-AE19-62706E023703}">
                      <ahyp:hlinkClr xmlns:ahyp="http://schemas.microsoft.com/office/drawing/2018/hyperlinkcolor" val="tx"/>
                    </a:ext>
                  </a:extLst>
                </a:hlinkClick>
              </a:rPr>
              <a:t>https://pubs.rsna.org/doi/10.1148/rg.2019190079</a:t>
            </a:r>
            <a:endParaRPr lang="es-AR" b="1" dirty="0"/>
          </a:p>
        </p:txBody>
      </p:sp>
    </p:spTree>
    <p:extLst>
      <p:ext uri="{BB962C8B-B14F-4D97-AF65-F5344CB8AC3E}">
        <p14:creationId xmlns:p14="http://schemas.microsoft.com/office/powerpoint/2010/main" val="373709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9488-59B3-4C12-8060-E5FDB2A41F64}"/>
              </a:ext>
            </a:extLst>
          </p:cNvPr>
          <p:cNvSpPr>
            <a:spLocks noGrp="1"/>
          </p:cNvSpPr>
          <p:nvPr>
            <p:ph type="title"/>
          </p:nvPr>
        </p:nvSpPr>
        <p:spPr>
          <a:xfrm>
            <a:off x="388937" y="190500"/>
            <a:ext cx="8534400" cy="631824"/>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MAMOGRAFIA CONTRASTADA (CEM)</a:t>
            </a:r>
          </a:p>
        </p:txBody>
      </p:sp>
      <p:sp>
        <p:nvSpPr>
          <p:cNvPr id="3" name="Marcador de contenido 2">
            <a:extLst>
              <a:ext uri="{FF2B5EF4-FFF2-40B4-BE49-F238E27FC236}">
                <a16:creationId xmlns:a16="http://schemas.microsoft.com/office/drawing/2014/main" id="{10DA5851-9F5A-4070-A56D-B84F0307BA7A}"/>
              </a:ext>
            </a:extLst>
          </p:cNvPr>
          <p:cNvSpPr>
            <a:spLocks noGrp="1"/>
          </p:cNvSpPr>
          <p:nvPr>
            <p:ph idx="1"/>
          </p:nvPr>
        </p:nvSpPr>
        <p:spPr>
          <a:xfrm>
            <a:off x="522287" y="1022349"/>
            <a:ext cx="9812338" cy="5155143"/>
          </a:xfrm>
        </p:spPr>
        <p:txBody>
          <a:bodyPr>
            <a:normAutofit/>
          </a:bodyPr>
          <a:lstStyle/>
          <a:p>
            <a:pPr algn="just"/>
            <a:r>
              <a:rPr lang="es-AR" dirty="0"/>
              <a:t>La mamografía con contraste (CEM) es una modalidad emergente que combina la mamografía digital con la administración de material de contraste intravenoso. </a:t>
            </a:r>
          </a:p>
          <a:p>
            <a:pPr algn="just"/>
            <a:endParaRPr lang="es-AR" dirty="0"/>
          </a:p>
          <a:p>
            <a:pPr algn="just"/>
            <a:r>
              <a:rPr lang="es-AR" dirty="0"/>
              <a:t>La Administración de Drogas y Alimentos de los Estados Unidos (FDA) aprobó el uso de CEM en 2011 como un "complemento después de los exámenes de mamografía y / o ultrasonido para localizar una lesión conocida o sospechada“</a:t>
            </a:r>
          </a:p>
          <a:p>
            <a:pPr algn="just"/>
            <a:endParaRPr lang="es-AR" dirty="0"/>
          </a:p>
          <a:p>
            <a:pPr algn="just"/>
            <a:r>
              <a:rPr lang="es-AR" dirty="0"/>
              <a:t>El CEM se usa principalmente en el entorno de diagnóstico para ayudar a identificar malignidad mamaria y para excluir un proceso benigno con más confianza.</a:t>
            </a:r>
          </a:p>
        </p:txBody>
      </p:sp>
    </p:spTree>
    <p:extLst>
      <p:ext uri="{BB962C8B-B14F-4D97-AF65-F5344CB8AC3E}">
        <p14:creationId xmlns:p14="http://schemas.microsoft.com/office/powerpoint/2010/main" val="2866940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563</TotalTime>
  <Words>2559</Words>
  <Application>Microsoft Office PowerPoint</Application>
  <PresentationFormat>Panorámica</PresentationFormat>
  <Paragraphs>112</Paragraphs>
  <Slides>29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Century Gothic</vt:lpstr>
      <vt:lpstr>Tahoma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MAMOGRAFIA CONTRASTADA (CEM)</vt:lpstr>
      <vt:lpstr>MAMOGRAFIA CONTRASTADA (CEM)</vt:lpstr>
      <vt:lpstr>MAMOGRAFIA CONTRASTADA (CEM)</vt:lpstr>
      <vt:lpstr>MAMOGRAFIA CONTRASTADA (CEM)</vt:lpstr>
      <vt:lpstr>MAMOGRAFIA CONTRASTADA (CEM) - Anormalidades vistas en la detección: </vt:lpstr>
      <vt:lpstr>MAMOGRAFIA CONTRASTADA - MASA</vt:lpstr>
      <vt:lpstr>MAMOGRAFIA CONTRASTADA (CEM)</vt:lpstr>
      <vt:lpstr>MAMOGRAFIA CONTRASTADA – Distorsión de la arquitectura</vt:lpstr>
      <vt:lpstr>MAMOGRAFIA CONTRASTADA (CEM)</vt:lpstr>
      <vt:lpstr>MAMOGRAFIA CONTRASTADA – Microcalcificaciones</vt:lpstr>
      <vt:lpstr>MAMOGRAFIA CONTRASTADA – Microcalcificaciones</vt:lpstr>
      <vt:lpstr>MAMOGRAFIA CONTRASTADA (CEM)</vt:lpstr>
      <vt:lpstr>MAMOGRAFIA CONTRASTADA – Enfermedad mamaria sintomática </vt:lpstr>
      <vt:lpstr>MAMOGRAFIA CONTRASTADA (CEM)</vt:lpstr>
      <vt:lpstr>MAMOGRAFIA CONTRASTADA – Respuesta a la quimioterapia neoadyuvante </vt:lpstr>
      <vt:lpstr>MAMOGRAFIA CONTRASTADA (CEM)</vt:lpstr>
      <vt:lpstr>MAMOGRAFIA CONTRASTADA – CEM como alternativa a la resonancia magnética </vt:lpstr>
      <vt:lpstr>MAMOGRAFIA CONTRASTADA – CEM como alternativa a la resonancia magnética </vt:lpstr>
      <vt:lpstr>MAMOGRAFIA CONTRASTADA (CEM)</vt:lpstr>
      <vt:lpstr>MAMOGRAFIA CONTRASTADA – Direcciones futuras CEM</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55</cp:revision>
  <dcterms:created xsi:type="dcterms:W3CDTF">2020-02-10T11:30:23Z</dcterms:created>
  <dcterms:modified xsi:type="dcterms:W3CDTF">2020-06-17T21:42:32Z</dcterms:modified>
</cp:coreProperties>
</file>