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120" autoAdjust="0"/>
  </p:normalViewPr>
  <p:slideViewPr>
    <p:cSldViewPr snapToGrid="0">
      <p:cViewPr varScale="1">
        <p:scale>
          <a:sx n="79" d="100"/>
          <a:sy n="79" d="100"/>
        </p:scale>
        <p:origin x="12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6117D-C393-4C15-8144-5B6C3495FC77}" type="datetimeFigureOut">
              <a:rPr lang="es-AR" smtClean="0"/>
              <a:t>4/6/2020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6D4D8-4A10-40C7-8771-F4FF2A39E16C}" type="slidenum">
              <a:rPr lang="es-AR" smtClean="0"/>
              <a:t>‹Nº›</a:t>
            </a:fld>
            <a:endParaRPr lang="es-AR"/>
          </a:p>
        </p:txBody>
      </p:sp>
    </p:spTree>
    <p:extLst>
      <p:ext uri="{BB962C8B-B14F-4D97-AF65-F5344CB8AC3E}">
        <p14:creationId xmlns:p14="http://schemas.microsoft.com/office/powerpoint/2010/main" val="40531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0206D4D8-4A10-40C7-8771-F4FF2A39E16C}" type="slidenum">
              <a:rPr lang="es-AR" smtClean="0"/>
              <a:t>1</a:t>
            </a:fld>
            <a:endParaRPr lang="es-AR"/>
          </a:p>
        </p:txBody>
      </p:sp>
    </p:spTree>
    <p:extLst>
      <p:ext uri="{BB962C8B-B14F-4D97-AF65-F5344CB8AC3E}">
        <p14:creationId xmlns:p14="http://schemas.microsoft.com/office/powerpoint/2010/main" val="91962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0206D4D8-4A10-40C7-8771-F4FF2A39E16C}" type="slidenum">
              <a:rPr lang="es-AR" smtClean="0"/>
              <a:t>2</a:t>
            </a:fld>
            <a:endParaRPr lang="es-AR"/>
          </a:p>
        </p:txBody>
      </p:sp>
    </p:spTree>
    <p:extLst>
      <p:ext uri="{BB962C8B-B14F-4D97-AF65-F5344CB8AC3E}">
        <p14:creationId xmlns:p14="http://schemas.microsoft.com/office/powerpoint/2010/main" val="87110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Marcador de número de diapositiva 3"/>
          <p:cNvSpPr>
            <a:spLocks noGrp="1"/>
          </p:cNvSpPr>
          <p:nvPr>
            <p:ph type="sldNum" sz="quarter" idx="5"/>
          </p:nvPr>
        </p:nvSpPr>
        <p:spPr/>
        <p:txBody>
          <a:bodyPr/>
          <a:lstStyle/>
          <a:p>
            <a:fld id="{0206D4D8-4A10-40C7-8771-F4FF2A39E16C}" type="slidenum">
              <a:rPr lang="es-AR" smtClean="0"/>
              <a:t>3</a:t>
            </a:fld>
            <a:endParaRPr lang="es-AR"/>
          </a:p>
        </p:txBody>
      </p:sp>
    </p:spTree>
    <p:extLst>
      <p:ext uri="{BB962C8B-B14F-4D97-AF65-F5344CB8AC3E}">
        <p14:creationId xmlns:p14="http://schemas.microsoft.com/office/powerpoint/2010/main" val="188111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0206D4D8-4A10-40C7-8771-F4FF2A39E16C}" type="slidenum">
              <a:rPr lang="es-AR" smtClean="0"/>
              <a:t>4</a:t>
            </a:fld>
            <a:endParaRPr lang="es-AR"/>
          </a:p>
        </p:txBody>
      </p:sp>
    </p:spTree>
    <p:extLst>
      <p:ext uri="{BB962C8B-B14F-4D97-AF65-F5344CB8AC3E}">
        <p14:creationId xmlns:p14="http://schemas.microsoft.com/office/powerpoint/2010/main" val="371967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dirty="0"/>
          </a:p>
        </p:txBody>
      </p:sp>
      <p:sp>
        <p:nvSpPr>
          <p:cNvPr id="4" name="Marcador de número de diapositiva 3"/>
          <p:cNvSpPr>
            <a:spLocks noGrp="1"/>
          </p:cNvSpPr>
          <p:nvPr>
            <p:ph type="sldNum" sz="quarter" idx="5"/>
          </p:nvPr>
        </p:nvSpPr>
        <p:spPr/>
        <p:txBody>
          <a:bodyPr/>
          <a:lstStyle/>
          <a:p>
            <a:fld id="{0206D4D8-4A10-40C7-8771-F4FF2A39E16C}" type="slidenum">
              <a:rPr lang="es-AR" smtClean="0"/>
              <a:t>5</a:t>
            </a:fld>
            <a:endParaRPr lang="es-AR"/>
          </a:p>
        </p:txBody>
      </p:sp>
    </p:spTree>
    <p:extLst>
      <p:ext uri="{BB962C8B-B14F-4D97-AF65-F5344CB8AC3E}">
        <p14:creationId xmlns:p14="http://schemas.microsoft.com/office/powerpoint/2010/main" val="404023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0206D4D8-4A10-40C7-8771-F4FF2A39E16C}" type="slidenum">
              <a:rPr lang="es-AR" smtClean="0"/>
              <a:t>6</a:t>
            </a:fld>
            <a:endParaRPr lang="es-AR"/>
          </a:p>
        </p:txBody>
      </p:sp>
    </p:spTree>
    <p:extLst>
      <p:ext uri="{BB962C8B-B14F-4D97-AF65-F5344CB8AC3E}">
        <p14:creationId xmlns:p14="http://schemas.microsoft.com/office/powerpoint/2010/main" val="216273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AR" dirty="0"/>
          </a:p>
        </p:txBody>
      </p:sp>
      <p:sp>
        <p:nvSpPr>
          <p:cNvPr id="4" name="Marcador de número de diapositiva 3"/>
          <p:cNvSpPr>
            <a:spLocks noGrp="1"/>
          </p:cNvSpPr>
          <p:nvPr>
            <p:ph type="sldNum" sz="quarter" idx="5"/>
          </p:nvPr>
        </p:nvSpPr>
        <p:spPr/>
        <p:txBody>
          <a:bodyPr/>
          <a:lstStyle/>
          <a:p>
            <a:fld id="{0206D4D8-4A10-40C7-8771-F4FF2A39E16C}" type="slidenum">
              <a:rPr lang="es-AR" smtClean="0"/>
              <a:t>7</a:t>
            </a:fld>
            <a:endParaRPr lang="es-AR"/>
          </a:p>
        </p:txBody>
      </p:sp>
    </p:spTree>
    <p:extLst>
      <p:ext uri="{BB962C8B-B14F-4D97-AF65-F5344CB8AC3E}">
        <p14:creationId xmlns:p14="http://schemas.microsoft.com/office/powerpoint/2010/main" val="10795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S" sz="1200" b="0" i="0" kern="1200" dirty="0">
              <a:solidFill>
                <a:schemeClr val="tx1"/>
              </a:solidFill>
              <a:effectLst/>
              <a:latin typeface="+mn-lt"/>
              <a:ea typeface="+mn-ea"/>
              <a:cs typeface="+mn-cs"/>
            </a:endParaRPr>
          </a:p>
          <a:p>
            <a:pPr marL="0" indent="0">
              <a:buNone/>
            </a:pPr>
            <a:endParaRPr lang="es-AR" dirty="0"/>
          </a:p>
        </p:txBody>
      </p:sp>
      <p:sp>
        <p:nvSpPr>
          <p:cNvPr id="4" name="Marcador de número de diapositiva 3"/>
          <p:cNvSpPr>
            <a:spLocks noGrp="1"/>
          </p:cNvSpPr>
          <p:nvPr>
            <p:ph type="sldNum" sz="quarter" idx="5"/>
          </p:nvPr>
        </p:nvSpPr>
        <p:spPr/>
        <p:txBody>
          <a:bodyPr/>
          <a:lstStyle/>
          <a:p>
            <a:fld id="{0206D4D8-4A10-40C7-8771-F4FF2A39E16C}" type="slidenum">
              <a:rPr lang="es-AR" smtClean="0"/>
              <a:t>8</a:t>
            </a:fld>
            <a:endParaRPr lang="es-AR"/>
          </a:p>
        </p:txBody>
      </p:sp>
    </p:spTree>
    <p:extLst>
      <p:ext uri="{BB962C8B-B14F-4D97-AF65-F5344CB8AC3E}">
        <p14:creationId xmlns:p14="http://schemas.microsoft.com/office/powerpoint/2010/main" val="260514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0206D4D8-4A10-40C7-8771-F4FF2A39E16C}" type="slidenum">
              <a:rPr lang="es-AR" smtClean="0"/>
              <a:t>9</a:t>
            </a:fld>
            <a:endParaRPr lang="es-AR"/>
          </a:p>
        </p:txBody>
      </p:sp>
    </p:spTree>
    <p:extLst>
      <p:ext uri="{BB962C8B-B14F-4D97-AF65-F5344CB8AC3E}">
        <p14:creationId xmlns:p14="http://schemas.microsoft.com/office/powerpoint/2010/main" val="105455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53B55D6-C3FA-4C20-B0A2-DCCA825DB283}" type="datetimeFigureOut">
              <a:rPr lang="es-AR" smtClean="0"/>
              <a:t>4/6/2020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2BC26D-CD17-4F56-9C8E-7B88C3008A50}"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34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3B55D6-C3FA-4C20-B0A2-DCCA825DB283}" type="datetimeFigureOut">
              <a:rPr lang="es-AR" smtClean="0"/>
              <a:t>4/6/2020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2BC26D-CD17-4F56-9C8E-7B88C3008A50}" type="slidenum">
              <a:rPr lang="es-AR" smtClean="0"/>
              <a:t>‹Nº›</a:t>
            </a:fld>
            <a:endParaRPr lang="es-AR"/>
          </a:p>
        </p:txBody>
      </p:sp>
    </p:spTree>
    <p:extLst>
      <p:ext uri="{BB962C8B-B14F-4D97-AF65-F5344CB8AC3E}">
        <p14:creationId xmlns:p14="http://schemas.microsoft.com/office/powerpoint/2010/main" val="22600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3B55D6-C3FA-4C20-B0A2-DCCA825DB283}" type="datetimeFigureOut">
              <a:rPr lang="es-AR" smtClean="0"/>
              <a:t>4/6/2020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2BC26D-CD17-4F56-9C8E-7B88C3008A50}" type="slidenum">
              <a:rPr lang="es-AR" smtClean="0"/>
              <a:t>‹Nº›</a:t>
            </a:fld>
            <a:endParaRPr lang="es-AR"/>
          </a:p>
        </p:txBody>
      </p:sp>
    </p:spTree>
    <p:extLst>
      <p:ext uri="{BB962C8B-B14F-4D97-AF65-F5344CB8AC3E}">
        <p14:creationId xmlns:p14="http://schemas.microsoft.com/office/powerpoint/2010/main" val="6918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3B55D6-C3FA-4C20-B0A2-DCCA825DB283}" type="datetimeFigureOut">
              <a:rPr lang="es-AR" smtClean="0"/>
              <a:t>4/6/2020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2BC26D-CD17-4F56-9C8E-7B88C3008A50}" type="slidenum">
              <a:rPr lang="es-AR" smtClean="0"/>
              <a:t>‹Nº›</a:t>
            </a:fld>
            <a:endParaRPr lang="es-AR"/>
          </a:p>
        </p:txBody>
      </p:sp>
    </p:spTree>
    <p:extLst>
      <p:ext uri="{BB962C8B-B14F-4D97-AF65-F5344CB8AC3E}">
        <p14:creationId xmlns:p14="http://schemas.microsoft.com/office/powerpoint/2010/main" val="35526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53B55D6-C3FA-4C20-B0A2-DCCA825DB283}" type="datetimeFigureOut">
              <a:rPr lang="es-AR" smtClean="0"/>
              <a:t>4/6/2020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B2BC26D-CD17-4F56-9C8E-7B88C3008A50}"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27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53B55D6-C3FA-4C20-B0A2-DCCA825DB283}" type="datetimeFigureOut">
              <a:rPr lang="es-AR" smtClean="0"/>
              <a:t>4/6/2020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B2BC26D-CD17-4F56-9C8E-7B88C3008A50}" type="slidenum">
              <a:rPr lang="es-AR" smtClean="0"/>
              <a:t>‹Nº›</a:t>
            </a:fld>
            <a:endParaRPr lang="es-AR"/>
          </a:p>
        </p:txBody>
      </p:sp>
    </p:spTree>
    <p:extLst>
      <p:ext uri="{BB962C8B-B14F-4D97-AF65-F5344CB8AC3E}">
        <p14:creationId xmlns:p14="http://schemas.microsoft.com/office/powerpoint/2010/main" val="230748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53B55D6-C3FA-4C20-B0A2-DCCA825DB283}" type="datetimeFigureOut">
              <a:rPr lang="es-AR" smtClean="0"/>
              <a:t>4/6/2020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B2BC26D-CD17-4F56-9C8E-7B88C3008A50}" type="slidenum">
              <a:rPr lang="es-AR" smtClean="0"/>
              <a:t>‹Nº›</a:t>
            </a:fld>
            <a:endParaRPr lang="es-AR"/>
          </a:p>
        </p:txBody>
      </p:sp>
    </p:spTree>
    <p:extLst>
      <p:ext uri="{BB962C8B-B14F-4D97-AF65-F5344CB8AC3E}">
        <p14:creationId xmlns:p14="http://schemas.microsoft.com/office/powerpoint/2010/main" val="170934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53B55D6-C3FA-4C20-B0A2-DCCA825DB283}" type="datetimeFigureOut">
              <a:rPr lang="es-AR" smtClean="0"/>
              <a:t>4/6/2020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B2BC26D-CD17-4F56-9C8E-7B88C3008A50}" type="slidenum">
              <a:rPr lang="es-AR" smtClean="0"/>
              <a:t>‹Nº›</a:t>
            </a:fld>
            <a:endParaRPr lang="es-AR"/>
          </a:p>
        </p:txBody>
      </p:sp>
    </p:spTree>
    <p:extLst>
      <p:ext uri="{BB962C8B-B14F-4D97-AF65-F5344CB8AC3E}">
        <p14:creationId xmlns:p14="http://schemas.microsoft.com/office/powerpoint/2010/main" val="372399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B55D6-C3FA-4C20-B0A2-DCCA825DB283}" type="datetimeFigureOut">
              <a:rPr lang="es-AR" smtClean="0"/>
              <a:t>4/6/2020</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4B2BC26D-CD17-4F56-9C8E-7B88C3008A50}" type="slidenum">
              <a:rPr lang="es-AR" smtClean="0"/>
              <a:t>‹Nº›</a:t>
            </a:fld>
            <a:endParaRPr lang="es-AR"/>
          </a:p>
        </p:txBody>
      </p:sp>
    </p:spTree>
    <p:extLst>
      <p:ext uri="{BB962C8B-B14F-4D97-AF65-F5344CB8AC3E}">
        <p14:creationId xmlns:p14="http://schemas.microsoft.com/office/powerpoint/2010/main" val="357037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B55D6-C3FA-4C20-B0A2-DCCA825DB283}" type="datetimeFigureOut">
              <a:rPr lang="es-AR" smtClean="0"/>
              <a:t>4/6/2020</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2BC26D-CD17-4F56-9C8E-7B88C3008A50}" type="slidenum">
              <a:rPr lang="es-AR" smtClean="0"/>
              <a:t>‹Nº›</a:t>
            </a:fld>
            <a:endParaRPr lang="es-AR"/>
          </a:p>
        </p:txBody>
      </p:sp>
    </p:spTree>
    <p:extLst>
      <p:ext uri="{BB962C8B-B14F-4D97-AF65-F5344CB8AC3E}">
        <p14:creationId xmlns:p14="http://schemas.microsoft.com/office/powerpoint/2010/main" val="99967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53B55D6-C3FA-4C20-B0A2-DCCA825DB283}" type="datetimeFigureOut">
              <a:rPr lang="es-AR" smtClean="0"/>
              <a:t>4/6/2020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B2BC26D-CD17-4F56-9C8E-7B88C3008A50}" type="slidenum">
              <a:rPr lang="es-AR" smtClean="0"/>
              <a:t>‹Nº›</a:t>
            </a:fld>
            <a:endParaRPr lang="es-AR"/>
          </a:p>
        </p:txBody>
      </p:sp>
    </p:spTree>
    <p:extLst>
      <p:ext uri="{BB962C8B-B14F-4D97-AF65-F5344CB8AC3E}">
        <p14:creationId xmlns:p14="http://schemas.microsoft.com/office/powerpoint/2010/main" val="368835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B55D6-C3FA-4C20-B0A2-DCCA825DB283}" type="datetimeFigureOut">
              <a:rPr lang="es-AR" smtClean="0"/>
              <a:t>4/6/2020</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2BC26D-CD17-4F56-9C8E-7B88C3008A50}" type="slidenum">
              <a:rPr lang="es-AR" smtClean="0"/>
              <a:t>‹Nº›</a:t>
            </a:fld>
            <a:endParaRPr lang="es-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1877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F91F7C3-D0CB-442E-BEFB-B75F104A584E}"/>
              </a:ext>
            </a:extLst>
          </p:cNvPr>
          <p:cNvPicPr>
            <a:picLocks noChangeAspect="1"/>
          </p:cNvPicPr>
          <p:nvPr/>
        </p:nvPicPr>
        <p:blipFill>
          <a:blip r:embed="rId3"/>
          <a:stretch>
            <a:fillRect/>
          </a:stretch>
        </p:blipFill>
        <p:spPr>
          <a:xfrm>
            <a:off x="2638425" y="590550"/>
            <a:ext cx="6915150" cy="5676900"/>
          </a:xfrm>
          <a:prstGeom prst="rect">
            <a:avLst/>
          </a:prstGeom>
        </p:spPr>
      </p:pic>
    </p:spTree>
    <p:extLst>
      <p:ext uri="{BB962C8B-B14F-4D97-AF65-F5344CB8AC3E}">
        <p14:creationId xmlns:p14="http://schemas.microsoft.com/office/powerpoint/2010/main" val="359707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FA2AF0-D673-4515-8112-CDD37A1834F1}"/>
              </a:ext>
            </a:extLst>
          </p:cNvPr>
          <p:cNvSpPr>
            <a:spLocks noGrp="1"/>
          </p:cNvSpPr>
          <p:nvPr>
            <p:ph idx="1"/>
          </p:nvPr>
        </p:nvSpPr>
        <p:spPr>
          <a:xfrm>
            <a:off x="1198418" y="1845734"/>
            <a:ext cx="9957262" cy="4023360"/>
          </a:xfrm>
        </p:spPr>
        <p:txBody>
          <a:bodyPr/>
          <a:lstStyle/>
          <a:p>
            <a:pPr marL="0" indent="0">
              <a:buNone/>
            </a:pPr>
            <a:r>
              <a:rPr lang="es-ES" sz="1800" b="1" dirty="0"/>
              <a:t>Antecedentes</a:t>
            </a:r>
          </a:p>
          <a:p>
            <a:pPr marL="0" indent="0">
              <a:buNone/>
            </a:pPr>
            <a:r>
              <a:rPr lang="es-ES" sz="1800" dirty="0"/>
              <a:t>Aunque la inteligencia artificial (IA) es prometedora en muchos aspectos de la radiología, no se ha demostrado el uso de la IA para crear diagnósticos diferenciales de enfermedades raras y comunes en la IRM cerebral.</a:t>
            </a:r>
          </a:p>
          <a:p>
            <a:pPr marL="0" indent="0">
              <a:buNone/>
            </a:pPr>
            <a:r>
              <a:rPr lang="es-ES" sz="1800" b="1" dirty="0"/>
              <a:t>Propósito</a:t>
            </a:r>
          </a:p>
          <a:p>
            <a:pPr marL="0" indent="0">
              <a:buNone/>
            </a:pPr>
            <a:r>
              <a:rPr lang="es-ES" sz="1800" dirty="0"/>
              <a:t>Evaluar un sistema de IA para la generación de diagnósticos diferenciales en la RM cerebral en comparación con los radiólogos.</a:t>
            </a:r>
          </a:p>
          <a:p>
            <a:pPr marL="0" indent="0">
              <a:buNone/>
            </a:pPr>
            <a:r>
              <a:rPr lang="es-ES" sz="1800" b="1" dirty="0"/>
              <a:t>Materiales y métodos</a:t>
            </a:r>
          </a:p>
          <a:p>
            <a:pPr marL="0" indent="0">
              <a:buNone/>
            </a:pPr>
            <a:r>
              <a:rPr lang="es-ES" sz="1800" dirty="0"/>
              <a:t>Este estudio retrospectivo probó el rendimiento de un sistema de IA para el diagnóstico probabilístico en pacientes con 19 diagnósticos comunes y raros en la resonancia magnética cerebral adquirida entre enero de 2008 y enero de 2018. Se comparó con los residentes de radiología, radiólogos generales, becarios de </a:t>
            </a:r>
            <a:r>
              <a:rPr lang="es-ES" sz="1800" dirty="0" err="1"/>
              <a:t>neurorradiología</a:t>
            </a:r>
            <a:r>
              <a:rPr lang="es-ES" sz="1800" dirty="0"/>
              <a:t> y </a:t>
            </a:r>
            <a:r>
              <a:rPr lang="es-ES" sz="1800" dirty="0" err="1"/>
              <a:t>neurorradiólogos</a:t>
            </a:r>
            <a:r>
              <a:rPr lang="es-ES" sz="1800" dirty="0"/>
              <a:t> académicos,</a:t>
            </a:r>
          </a:p>
          <a:p>
            <a:pPr marL="0" indent="0">
              <a:buNone/>
            </a:pPr>
            <a:endParaRPr lang="es-ES" sz="1800" dirty="0"/>
          </a:p>
          <a:p>
            <a:pPr marL="0" indent="0">
              <a:buNone/>
            </a:pPr>
            <a:endParaRPr lang="es-ES" sz="1800" dirty="0"/>
          </a:p>
          <a:p>
            <a:pPr marL="0" indent="0">
              <a:buNone/>
            </a:pPr>
            <a:endParaRPr lang="es-ES" sz="1800" dirty="0"/>
          </a:p>
          <a:p>
            <a:endParaRPr lang="es-AR" dirty="0"/>
          </a:p>
        </p:txBody>
      </p:sp>
      <p:pic>
        <p:nvPicPr>
          <p:cNvPr id="4" name="Imagen 3">
            <a:extLst>
              <a:ext uri="{FF2B5EF4-FFF2-40B4-BE49-F238E27FC236}">
                <a16:creationId xmlns:a16="http://schemas.microsoft.com/office/drawing/2014/main" id="{8F1E5FEB-F260-44B0-82BE-5489222A3D7A}"/>
              </a:ext>
            </a:extLst>
          </p:cNvPr>
          <p:cNvPicPr>
            <a:picLocks noChangeAspect="1"/>
          </p:cNvPicPr>
          <p:nvPr/>
        </p:nvPicPr>
        <p:blipFill>
          <a:blip r:embed="rId3"/>
          <a:stretch>
            <a:fillRect/>
          </a:stretch>
        </p:blipFill>
        <p:spPr>
          <a:xfrm>
            <a:off x="1198418" y="488843"/>
            <a:ext cx="6870123" cy="1000125"/>
          </a:xfrm>
          <a:prstGeom prst="rect">
            <a:avLst/>
          </a:prstGeom>
        </p:spPr>
      </p:pic>
      <p:pic>
        <p:nvPicPr>
          <p:cNvPr id="5" name="Imagen 4">
            <a:extLst>
              <a:ext uri="{FF2B5EF4-FFF2-40B4-BE49-F238E27FC236}">
                <a16:creationId xmlns:a16="http://schemas.microsoft.com/office/drawing/2014/main" id="{5E3DA5B4-88EE-42B9-A944-8F0DB5EFEBEB}"/>
              </a:ext>
            </a:extLst>
          </p:cNvPr>
          <p:cNvPicPr>
            <a:picLocks noChangeAspect="1"/>
          </p:cNvPicPr>
          <p:nvPr/>
        </p:nvPicPr>
        <p:blipFill>
          <a:blip r:embed="rId4"/>
          <a:stretch>
            <a:fillRect/>
          </a:stretch>
        </p:blipFill>
        <p:spPr>
          <a:xfrm>
            <a:off x="9369137" y="521637"/>
            <a:ext cx="1790700" cy="904875"/>
          </a:xfrm>
          <a:prstGeom prst="rect">
            <a:avLst/>
          </a:prstGeom>
        </p:spPr>
      </p:pic>
    </p:spTree>
    <p:extLst>
      <p:ext uri="{BB962C8B-B14F-4D97-AF65-F5344CB8AC3E}">
        <p14:creationId xmlns:p14="http://schemas.microsoft.com/office/powerpoint/2010/main" val="1759470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FA2AF0-D673-4515-8112-CDD37A1834F1}"/>
              </a:ext>
            </a:extLst>
          </p:cNvPr>
          <p:cNvSpPr>
            <a:spLocks noGrp="1"/>
          </p:cNvSpPr>
          <p:nvPr>
            <p:ph idx="1"/>
          </p:nvPr>
        </p:nvSpPr>
        <p:spPr>
          <a:xfrm>
            <a:off x="1198418" y="1845734"/>
            <a:ext cx="9957262" cy="4023360"/>
          </a:xfrm>
        </p:spPr>
        <p:txBody>
          <a:bodyPr/>
          <a:lstStyle/>
          <a:p>
            <a:pPr marL="0" indent="0">
              <a:buNone/>
            </a:pPr>
            <a:endParaRPr lang="es-ES" sz="1800" dirty="0"/>
          </a:p>
          <a:p>
            <a:pPr marL="0" indent="0">
              <a:buNone/>
            </a:pPr>
            <a:endParaRPr lang="es-ES" sz="1800" dirty="0"/>
          </a:p>
          <a:p>
            <a:pPr marL="0" indent="0">
              <a:buNone/>
            </a:pPr>
            <a:endParaRPr lang="es-ES" sz="1800" dirty="0"/>
          </a:p>
          <a:p>
            <a:endParaRPr lang="es-AR" dirty="0"/>
          </a:p>
        </p:txBody>
      </p:sp>
      <p:pic>
        <p:nvPicPr>
          <p:cNvPr id="4" name="Imagen 3">
            <a:extLst>
              <a:ext uri="{FF2B5EF4-FFF2-40B4-BE49-F238E27FC236}">
                <a16:creationId xmlns:a16="http://schemas.microsoft.com/office/drawing/2014/main" id="{8F1E5FEB-F260-44B0-82BE-5489222A3D7A}"/>
              </a:ext>
            </a:extLst>
          </p:cNvPr>
          <p:cNvPicPr>
            <a:picLocks noChangeAspect="1"/>
          </p:cNvPicPr>
          <p:nvPr/>
        </p:nvPicPr>
        <p:blipFill>
          <a:blip r:embed="rId3"/>
          <a:stretch>
            <a:fillRect/>
          </a:stretch>
        </p:blipFill>
        <p:spPr>
          <a:xfrm>
            <a:off x="1198418" y="488843"/>
            <a:ext cx="6870123" cy="1000125"/>
          </a:xfrm>
          <a:prstGeom prst="rect">
            <a:avLst/>
          </a:prstGeom>
        </p:spPr>
      </p:pic>
      <p:pic>
        <p:nvPicPr>
          <p:cNvPr id="5" name="Imagen 4">
            <a:extLst>
              <a:ext uri="{FF2B5EF4-FFF2-40B4-BE49-F238E27FC236}">
                <a16:creationId xmlns:a16="http://schemas.microsoft.com/office/drawing/2014/main" id="{5E3DA5B4-88EE-42B9-A944-8F0DB5EFEBEB}"/>
              </a:ext>
            </a:extLst>
          </p:cNvPr>
          <p:cNvPicPr>
            <a:picLocks noChangeAspect="1"/>
          </p:cNvPicPr>
          <p:nvPr/>
        </p:nvPicPr>
        <p:blipFill>
          <a:blip r:embed="rId4"/>
          <a:stretch>
            <a:fillRect/>
          </a:stretch>
        </p:blipFill>
        <p:spPr>
          <a:xfrm>
            <a:off x="9369137" y="521637"/>
            <a:ext cx="1790700" cy="904875"/>
          </a:xfrm>
          <a:prstGeom prst="rect">
            <a:avLst/>
          </a:prstGeom>
        </p:spPr>
      </p:pic>
      <p:pic>
        <p:nvPicPr>
          <p:cNvPr id="1026" name="Picture 2" descr="La imagen muestra un corte de recuperación de inversión atenuada por líquido axial (FLAIR) para cada una de las 19 enfermedades neurológicas incluidas en el estudio.  ADEM = encefalomielitis diseminada aguda, CADASIL = arteriopatía autosómica dominante cerebral con infartos subcorticales y leucoencefalopatía, SNC = sistema nervioso central primario, VIH = virus de inmunodeficiencia humana, EM = esclerosis múltiple, NMO = neuromielitis óptica, PML = leucoencefalopatía multifocal progresiva PRES = posterior síndrome de encefalopatía reversible.  El rango del tiempo de repetición y los valores del tiempo de eco se dan en la Tabla 2.">
            <a:extLst>
              <a:ext uri="{FF2B5EF4-FFF2-40B4-BE49-F238E27FC236}">
                <a16:creationId xmlns:a16="http://schemas.microsoft.com/office/drawing/2014/main" id="{0476E482-CA78-44E6-BAFA-FED43C376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1889802"/>
            <a:ext cx="3370580" cy="429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3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FA2AF0-D673-4515-8112-CDD37A1834F1}"/>
              </a:ext>
            </a:extLst>
          </p:cNvPr>
          <p:cNvSpPr>
            <a:spLocks noGrp="1"/>
          </p:cNvSpPr>
          <p:nvPr>
            <p:ph idx="1"/>
          </p:nvPr>
        </p:nvSpPr>
        <p:spPr>
          <a:xfrm>
            <a:off x="1198418" y="1845734"/>
            <a:ext cx="9957262" cy="4023360"/>
          </a:xfrm>
        </p:spPr>
        <p:txBody>
          <a:bodyPr/>
          <a:lstStyle/>
          <a:p>
            <a:pPr marL="0" indent="0">
              <a:buNone/>
            </a:pPr>
            <a:endParaRPr lang="es-ES" sz="1800" dirty="0"/>
          </a:p>
          <a:p>
            <a:pPr marL="0" indent="0">
              <a:buNone/>
            </a:pPr>
            <a:endParaRPr lang="es-ES" sz="1800" dirty="0"/>
          </a:p>
          <a:p>
            <a:pPr marL="0" indent="0">
              <a:buNone/>
            </a:pPr>
            <a:endParaRPr lang="es-ES" sz="1800" dirty="0"/>
          </a:p>
          <a:p>
            <a:endParaRPr lang="es-AR" dirty="0"/>
          </a:p>
        </p:txBody>
      </p:sp>
      <p:pic>
        <p:nvPicPr>
          <p:cNvPr id="4" name="Imagen 3">
            <a:extLst>
              <a:ext uri="{FF2B5EF4-FFF2-40B4-BE49-F238E27FC236}">
                <a16:creationId xmlns:a16="http://schemas.microsoft.com/office/drawing/2014/main" id="{8F1E5FEB-F260-44B0-82BE-5489222A3D7A}"/>
              </a:ext>
            </a:extLst>
          </p:cNvPr>
          <p:cNvPicPr>
            <a:picLocks noChangeAspect="1"/>
          </p:cNvPicPr>
          <p:nvPr/>
        </p:nvPicPr>
        <p:blipFill>
          <a:blip r:embed="rId3"/>
          <a:stretch>
            <a:fillRect/>
          </a:stretch>
        </p:blipFill>
        <p:spPr>
          <a:xfrm>
            <a:off x="1198418" y="488843"/>
            <a:ext cx="6870123" cy="1000125"/>
          </a:xfrm>
          <a:prstGeom prst="rect">
            <a:avLst/>
          </a:prstGeom>
        </p:spPr>
      </p:pic>
      <p:pic>
        <p:nvPicPr>
          <p:cNvPr id="5" name="Imagen 4">
            <a:extLst>
              <a:ext uri="{FF2B5EF4-FFF2-40B4-BE49-F238E27FC236}">
                <a16:creationId xmlns:a16="http://schemas.microsoft.com/office/drawing/2014/main" id="{5E3DA5B4-88EE-42B9-A944-8F0DB5EFEBEB}"/>
              </a:ext>
            </a:extLst>
          </p:cNvPr>
          <p:cNvPicPr>
            <a:picLocks noChangeAspect="1"/>
          </p:cNvPicPr>
          <p:nvPr/>
        </p:nvPicPr>
        <p:blipFill>
          <a:blip r:embed="rId4"/>
          <a:stretch>
            <a:fillRect/>
          </a:stretch>
        </p:blipFill>
        <p:spPr>
          <a:xfrm>
            <a:off x="9369137" y="521637"/>
            <a:ext cx="1790700" cy="904875"/>
          </a:xfrm>
          <a:prstGeom prst="rect">
            <a:avLst/>
          </a:prstGeom>
        </p:spPr>
      </p:pic>
      <p:pic>
        <p:nvPicPr>
          <p:cNvPr id="2050" name="Picture 2" descr="La imagen muestra una visión general del sistema de inteligencia artificial (IA).  A, Esquema de la arquitectura U-Net tridimensional detectado para la detección de señales anormales.  B, Ilustración de características extraídas automáticamente mediante el procesamiento de imágenes.  Todos los ejemplos, excepto la detección de susceptibilidad de eco de gradiente (GRE), provienen de pacientes con linfoma primario del sistema nervioso central.  Consulte la sección Materiales y métodos para obtener detalles sobre cómo se extrae cada característica.  C, se calculan múltiples características cuantitativas para cada lesión en cada paciente, incluidas las que se detallan en este ejemplo.  Estas características están almacenadas, tienen una descripción rica cuantitativa de las lesiones.  Para desarrollar el diagnóstico diferencial,  las características restringidas se combinan probabilísticamente en la red bayesiana.  D, el esquema de la bayesiana roja demuestra una arquitectura bayesiana ingenua con un conjunto completo de características modificadas por el sistema de IA para diferenciar enfermedades de los hemisferios cerebrales, divididos en cuatro categorías: clínica, señal, espacial y volumétrica.  ADC = coeficiente de difusión aparente, ANT = herramientas avanzadas de normalización, CC = cuerpo calloso, DWI = imagen ponderada por difusión, FLAIR = recuperación de inversión atenuada por líquido, vol = volumen.  el esquema de la bayesiana roja demuestra una arquitectura bayesiana ingenua con un conjunto completo de características utilizadas por el sistema de IA para diferenciar enfermedades de los hemisferios cerebrales, divididos en cuatro categorías: clínica, señal, espacial y volumétrica.  ADC = coeficiente de difusión aparente, ANT = herramientas avanzadas de normalización, CC = cuerpo calloso, DWI = imagen ponderada por difusión, FLAIR = recuperación de inversión atenuada por líquido, vol = volumen.  el esquema de la bayesiana roja demuestra una arquitectura bayesiana ingenua con un conjunto completo de características utilizadas por el sistema de IA para diferenciar enfermedades de los hemisferios cerebrales, divididos en cuatro categorías: clínica, señal, espacial y volumétrica.  ADC = coeficiente de difusión aparente, ANT = herramientas avanzadas de normalización, CC = cuerpo calloso, DWI = imagen ponderada por difusión, FLAIR = recuperación de inversión atenuada por líquido, vol = volumen.">
            <a:extLst>
              <a:ext uri="{FF2B5EF4-FFF2-40B4-BE49-F238E27FC236}">
                <a16:creationId xmlns:a16="http://schemas.microsoft.com/office/drawing/2014/main" id="{4CB15068-4E86-419C-B573-BF1F1DA14B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205" y="1783682"/>
            <a:ext cx="6265516" cy="436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94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FA2AF0-D673-4515-8112-CDD37A1834F1}"/>
              </a:ext>
            </a:extLst>
          </p:cNvPr>
          <p:cNvSpPr>
            <a:spLocks noGrp="1"/>
          </p:cNvSpPr>
          <p:nvPr>
            <p:ph idx="1"/>
          </p:nvPr>
        </p:nvSpPr>
        <p:spPr>
          <a:xfrm>
            <a:off x="1198418" y="1845733"/>
            <a:ext cx="9957262" cy="4490629"/>
          </a:xfrm>
        </p:spPr>
        <p:txBody>
          <a:bodyPr>
            <a:normAutofit lnSpcReduction="10000"/>
          </a:bodyPr>
          <a:lstStyle/>
          <a:p>
            <a:pPr marL="0" indent="0">
              <a:buNone/>
            </a:pPr>
            <a:r>
              <a:rPr lang="es-ES" sz="1800" b="1" dirty="0"/>
              <a:t>Comparación con el rendimiento del radiólogo</a:t>
            </a:r>
          </a:p>
          <a:p>
            <a:pPr marL="0" indent="0">
              <a:buNone/>
            </a:pPr>
            <a:r>
              <a:rPr lang="es-ES" sz="1800" dirty="0"/>
              <a:t>Los radiólogos recibieron las mismas secuencias de resonancia magnética y características clínicas disponibles para el sistema de IA. Se les informó de la distribución equitativa de los diagnósticos entre los pacientes. Los radiólogos proporcionaron sus tres diagnósticos más probables ("diagnóstico diferencial") de un menú de 19 diagnósticos posibles.</a:t>
            </a:r>
          </a:p>
          <a:p>
            <a:pPr marL="0" indent="0">
              <a:buNone/>
            </a:pPr>
            <a:r>
              <a:rPr lang="es-ES" sz="1800" b="1" dirty="0"/>
              <a:t>El rendimiento del sistema de IA en comparación con los radiólogos</a:t>
            </a:r>
          </a:p>
          <a:p>
            <a:pPr marL="0" indent="0">
              <a:buNone/>
            </a:pPr>
            <a:r>
              <a:rPr lang="es-ES" sz="1800" dirty="0"/>
              <a:t>El sistema de IA colocó correctamente el diagnóstico correcto dentro de sus tres diagnósticos diferenciales </a:t>
            </a:r>
            <a:r>
              <a:rPr lang="es-ES" sz="1900" dirty="0"/>
              <a:t>principales en 84 de 92 (91%) de los estudios de prueba.</a:t>
            </a:r>
          </a:p>
          <a:p>
            <a:pPr marL="0" indent="0">
              <a:buNone/>
            </a:pPr>
            <a:r>
              <a:rPr lang="es-ES" sz="1900" dirty="0"/>
              <a:t>No hubo diferencias en la precisión diagnóstica entre el sistema de IA y los </a:t>
            </a:r>
            <a:r>
              <a:rPr lang="es-ES" sz="1900" b="1" dirty="0" err="1"/>
              <a:t>neurorradiólogos</a:t>
            </a:r>
            <a:r>
              <a:rPr lang="es-ES" sz="1900" b="1" dirty="0"/>
              <a:t> académicos</a:t>
            </a:r>
            <a:r>
              <a:rPr lang="es-ES" sz="1900" dirty="0"/>
              <a:t> en el mismo conjunto de estudios (76-82 ítems correctos de 92 ítems [83% –89%; porcentaje promedio correcto entre los participantes, </a:t>
            </a:r>
            <a:r>
              <a:rPr lang="es-ES" sz="1900" b="1" dirty="0"/>
              <a:t>86%</a:t>
            </a:r>
            <a:r>
              <a:rPr lang="es-ES" sz="1900" dirty="0"/>
              <a:t>]; El rendimiento del sistema de IA fue mejor que el de los </a:t>
            </a:r>
            <a:r>
              <a:rPr lang="es-ES" sz="1900" b="1" dirty="0"/>
              <a:t>residentes de radiología</a:t>
            </a:r>
            <a:r>
              <a:rPr lang="es-ES" sz="1900" dirty="0"/>
              <a:t> (37–59 ítems correctos de 92 ítems [40% –64%; porcentaje promedio correcto entre los participantes, </a:t>
            </a:r>
            <a:r>
              <a:rPr lang="es-ES" sz="1900" b="1" dirty="0"/>
              <a:t>56%</a:t>
            </a:r>
            <a:r>
              <a:rPr lang="es-ES" sz="1900" dirty="0"/>
              <a:t>], </a:t>
            </a:r>
            <a:r>
              <a:rPr lang="es-ES" sz="1900" b="1" dirty="0"/>
              <a:t>radiólogos generales </a:t>
            </a:r>
            <a:r>
              <a:rPr lang="es-ES" sz="1900" dirty="0"/>
              <a:t>(49–54 ítems correctos de 92 ítems [53% –59%; porcentaje promedio correcto entre los participantes, </a:t>
            </a:r>
            <a:r>
              <a:rPr lang="es-ES" sz="1900" b="1" dirty="0"/>
              <a:t>57%</a:t>
            </a:r>
            <a:r>
              <a:rPr lang="es-ES" sz="1900" dirty="0"/>
              <a:t>]; y </a:t>
            </a:r>
            <a:r>
              <a:rPr lang="es-ES" sz="1900" b="1" dirty="0" err="1"/>
              <a:t>neurorradiología</a:t>
            </a:r>
            <a:r>
              <a:rPr lang="es-ES" sz="1900" b="1" dirty="0"/>
              <a:t> becarios </a:t>
            </a:r>
            <a:r>
              <a:rPr lang="es-ES" sz="1900" dirty="0"/>
              <a:t>con 9 meses de experiencia (63–78 ítems correctos de 92 ítems [68% –85%; porcentaje promedio correcto entre los participantes, </a:t>
            </a:r>
            <a:r>
              <a:rPr lang="es-ES" sz="1900" b="1" dirty="0"/>
              <a:t>77%</a:t>
            </a:r>
            <a:r>
              <a:rPr lang="es-ES" sz="1900" dirty="0"/>
              <a:t>]</a:t>
            </a:r>
          </a:p>
          <a:p>
            <a:pPr marL="0" indent="0">
              <a:buNone/>
            </a:pPr>
            <a:endParaRPr lang="es-ES" sz="1800" dirty="0"/>
          </a:p>
          <a:p>
            <a:pPr marL="0" indent="0">
              <a:buNone/>
            </a:pPr>
            <a:endParaRPr lang="es-ES" sz="1800" dirty="0"/>
          </a:p>
          <a:p>
            <a:endParaRPr lang="es-AR" dirty="0"/>
          </a:p>
        </p:txBody>
      </p:sp>
      <p:pic>
        <p:nvPicPr>
          <p:cNvPr id="4" name="Imagen 3">
            <a:extLst>
              <a:ext uri="{FF2B5EF4-FFF2-40B4-BE49-F238E27FC236}">
                <a16:creationId xmlns:a16="http://schemas.microsoft.com/office/drawing/2014/main" id="{8F1E5FEB-F260-44B0-82BE-5489222A3D7A}"/>
              </a:ext>
            </a:extLst>
          </p:cNvPr>
          <p:cNvPicPr>
            <a:picLocks noChangeAspect="1"/>
          </p:cNvPicPr>
          <p:nvPr/>
        </p:nvPicPr>
        <p:blipFill>
          <a:blip r:embed="rId3"/>
          <a:stretch>
            <a:fillRect/>
          </a:stretch>
        </p:blipFill>
        <p:spPr>
          <a:xfrm>
            <a:off x="1198418" y="488843"/>
            <a:ext cx="6870123" cy="1000125"/>
          </a:xfrm>
          <a:prstGeom prst="rect">
            <a:avLst/>
          </a:prstGeom>
        </p:spPr>
      </p:pic>
      <p:pic>
        <p:nvPicPr>
          <p:cNvPr id="5" name="Imagen 4">
            <a:extLst>
              <a:ext uri="{FF2B5EF4-FFF2-40B4-BE49-F238E27FC236}">
                <a16:creationId xmlns:a16="http://schemas.microsoft.com/office/drawing/2014/main" id="{5E3DA5B4-88EE-42B9-A944-8F0DB5EFEBEB}"/>
              </a:ext>
            </a:extLst>
          </p:cNvPr>
          <p:cNvPicPr>
            <a:picLocks noChangeAspect="1"/>
          </p:cNvPicPr>
          <p:nvPr/>
        </p:nvPicPr>
        <p:blipFill>
          <a:blip r:embed="rId4"/>
          <a:stretch>
            <a:fillRect/>
          </a:stretch>
        </p:blipFill>
        <p:spPr>
          <a:xfrm>
            <a:off x="9369137" y="521637"/>
            <a:ext cx="1790700" cy="904875"/>
          </a:xfrm>
          <a:prstGeom prst="rect">
            <a:avLst/>
          </a:prstGeom>
        </p:spPr>
      </p:pic>
    </p:spTree>
    <p:extLst>
      <p:ext uri="{BB962C8B-B14F-4D97-AF65-F5344CB8AC3E}">
        <p14:creationId xmlns:p14="http://schemas.microsoft.com/office/powerpoint/2010/main" val="154662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FA2AF0-D673-4515-8112-CDD37A1834F1}"/>
              </a:ext>
            </a:extLst>
          </p:cNvPr>
          <p:cNvSpPr>
            <a:spLocks noGrp="1"/>
          </p:cNvSpPr>
          <p:nvPr>
            <p:ph idx="1"/>
          </p:nvPr>
        </p:nvSpPr>
        <p:spPr>
          <a:xfrm>
            <a:off x="1198418" y="1845734"/>
            <a:ext cx="9957262" cy="4023360"/>
          </a:xfrm>
        </p:spPr>
        <p:txBody>
          <a:bodyPr/>
          <a:lstStyle/>
          <a:p>
            <a:pPr marL="0" indent="0">
              <a:buNone/>
            </a:pPr>
            <a:endParaRPr lang="es-ES" sz="1800" dirty="0"/>
          </a:p>
          <a:p>
            <a:pPr marL="0" indent="0">
              <a:buNone/>
            </a:pPr>
            <a:endParaRPr lang="es-ES" sz="1800" dirty="0"/>
          </a:p>
          <a:p>
            <a:pPr marL="0" indent="0">
              <a:buNone/>
            </a:pPr>
            <a:endParaRPr lang="es-ES" sz="1800" dirty="0"/>
          </a:p>
          <a:p>
            <a:endParaRPr lang="es-AR" dirty="0"/>
          </a:p>
        </p:txBody>
      </p:sp>
      <p:pic>
        <p:nvPicPr>
          <p:cNvPr id="4" name="Imagen 3">
            <a:extLst>
              <a:ext uri="{FF2B5EF4-FFF2-40B4-BE49-F238E27FC236}">
                <a16:creationId xmlns:a16="http://schemas.microsoft.com/office/drawing/2014/main" id="{8F1E5FEB-F260-44B0-82BE-5489222A3D7A}"/>
              </a:ext>
            </a:extLst>
          </p:cNvPr>
          <p:cNvPicPr>
            <a:picLocks noChangeAspect="1"/>
          </p:cNvPicPr>
          <p:nvPr/>
        </p:nvPicPr>
        <p:blipFill>
          <a:blip r:embed="rId3"/>
          <a:stretch>
            <a:fillRect/>
          </a:stretch>
        </p:blipFill>
        <p:spPr>
          <a:xfrm>
            <a:off x="1198418" y="488843"/>
            <a:ext cx="6870123" cy="1000125"/>
          </a:xfrm>
          <a:prstGeom prst="rect">
            <a:avLst/>
          </a:prstGeom>
        </p:spPr>
      </p:pic>
      <p:pic>
        <p:nvPicPr>
          <p:cNvPr id="5" name="Imagen 4">
            <a:extLst>
              <a:ext uri="{FF2B5EF4-FFF2-40B4-BE49-F238E27FC236}">
                <a16:creationId xmlns:a16="http://schemas.microsoft.com/office/drawing/2014/main" id="{5E3DA5B4-88EE-42B9-A944-8F0DB5EFEBEB}"/>
              </a:ext>
            </a:extLst>
          </p:cNvPr>
          <p:cNvPicPr>
            <a:picLocks noChangeAspect="1"/>
          </p:cNvPicPr>
          <p:nvPr/>
        </p:nvPicPr>
        <p:blipFill>
          <a:blip r:embed="rId4"/>
          <a:stretch>
            <a:fillRect/>
          </a:stretch>
        </p:blipFill>
        <p:spPr>
          <a:xfrm>
            <a:off x="9369137" y="521637"/>
            <a:ext cx="1790700" cy="904875"/>
          </a:xfrm>
          <a:prstGeom prst="rect">
            <a:avLst/>
          </a:prstGeom>
        </p:spPr>
      </p:pic>
      <p:pic>
        <p:nvPicPr>
          <p:cNvPr id="3074" name="Picture 2" descr="Los gráficos mostrados el rendimiento del sistema de inteligencia artificial (IA) y los radiólogos según la prevalencia de la enfermedad.  Los radiólogos en todos los niveles de diagnóstico con mayor frecuencia de enfermedades comunes que padecen enfermedades raras, con un efecto menos pronunciado con una experiencia cada vez mayor con enfermedades raras.  Para el sistema de IA, no hubo diferencias en el rendimiento de las enfermedades comunes versus las raras.  Las formas individuales indican la precisión de los tres primeros diagnósticos (porcentaje correcto) para una enfermedad individual en los radiólogos de cada categoría, con enfermedades clasificadas por su prevalencia.  Las barras horizontales individuales la media en puntos de datos individuales,  con el correspondiente error estándar de los medios indicados por las barras de error.  Los valores de P mostrados se basan en la prueba de que2 que compara el rendimiento de las enfermedades comunes y raras.  DDx = diagnóstico diferencial.">
            <a:extLst>
              <a:ext uri="{FF2B5EF4-FFF2-40B4-BE49-F238E27FC236}">
                <a16:creationId xmlns:a16="http://schemas.microsoft.com/office/drawing/2014/main" id="{09025CD6-01E4-4640-B942-9AE96340B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939" y="1784774"/>
            <a:ext cx="7334122" cy="419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0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FA2AF0-D673-4515-8112-CDD37A1834F1}"/>
              </a:ext>
            </a:extLst>
          </p:cNvPr>
          <p:cNvSpPr>
            <a:spLocks noGrp="1"/>
          </p:cNvSpPr>
          <p:nvPr>
            <p:ph idx="1"/>
          </p:nvPr>
        </p:nvSpPr>
        <p:spPr>
          <a:xfrm>
            <a:off x="1198418" y="1845734"/>
            <a:ext cx="9957262" cy="4023360"/>
          </a:xfrm>
        </p:spPr>
        <p:txBody>
          <a:bodyPr>
            <a:normAutofit fontScale="92500" lnSpcReduction="20000"/>
          </a:bodyPr>
          <a:lstStyle/>
          <a:p>
            <a:pPr marL="0" indent="0">
              <a:buNone/>
            </a:pPr>
            <a:r>
              <a:rPr lang="es-ES" sz="1900" b="1" dirty="0"/>
              <a:t>Evaluación de radiólogos y errores de IA</a:t>
            </a:r>
          </a:p>
          <a:p>
            <a:pPr marL="0" indent="0">
              <a:buNone/>
            </a:pPr>
            <a:r>
              <a:rPr lang="es-ES" sz="1900" dirty="0"/>
              <a:t>Cuando se evaluó la predicción del diagnóstico verdadero como el diagnóstico principal, se descubrió que el sistema de IA funciona particularmente bien en algunos diagnósticos (por ejemplo, síndrome de encefalopatía posterior reversible y glioma de bajo grado) y deficiente en otros (por ejemplo, esclerosis múltiple y metástasis). Diferentes radiólogos individuales y el sistema de IA cometen errores en diagnósticos divergentes</a:t>
            </a:r>
          </a:p>
          <a:p>
            <a:pPr marL="0" indent="0">
              <a:buNone/>
            </a:pPr>
            <a:r>
              <a:rPr lang="es-ES" sz="1900" b="1" dirty="0"/>
              <a:t>Impacto de las imágenes y las características clínicas en el rendimiento de la IA</a:t>
            </a:r>
          </a:p>
          <a:p>
            <a:pPr marL="0" indent="0">
              <a:buNone/>
            </a:pPr>
            <a:r>
              <a:rPr lang="es-ES" sz="1900" dirty="0"/>
              <a:t>Cuando las cinco características clínicas se eliminan de la entrada, el rendimiento de todo el sistema se reduce de 84 de 92 (91%) correcto a 63 de 92 (68%) correcto en la precisión de los tres diagnósticos diferenciales principales.</a:t>
            </a:r>
          </a:p>
          <a:p>
            <a:pPr marL="0" indent="0">
              <a:buNone/>
            </a:pPr>
            <a:r>
              <a:rPr lang="es-ES" sz="1900" dirty="0"/>
              <a:t>La eliminación de toda la información de imágenes (dejando solo cinco características clínicas para decidir entre los 19 diagnósticos) aún permite la precisión de los tres primeros diagnósticos de 50 de 92 (54%). y el rendimiento muy por encima del azar dadas solo las características clínicas demuestran la importancia de la información clínica combinada con las características de imagen para el diagnóstico de resonancia magnética cerebral.</a:t>
            </a:r>
          </a:p>
          <a:p>
            <a:pPr marL="0" indent="0">
              <a:buNone/>
            </a:pPr>
            <a:endParaRPr lang="es-ES" sz="1800" dirty="0"/>
          </a:p>
          <a:p>
            <a:pPr marL="0" indent="0">
              <a:buNone/>
            </a:pPr>
            <a:endParaRPr lang="es-ES" sz="1800" dirty="0"/>
          </a:p>
          <a:p>
            <a:pPr marL="0" indent="0">
              <a:buNone/>
            </a:pPr>
            <a:endParaRPr lang="es-ES" sz="1800" dirty="0"/>
          </a:p>
          <a:p>
            <a:pPr marL="0" indent="0">
              <a:buNone/>
            </a:pPr>
            <a:endParaRPr lang="es-ES" sz="1800" dirty="0"/>
          </a:p>
          <a:p>
            <a:endParaRPr lang="es-AR" dirty="0"/>
          </a:p>
        </p:txBody>
      </p:sp>
      <p:pic>
        <p:nvPicPr>
          <p:cNvPr id="4" name="Imagen 3">
            <a:extLst>
              <a:ext uri="{FF2B5EF4-FFF2-40B4-BE49-F238E27FC236}">
                <a16:creationId xmlns:a16="http://schemas.microsoft.com/office/drawing/2014/main" id="{8F1E5FEB-F260-44B0-82BE-5489222A3D7A}"/>
              </a:ext>
            </a:extLst>
          </p:cNvPr>
          <p:cNvPicPr>
            <a:picLocks noChangeAspect="1"/>
          </p:cNvPicPr>
          <p:nvPr/>
        </p:nvPicPr>
        <p:blipFill>
          <a:blip r:embed="rId3"/>
          <a:stretch>
            <a:fillRect/>
          </a:stretch>
        </p:blipFill>
        <p:spPr>
          <a:xfrm>
            <a:off x="1198418" y="488843"/>
            <a:ext cx="6870123" cy="1000125"/>
          </a:xfrm>
          <a:prstGeom prst="rect">
            <a:avLst/>
          </a:prstGeom>
        </p:spPr>
      </p:pic>
      <p:pic>
        <p:nvPicPr>
          <p:cNvPr id="5" name="Imagen 4">
            <a:extLst>
              <a:ext uri="{FF2B5EF4-FFF2-40B4-BE49-F238E27FC236}">
                <a16:creationId xmlns:a16="http://schemas.microsoft.com/office/drawing/2014/main" id="{5E3DA5B4-88EE-42B9-A944-8F0DB5EFEBEB}"/>
              </a:ext>
            </a:extLst>
          </p:cNvPr>
          <p:cNvPicPr>
            <a:picLocks noChangeAspect="1"/>
          </p:cNvPicPr>
          <p:nvPr/>
        </p:nvPicPr>
        <p:blipFill>
          <a:blip r:embed="rId4"/>
          <a:stretch>
            <a:fillRect/>
          </a:stretch>
        </p:blipFill>
        <p:spPr>
          <a:xfrm>
            <a:off x="9369137" y="521637"/>
            <a:ext cx="1790700" cy="904875"/>
          </a:xfrm>
          <a:prstGeom prst="rect">
            <a:avLst/>
          </a:prstGeom>
        </p:spPr>
      </p:pic>
    </p:spTree>
    <p:extLst>
      <p:ext uri="{BB962C8B-B14F-4D97-AF65-F5344CB8AC3E}">
        <p14:creationId xmlns:p14="http://schemas.microsoft.com/office/powerpoint/2010/main" val="162430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FA2AF0-D673-4515-8112-CDD37A1834F1}"/>
              </a:ext>
            </a:extLst>
          </p:cNvPr>
          <p:cNvSpPr>
            <a:spLocks noGrp="1"/>
          </p:cNvSpPr>
          <p:nvPr>
            <p:ph idx="1"/>
          </p:nvPr>
        </p:nvSpPr>
        <p:spPr>
          <a:xfrm>
            <a:off x="1198418" y="1845734"/>
            <a:ext cx="9957262" cy="4023360"/>
          </a:xfrm>
        </p:spPr>
        <p:txBody>
          <a:bodyPr>
            <a:normAutofit/>
          </a:bodyPr>
          <a:lstStyle/>
          <a:p>
            <a:pPr marL="0" indent="0">
              <a:buNone/>
            </a:pPr>
            <a:r>
              <a:rPr lang="es-ES" sz="1800" b="1" dirty="0"/>
              <a:t>Discusión</a:t>
            </a:r>
          </a:p>
          <a:p>
            <a:pPr marL="0" indent="0">
              <a:buNone/>
            </a:pPr>
            <a:r>
              <a:rPr lang="es-ES" sz="1800" dirty="0"/>
              <a:t>A pesar de los avances en el aprendizaje profundo, su utilidad para proporcionar diagnósticos diferenciales de diagnósticos comunes y raros en imágenes complejas como la RM cerebral sigue siendo limitada.</a:t>
            </a:r>
          </a:p>
          <a:p>
            <a:pPr marL="0" indent="0">
              <a:buNone/>
            </a:pPr>
            <a:endParaRPr lang="es-ES" sz="1800" dirty="0"/>
          </a:p>
          <a:p>
            <a:pPr marL="0" indent="0">
              <a:buNone/>
            </a:pPr>
            <a:endParaRPr lang="es-ES" sz="1800" dirty="0"/>
          </a:p>
          <a:p>
            <a:pPr marL="0" indent="0">
              <a:buNone/>
            </a:pPr>
            <a:endParaRPr lang="es-ES" sz="1800" dirty="0"/>
          </a:p>
          <a:p>
            <a:pPr marL="0" indent="0">
              <a:buNone/>
            </a:pPr>
            <a:endParaRPr lang="es-ES" sz="1800" dirty="0"/>
          </a:p>
          <a:p>
            <a:pPr marL="0" indent="0">
              <a:buNone/>
            </a:pPr>
            <a:endParaRPr lang="es-ES" sz="1800" dirty="0"/>
          </a:p>
          <a:p>
            <a:endParaRPr lang="es-AR" dirty="0"/>
          </a:p>
        </p:txBody>
      </p:sp>
      <p:pic>
        <p:nvPicPr>
          <p:cNvPr id="4" name="Imagen 3">
            <a:extLst>
              <a:ext uri="{FF2B5EF4-FFF2-40B4-BE49-F238E27FC236}">
                <a16:creationId xmlns:a16="http://schemas.microsoft.com/office/drawing/2014/main" id="{8F1E5FEB-F260-44B0-82BE-5489222A3D7A}"/>
              </a:ext>
            </a:extLst>
          </p:cNvPr>
          <p:cNvPicPr>
            <a:picLocks noChangeAspect="1"/>
          </p:cNvPicPr>
          <p:nvPr/>
        </p:nvPicPr>
        <p:blipFill>
          <a:blip r:embed="rId3"/>
          <a:stretch>
            <a:fillRect/>
          </a:stretch>
        </p:blipFill>
        <p:spPr>
          <a:xfrm>
            <a:off x="1198418" y="488843"/>
            <a:ext cx="6870123" cy="1000125"/>
          </a:xfrm>
          <a:prstGeom prst="rect">
            <a:avLst/>
          </a:prstGeom>
        </p:spPr>
      </p:pic>
      <p:pic>
        <p:nvPicPr>
          <p:cNvPr id="5" name="Imagen 4">
            <a:extLst>
              <a:ext uri="{FF2B5EF4-FFF2-40B4-BE49-F238E27FC236}">
                <a16:creationId xmlns:a16="http://schemas.microsoft.com/office/drawing/2014/main" id="{5E3DA5B4-88EE-42B9-A944-8F0DB5EFEBEB}"/>
              </a:ext>
            </a:extLst>
          </p:cNvPr>
          <p:cNvPicPr>
            <a:picLocks noChangeAspect="1"/>
          </p:cNvPicPr>
          <p:nvPr/>
        </p:nvPicPr>
        <p:blipFill>
          <a:blip r:embed="rId4"/>
          <a:stretch>
            <a:fillRect/>
          </a:stretch>
        </p:blipFill>
        <p:spPr>
          <a:xfrm>
            <a:off x="9369137" y="521637"/>
            <a:ext cx="1790700" cy="904875"/>
          </a:xfrm>
          <a:prstGeom prst="rect">
            <a:avLst/>
          </a:prstGeom>
        </p:spPr>
      </p:pic>
    </p:spTree>
    <p:extLst>
      <p:ext uri="{BB962C8B-B14F-4D97-AF65-F5344CB8AC3E}">
        <p14:creationId xmlns:p14="http://schemas.microsoft.com/office/powerpoint/2010/main" val="234351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l Dr. Zaharchuk es profesor de radiología en la Universidad de Stanford en la división de neuroimagen.  Recibió su título de médico de la Facultad de medicina de Harvard y su doctorado del programa de ciencias y tecnología de la salud Harvard-MIT, con capacitación clínica en la Universidad de California en San Francisco.  Dirige el Centro de neuroimagen funcional avanzada de la Universidad de Stanford, donde su investigación se centra en técnicas y algoritmos avanzados de imágenes médicas (incluida la IA) con el objetivo de aliviar la carga de la enfermedad neurológica.">
            <a:extLst>
              <a:ext uri="{FF2B5EF4-FFF2-40B4-BE49-F238E27FC236}">
                <a16:creationId xmlns:a16="http://schemas.microsoft.com/office/drawing/2014/main" id="{F8DF7E97-D133-45BA-9299-28B3AC3FA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249" y="1772491"/>
            <a:ext cx="2576792" cy="331301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FEE0676F-4222-4007-AC59-C7C6EF5F0F4B}"/>
              </a:ext>
            </a:extLst>
          </p:cNvPr>
          <p:cNvPicPr>
            <a:picLocks noChangeAspect="1"/>
          </p:cNvPicPr>
          <p:nvPr/>
        </p:nvPicPr>
        <p:blipFill>
          <a:blip r:embed="rId4"/>
          <a:stretch>
            <a:fillRect/>
          </a:stretch>
        </p:blipFill>
        <p:spPr>
          <a:xfrm>
            <a:off x="1159249" y="413217"/>
            <a:ext cx="6610350" cy="1190625"/>
          </a:xfrm>
          <a:prstGeom prst="rect">
            <a:avLst/>
          </a:prstGeom>
        </p:spPr>
      </p:pic>
      <p:sp>
        <p:nvSpPr>
          <p:cNvPr id="5" name="Rectángulo 4">
            <a:extLst>
              <a:ext uri="{FF2B5EF4-FFF2-40B4-BE49-F238E27FC236}">
                <a16:creationId xmlns:a16="http://schemas.microsoft.com/office/drawing/2014/main" id="{97C484F2-B155-4A91-A68A-46221815C94A}"/>
              </a:ext>
            </a:extLst>
          </p:cNvPr>
          <p:cNvSpPr/>
          <p:nvPr/>
        </p:nvSpPr>
        <p:spPr>
          <a:xfrm>
            <a:off x="1036320" y="5085509"/>
            <a:ext cx="4145279" cy="1015663"/>
          </a:xfrm>
          <a:prstGeom prst="rect">
            <a:avLst/>
          </a:prstGeom>
        </p:spPr>
        <p:txBody>
          <a:bodyPr wrap="square">
            <a:spAutoFit/>
          </a:bodyPr>
          <a:lstStyle/>
          <a:p>
            <a:r>
              <a:rPr lang="es-ES" sz="800" b="1" dirty="0">
                <a:solidFill>
                  <a:srgbClr val="000000"/>
                </a:solidFill>
                <a:latin typeface="Open Sans"/>
              </a:rPr>
              <a:t>El Dr. </a:t>
            </a:r>
            <a:r>
              <a:rPr lang="es-ES" sz="800" b="1" dirty="0" err="1">
                <a:solidFill>
                  <a:srgbClr val="000000"/>
                </a:solidFill>
                <a:latin typeface="Open Sans"/>
              </a:rPr>
              <a:t>Zaharchuk</a:t>
            </a:r>
            <a:r>
              <a:rPr lang="es-ES" sz="800" dirty="0">
                <a:solidFill>
                  <a:srgbClr val="000000"/>
                </a:solidFill>
                <a:latin typeface="Open Sans"/>
              </a:rPr>
              <a:t> es profesor de radiología en la Universidad de Stanford en la división de neuroimagen. Recibió su título de médico de la Facultad de medicina de Harvard y su doctorado del programa de ciencias y tecnología de la salud Harvard-MIT, con capacitación clínica en la Universidad de California en San Francisco. Dirige el Centro de neuroimagen funcional avanzada en la Universidad de Stanford, donde su investigación se centra en técnicas y algoritmos avanzados de imágenes médicas (incluida la IA) </a:t>
            </a:r>
            <a:r>
              <a:rPr lang="es-ES" sz="1000" dirty="0">
                <a:solidFill>
                  <a:srgbClr val="000000"/>
                </a:solidFill>
                <a:latin typeface="Open Sans"/>
              </a:rPr>
              <a:t>con el objetivo de aliviar la carga de la enfermedad neurológica.</a:t>
            </a:r>
            <a:endParaRPr lang="es-AR" sz="1000" dirty="0"/>
          </a:p>
        </p:txBody>
      </p:sp>
      <p:sp>
        <p:nvSpPr>
          <p:cNvPr id="8" name="Marcador de contenido 7">
            <a:extLst>
              <a:ext uri="{FF2B5EF4-FFF2-40B4-BE49-F238E27FC236}">
                <a16:creationId xmlns:a16="http://schemas.microsoft.com/office/drawing/2014/main" id="{29B97C74-C7EB-4EDB-A31C-0F0EB01B4731}"/>
              </a:ext>
            </a:extLst>
          </p:cNvPr>
          <p:cNvSpPr>
            <a:spLocks noGrp="1"/>
          </p:cNvSpPr>
          <p:nvPr>
            <p:ph sz="half" idx="2"/>
          </p:nvPr>
        </p:nvSpPr>
        <p:spPr>
          <a:xfrm>
            <a:off x="5002305" y="1845735"/>
            <a:ext cx="6920753" cy="4023360"/>
          </a:xfrm>
        </p:spPr>
        <p:txBody>
          <a:bodyPr>
            <a:normAutofit fontScale="92500" lnSpcReduction="10000"/>
          </a:bodyPr>
          <a:lstStyle/>
          <a:p>
            <a:r>
              <a:rPr lang="es-ES" sz="1800" dirty="0"/>
              <a:t>Confiar en estos métodos para identificar características patológicas en imágenes radiológicas ha resultado más difícil de lo que muchos esperaban. </a:t>
            </a:r>
          </a:p>
          <a:p>
            <a:r>
              <a:rPr lang="es-ES" sz="1800" dirty="0"/>
              <a:t>La caída absoluta del 20% en el rendimiento de la IA al excluir estas características muestra su importancia. Esto destaca que el trabajo de un radiólogo implica no solo mirar imágenes, pero también integrando imágenes y características clínicas, una verdad incómoda a veces olvidada por nuestros colegas de visión por computadora</a:t>
            </a:r>
          </a:p>
          <a:p>
            <a:r>
              <a:rPr lang="es-ES" sz="1900" dirty="0"/>
              <a:t>Cuánto tiempo queda por recorrer antes de que tal herramienta sea imprescindible en la sala de lectura, dada la gran cantidad de enfermedades que los radiólogos deben reconocer. Es posible que este enfoque metodológico no se adapte bien con más características y enfermedades adicionales. Todavía estamos en los primeros días de la IA para proporcionar un diagnóstico de imagen automatizado, pero son días emocionantes. Como dijo Winston Churchill: “Ahora este no es el final. No es ni siquiera el principio del fin. Pero es, tal vez,</a:t>
            </a:r>
            <a:endParaRPr lang="es-AR" sz="1900" dirty="0"/>
          </a:p>
        </p:txBody>
      </p:sp>
    </p:spTree>
    <p:extLst>
      <p:ext uri="{BB962C8B-B14F-4D97-AF65-F5344CB8AC3E}">
        <p14:creationId xmlns:p14="http://schemas.microsoft.com/office/powerpoint/2010/main" val="2230554602"/>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111</TotalTime>
  <Words>874</Words>
  <Application>Microsoft Office PowerPoint</Application>
  <PresentationFormat>Panorámica</PresentationFormat>
  <Paragraphs>47</Paragraphs>
  <Slides>9</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Calibri</vt:lpstr>
      <vt:lpstr>Calibri Light</vt:lpstr>
      <vt:lpstr>Open Sans</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Yesid</dc:creator>
  <cp:lastModifiedBy>Yesid</cp:lastModifiedBy>
  <cp:revision>14</cp:revision>
  <dcterms:created xsi:type="dcterms:W3CDTF">2020-06-03T17:48:39Z</dcterms:created>
  <dcterms:modified xsi:type="dcterms:W3CDTF">2020-06-04T18:24:32Z</dcterms:modified>
</cp:coreProperties>
</file>