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sldIdLst>
    <p:sldId id="256" r:id="rId2"/>
    <p:sldId id="263" r:id="rId3"/>
    <p:sldId id="257" r:id="rId4"/>
    <p:sldId id="262" r:id="rId5"/>
    <p:sldId id="289" r:id="rId6"/>
    <p:sldId id="288" r:id="rId7"/>
    <p:sldId id="290" r:id="rId8"/>
    <p:sldId id="300" r:id="rId9"/>
    <p:sldId id="291" r:id="rId10"/>
    <p:sldId id="292" r:id="rId11"/>
    <p:sldId id="293" r:id="rId12"/>
    <p:sldId id="294" r:id="rId13"/>
    <p:sldId id="295" r:id="rId14"/>
    <p:sldId id="296" r:id="rId15"/>
    <p:sldId id="297" r:id="rId16"/>
    <p:sldId id="298" r:id="rId17"/>
    <p:sldId id="299" r:id="rId18"/>
    <p:sldId id="303" r:id="rId19"/>
    <p:sldId id="302" r:id="rId20"/>
    <p:sldId id="301" r:id="rId21"/>
    <p:sldId id="304" r:id="rId22"/>
    <p:sldId id="305" r:id="rId23"/>
    <p:sldId id="306" r:id="rId24"/>
    <p:sldId id="307" r:id="rId25"/>
    <p:sldId id="308" r:id="rId26"/>
    <p:sldId id="309"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80" userDrawn="1">
          <p15:clr>
            <a:srgbClr val="A4A3A4"/>
          </p15:clr>
        </p15:guide>
        <p15:guide id="2" pos="96" userDrawn="1">
          <p15:clr>
            <a:srgbClr val="A4A3A4"/>
          </p15:clr>
        </p15:guide>
        <p15:guide id="3" pos="7584" userDrawn="1">
          <p15:clr>
            <a:srgbClr val="A4A3A4"/>
          </p15:clr>
        </p15:guide>
        <p15:guide id="4" orient="horz" pos="4056" userDrawn="1">
          <p15:clr>
            <a:srgbClr val="A4A3A4"/>
          </p15:clr>
        </p15:guide>
        <p15:guide id="5" pos="2928" userDrawn="1">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5" name="Autor" initials="A" lastIdx="0" clrIdx="3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145"/>
    <a:srgbClr val="F0B3AE"/>
    <a:srgbClr val="E27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5" autoAdjust="0"/>
    <p:restoredTop sz="91815" autoAdjust="0"/>
  </p:normalViewPr>
  <p:slideViewPr>
    <p:cSldViewPr snapToGrid="0">
      <p:cViewPr>
        <p:scale>
          <a:sx n="57" d="100"/>
          <a:sy n="57" d="100"/>
        </p:scale>
        <p:origin x="-1020" y="-228"/>
      </p:cViewPr>
      <p:guideLst>
        <p:guide orient="horz" pos="480"/>
        <p:guide orient="horz" pos="4056"/>
        <p:guide pos="96"/>
        <p:guide pos="7584"/>
        <p:guide pos="2928"/>
      </p:guideLst>
    </p:cSldViewPr>
  </p:slideViewPr>
  <p:outlineViewPr>
    <p:cViewPr>
      <p:scale>
        <a:sx n="33" d="100"/>
        <a:sy n="33" d="100"/>
      </p:scale>
      <p:origin x="0" y="-25296"/>
    </p:cViewPr>
  </p:outlineViewPr>
  <p:notesTextViewPr>
    <p:cViewPr>
      <p:scale>
        <a:sx n="75" d="100"/>
        <a:sy n="75" d="100"/>
      </p:scale>
      <p:origin x="0" y="0"/>
    </p:cViewPr>
  </p:notesTextViewPr>
  <p:sorterViewPr>
    <p:cViewPr>
      <p:scale>
        <a:sx n="190" d="100"/>
        <a:sy n="190" d="100"/>
      </p:scale>
      <p:origin x="0" y="0"/>
    </p:cViewPr>
  </p:sorterViewPr>
  <p:notesViewPr>
    <p:cSldViewPr snapToGrid="0" showGuides="1">
      <p:cViewPr varScale="1">
        <p:scale>
          <a:sx n="88" d="100"/>
          <a:sy n="88" d="100"/>
        </p:scale>
        <p:origin x="387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46920-5085-4B1F-8483-F8FDF5ED776D}" type="datetimeFigureOut">
              <a:rPr lang="en-US" smtClean="0"/>
              <a:t>6/10/2020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058A-D812-4D88-AD75-A4778A0246D4}" type="slidenum">
              <a:rPr lang="en-US" smtClean="0"/>
              <a:t>‹Nº›</a:t>
            </a:fld>
            <a:endParaRPr lang="en-US"/>
          </a:p>
        </p:txBody>
      </p:sp>
    </p:spTree>
    <p:extLst>
      <p:ext uri="{BB962C8B-B14F-4D97-AF65-F5344CB8AC3E}">
        <p14:creationId xmlns:p14="http://schemas.microsoft.com/office/powerpoint/2010/main" val="158103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06058A-D812-4D88-AD75-A4778A0246D4}" type="slidenum">
              <a:rPr lang="en-US" smtClean="0"/>
              <a:t>1</a:t>
            </a:fld>
            <a:endParaRPr lang="en-US"/>
          </a:p>
        </p:txBody>
      </p:sp>
    </p:spTree>
    <p:extLst>
      <p:ext uri="{BB962C8B-B14F-4D97-AF65-F5344CB8AC3E}">
        <p14:creationId xmlns:p14="http://schemas.microsoft.com/office/powerpoint/2010/main" val="66526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10</a:t>
            </a:fld>
            <a:endParaRPr lang="en-US"/>
          </a:p>
        </p:txBody>
      </p:sp>
    </p:spTree>
    <p:extLst>
      <p:ext uri="{BB962C8B-B14F-4D97-AF65-F5344CB8AC3E}">
        <p14:creationId xmlns:p14="http://schemas.microsoft.com/office/powerpoint/2010/main" val="357636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11</a:t>
            </a:fld>
            <a:endParaRPr lang="en-US"/>
          </a:p>
        </p:txBody>
      </p:sp>
    </p:spTree>
    <p:extLst>
      <p:ext uri="{BB962C8B-B14F-4D97-AF65-F5344CB8AC3E}">
        <p14:creationId xmlns:p14="http://schemas.microsoft.com/office/powerpoint/2010/main" val="3238638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12</a:t>
            </a:fld>
            <a:endParaRPr lang="en-US"/>
          </a:p>
        </p:txBody>
      </p:sp>
    </p:spTree>
    <p:extLst>
      <p:ext uri="{BB962C8B-B14F-4D97-AF65-F5344CB8AC3E}">
        <p14:creationId xmlns:p14="http://schemas.microsoft.com/office/powerpoint/2010/main" val="294725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13</a:t>
            </a:fld>
            <a:endParaRPr lang="en-US"/>
          </a:p>
        </p:txBody>
      </p:sp>
    </p:spTree>
    <p:extLst>
      <p:ext uri="{BB962C8B-B14F-4D97-AF65-F5344CB8AC3E}">
        <p14:creationId xmlns:p14="http://schemas.microsoft.com/office/powerpoint/2010/main" val="370036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14</a:t>
            </a:fld>
            <a:endParaRPr lang="en-US"/>
          </a:p>
        </p:txBody>
      </p:sp>
    </p:spTree>
    <p:extLst>
      <p:ext uri="{BB962C8B-B14F-4D97-AF65-F5344CB8AC3E}">
        <p14:creationId xmlns:p14="http://schemas.microsoft.com/office/powerpoint/2010/main" val="3166716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15</a:t>
            </a:fld>
            <a:endParaRPr lang="en-US"/>
          </a:p>
        </p:txBody>
      </p:sp>
    </p:spTree>
    <p:extLst>
      <p:ext uri="{BB962C8B-B14F-4D97-AF65-F5344CB8AC3E}">
        <p14:creationId xmlns:p14="http://schemas.microsoft.com/office/powerpoint/2010/main" val="294380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16</a:t>
            </a:fld>
            <a:endParaRPr lang="en-US"/>
          </a:p>
        </p:txBody>
      </p:sp>
    </p:spTree>
    <p:extLst>
      <p:ext uri="{BB962C8B-B14F-4D97-AF65-F5344CB8AC3E}">
        <p14:creationId xmlns:p14="http://schemas.microsoft.com/office/powerpoint/2010/main" val="3490392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17</a:t>
            </a:fld>
            <a:endParaRPr lang="en-US"/>
          </a:p>
        </p:txBody>
      </p:sp>
    </p:spTree>
    <p:extLst>
      <p:ext uri="{BB962C8B-B14F-4D97-AF65-F5344CB8AC3E}">
        <p14:creationId xmlns:p14="http://schemas.microsoft.com/office/powerpoint/2010/main" val="719198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18</a:t>
            </a:fld>
            <a:endParaRPr lang="en-US"/>
          </a:p>
        </p:txBody>
      </p:sp>
    </p:spTree>
    <p:extLst>
      <p:ext uri="{BB962C8B-B14F-4D97-AF65-F5344CB8AC3E}">
        <p14:creationId xmlns:p14="http://schemas.microsoft.com/office/powerpoint/2010/main" val="2143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19</a:t>
            </a:fld>
            <a:endParaRPr lang="en-US"/>
          </a:p>
        </p:txBody>
      </p:sp>
    </p:spTree>
    <p:extLst>
      <p:ext uri="{BB962C8B-B14F-4D97-AF65-F5344CB8AC3E}">
        <p14:creationId xmlns:p14="http://schemas.microsoft.com/office/powerpoint/2010/main" val="425640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a:t>
            </a:fld>
            <a:endParaRPr lang="en-US"/>
          </a:p>
        </p:txBody>
      </p:sp>
    </p:spTree>
    <p:extLst>
      <p:ext uri="{BB962C8B-B14F-4D97-AF65-F5344CB8AC3E}">
        <p14:creationId xmlns:p14="http://schemas.microsoft.com/office/powerpoint/2010/main" val="872601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kern="1200" dirty="0" smtClean="0">
                <a:solidFill>
                  <a:schemeClr val="tx1"/>
                </a:solidFill>
                <a:effectLst/>
                <a:latin typeface="+mn-lt"/>
                <a:ea typeface="+mn-ea"/>
                <a:cs typeface="+mn-cs"/>
              </a:rPr>
              <a:t> </a:t>
            </a:r>
          </a:p>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20</a:t>
            </a:fld>
            <a:endParaRPr lang="en-US"/>
          </a:p>
        </p:txBody>
      </p:sp>
    </p:spTree>
    <p:extLst>
      <p:ext uri="{BB962C8B-B14F-4D97-AF65-F5344CB8AC3E}">
        <p14:creationId xmlns:p14="http://schemas.microsoft.com/office/powerpoint/2010/main" val="1372956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21</a:t>
            </a:fld>
            <a:endParaRPr lang="en-US"/>
          </a:p>
        </p:txBody>
      </p:sp>
    </p:spTree>
    <p:extLst>
      <p:ext uri="{BB962C8B-B14F-4D97-AF65-F5344CB8AC3E}">
        <p14:creationId xmlns:p14="http://schemas.microsoft.com/office/powerpoint/2010/main" val="2506530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22</a:t>
            </a:fld>
            <a:endParaRPr lang="en-US"/>
          </a:p>
        </p:txBody>
      </p:sp>
    </p:spTree>
    <p:extLst>
      <p:ext uri="{BB962C8B-B14F-4D97-AF65-F5344CB8AC3E}">
        <p14:creationId xmlns:p14="http://schemas.microsoft.com/office/powerpoint/2010/main" val="146829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23</a:t>
            </a:fld>
            <a:endParaRPr lang="en-US"/>
          </a:p>
        </p:txBody>
      </p:sp>
    </p:spTree>
    <p:extLst>
      <p:ext uri="{BB962C8B-B14F-4D97-AF65-F5344CB8AC3E}">
        <p14:creationId xmlns:p14="http://schemas.microsoft.com/office/powerpoint/2010/main" val="1597261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24</a:t>
            </a:fld>
            <a:endParaRPr lang="en-US"/>
          </a:p>
        </p:txBody>
      </p:sp>
    </p:spTree>
    <p:extLst>
      <p:ext uri="{BB962C8B-B14F-4D97-AF65-F5344CB8AC3E}">
        <p14:creationId xmlns:p14="http://schemas.microsoft.com/office/powerpoint/2010/main" val="2734924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a:t>
            </a:fld>
            <a:endParaRPr lang="en-US"/>
          </a:p>
        </p:txBody>
      </p:sp>
    </p:spTree>
    <p:extLst>
      <p:ext uri="{BB962C8B-B14F-4D97-AF65-F5344CB8AC3E}">
        <p14:creationId xmlns:p14="http://schemas.microsoft.com/office/powerpoint/2010/main" val="3993434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4</a:t>
            </a:fld>
            <a:endParaRPr lang="en-US"/>
          </a:p>
        </p:txBody>
      </p:sp>
    </p:spTree>
    <p:extLst>
      <p:ext uri="{BB962C8B-B14F-4D97-AF65-F5344CB8AC3E}">
        <p14:creationId xmlns:p14="http://schemas.microsoft.com/office/powerpoint/2010/main" val="967120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5</a:t>
            </a:fld>
            <a:endParaRPr lang="en-US"/>
          </a:p>
        </p:txBody>
      </p:sp>
    </p:spTree>
    <p:extLst>
      <p:ext uri="{BB962C8B-B14F-4D97-AF65-F5344CB8AC3E}">
        <p14:creationId xmlns:p14="http://schemas.microsoft.com/office/powerpoint/2010/main" val="127835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6</a:t>
            </a:fld>
            <a:endParaRPr lang="en-US"/>
          </a:p>
        </p:txBody>
      </p:sp>
    </p:spTree>
    <p:extLst>
      <p:ext uri="{BB962C8B-B14F-4D97-AF65-F5344CB8AC3E}">
        <p14:creationId xmlns:p14="http://schemas.microsoft.com/office/powerpoint/2010/main" val="185798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7</a:t>
            </a:fld>
            <a:endParaRPr lang="en-US"/>
          </a:p>
        </p:txBody>
      </p:sp>
    </p:spTree>
    <p:extLst>
      <p:ext uri="{BB962C8B-B14F-4D97-AF65-F5344CB8AC3E}">
        <p14:creationId xmlns:p14="http://schemas.microsoft.com/office/powerpoint/2010/main" val="2080809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8</a:t>
            </a:fld>
            <a:endParaRPr lang="en-US"/>
          </a:p>
        </p:txBody>
      </p:sp>
    </p:spTree>
    <p:extLst>
      <p:ext uri="{BB962C8B-B14F-4D97-AF65-F5344CB8AC3E}">
        <p14:creationId xmlns:p14="http://schemas.microsoft.com/office/powerpoint/2010/main" val="391021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3 Marcador de número de diapositiva"/>
          <p:cNvSpPr>
            <a:spLocks noGrp="1"/>
          </p:cNvSpPr>
          <p:nvPr>
            <p:ph type="sldNum" sz="quarter" idx="10"/>
          </p:nvPr>
        </p:nvSpPr>
        <p:spPr/>
        <p:txBody>
          <a:bodyPr/>
          <a:lstStyle/>
          <a:p>
            <a:fld id="{4006058A-D812-4D88-AD75-A4778A0246D4}" type="slidenum">
              <a:rPr lang="en-US" smtClean="0"/>
              <a:t>9</a:t>
            </a:fld>
            <a:endParaRPr lang="en-US"/>
          </a:p>
        </p:txBody>
      </p:sp>
    </p:spTree>
    <p:extLst>
      <p:ext uri="{BB962C8B-B14F-4D97-AF65-F5344CB8AC3E}">
        <p14:creationId xmlns:p14="http://schemas.microsoft.com/office/powerpoint/2010/main" val="230328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66279" y="328355"/>
            <a:ext cx="5249527" cy="95129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36429" y="6032678"/>
            <a:ext cx="1217891" cy="614636"/>
          </a:xfrm>
          <a:prstGeom prst="rect">
            <a:avLst/>
          </a:prstGeom>
        </p:spPr>
      </p:pic>
      <p:sp>
        <p:nvSpPr>
          <p:cNvPr id="18" name="Rectangle 17"/>
          <p:cNvSpPr/>
          <p:nvPr userDrawn="1"/>
        </p:nvSpPr>
        <p:spPr>
          <a:xfrm>
            <a:off x="-5970" y="0"/>
            <a:ext cx="2127380" cy="2127380"/>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
        <p:nvSpPr>
          <p:cNvPr id="19" name="Rectangle 18"/>
          <p:cNvSpPr/>
          <p:nvPr userDrawn="1"/>
        </p:nvSpPr>
        <p:spPr>
          <a:xfrm>
            <a:off x="-5970" y="2370193"/>
            <a:ext cx="2127380" cy="2127380"/>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
        <p:nvSpPr>
          <p:cNvPr id="20" name="Rectangle 19"/>
          <p:cNvSpPr/>
          <p:nvPr userDrawn="1"/>
        </p:nvSpPr>
        <p:spPr>
          <a:xfrm>
            <a:off x="-5970" y="4730620"/>
            <a:ext cx="2127380" cy="2127380"/>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Tree>
    <p:extLst>
      <p:ext uri="{BB962C8B-B14F-4D97-AF65-F5344CB8AC3E}">
        <p14:creationId xmlns:p14="http://schemas.microsoft.com/office/powerpoint/2010/main" val="3597866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66279" y="328355"/>
            <a:ext cx="5249527" cy="95129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36429" y="6032678"/>
            <a:ext cx="1217891" cy="614636"/>
          </a:xfrm>
          <a:prstGeom prst="rect">
            <a:avLst/>
          </a:prstGeom>
        </p:spPr>
      </p:pic>
      <p:sp>
        <p:nvSpPr>
          <p:cNvPr id="18" name="Rectangle 17"/>
          <p:cNvSpPr/>
          <p:nvPr userDrawn="1"/>
        </p:nvSpPr>
        <p:spPr>
          <a:xfrm>
            <a:off x="-5970" y="0"/>
            <a:ext cx="2127380" cy="2127380"/>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
        <p:nvSpPr>
          <p:cNvPr id="19" name="Rectangle 18"/>
          <p:cNvSpPr/>
          <p:nvPr userDrawn="1"/>
        </p:nvSpPr>
        <p:spPr>
          <a:xfrm>
            <a:off x="-5970" y="2370193"/>
            <a:ext cx="2127380" cy="2127380"/>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
        <p:nvSpPr>
          <p:cNvPr id="20" name="Rectangle 19"/>
          <p:cNvSpPr/>
          <p:nvPr userDrawn="1"/>
        </p:nvSpPr>
        <p:spPr>
          <a:xfrm>
            <a:off x="-5970" y="4730620"/>
            <a:ext cx="2127380" cy="2127380"/>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Tree>
    <p:extLst>
      <p:ext uri="{BB962C8B-B14F-4D97-AF65-F5344CB8AC3E}">
        <p14:creationId xmlns:p14="http://schemas.microsoft.com/office/powerpoint/2010/main" val="94244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5" name="Rectangle 14"/>
          <p:cNvSpPr/>
          <p:nvPr userDrawn="1"/>
        </p:nvSpPr>
        <p:spPr>
          <a:xfrm>
            <a:off x="1" y="145839"/>
            <a:ext cx="12192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Learning Objectives</a:t>
            </a:r>
            <a:endParaRPr lang="en-US" sz="4400" dirty="0"/>
          </a:p>
        </p:txBody>
      </p:sp>
    </p:spTree>
    <p:extLst>
      <p:ext uri="{BB962C8B-B14F-4D97-AF65-F5344CB8AC3E}">
        <p14:creationId xmlns:p14="http://schemas.microsoft.com/office/powerpoint/2010/main" val="21862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3" name="Content Placeholder 2"/>
          <p:cNvSpPr>
            <a:spLocks noGrp="1"/>
          </p:cNvSpPr>
          <p:nvPr>
            <p:ph sz="quarter" idx="10"/>
          </p:nvPr>
        </p:nvSpPr>
        <p:spPr>
          <a:xfrm>
            <a:off x="286024" y="915280"/>
            <a:ext cx="11625030" cy="52885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0" y="1"/>
            <a:ext cx="12191999" cy="683812"/>
          </a:xfrm>
          <a:prstGeom prst="rect">
            <a:avLst/>
          </a:prstGeom>
          <a:solidFill>
            <a:srgbClr val="F0B3AE"/>
          </a:solidFill>
        </p:spPr>
        <p:style>
          <a:lnRef idx="0">
            <a:scrgbClr r="0" g="0" b="0"/>
          </a:lnRef>
          <a:fillRef idx="1001">
            <a:schemeClr val="lt2"/>
          </a:fillRef>
          <a:effectRef idx="0">
            <a:scrgbClr r="0" g="0" b="0"/>
          </a:effectRef>
          <a:fontRef idx="major"/>
        </p:style>
        <p:txBody>
          <a:bodyPr anchor="ctr"/>
          <a:lstStyle>
            <a:lvl1pPr algn="ctr">
              <a:defRPr sz="3600"/>
            </a:lvl1pPr>
          </a:lstStyle>
          <a:p>
            <a:r>
              <a:rPr lang="en-US" dirty="0"/>
              <a:t>Click to edit Master title style</a:t>
            </a:r>
          </a:p>
        </p:txBody>
      </p:sp>
    </p:spTree>
    <p:extLst>
      <p:ext uri="{BB962C8B-B14F-4D97-AF65-F5344CB8AC3E}">
        <p14:creationId xmlns:p14="http://schemas.microsoft.com/office/powerpoint/2010/main" val="711123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Learning Objectives">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4" name="Content Placeholder 3"/>
          <p:cNvSpPr>
            <a:spLocks noGrp="1"/>
          </p:cNvSpPr>
          <p:nvPr>
            <p:ph sz="quarter" idx="10"/>
          </p:nvPr>
        </p:nvSpPr>
        <p:spPr>
          <a:xfrm>
            <a:off x="293688" y="204788"/>
            <a:ext cx="5800725" cy="32242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quarter" idx="11"/>
          </p:nvPr>
        </p:nvSpPr>
        <p:spPr>
          <a:xfrm>
            <a:off x="6094413" y="204788"/>
            <a:ext cx="5800725" cy="32242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12"/>
          </p:nvPr>
        </p:nvSpPr>
        <p:spPr>
          <a:xfrm>
            <a:off x="293975" y="3429000"/>
            <a:ext cx="5800725" cy="32242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3"/>
          </p:nvPr>
        </p:nvSpPr>
        <p:spPr>
          <a:xfrm>
            <a:off x="6094413" y="3429000"/>
            <a:ext cx="5800725" cy="32242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288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Tree>
    <p:extLst>
      <p:ext uri="{BB962C8B-B14F-4D97-AF65-F5344CB8AC3E}">
        <p14:creationId xmlns:p14="http://schemas.microsoft.com/office/powerpoint/2010/main" val="11139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ggested Readings">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88073" y="6508198"/>
            <a:ext cx="1028172" cy="272257"/>
          </a:xfrm>
          <a:prstGeom prst="rect">
            <a:avLst/>
          </a:prstGeom>
        </p:spPr>
      </p:pic>
      <p:grpSp>
        <p:nvGrpSpPr>
          <p:cNvPr id="7" name="Group 6"/>
          <p:cNvGrpSpPr/>
          <p:nvPr userDrawn="1"/>
        </p:nvGrpSpPr>
        <p:grpSpPr>
          <a:xfrm>
            <a:off x="71001" y="6203793"/>
            <a:ext cx="2355657" cy="608811"/>
            <a:chOff x="-5972" y="6038503"/>
            <a:chExt cx="2355657" cy="60881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002" y="6149671"/>
              <a:ext cx="2132683" cy="386473"/>
            </a:xfrm>
            <a:prstGeom prst="rect">
              <a:avLst/>
            </a:prstGeom>
          </p:spPr>
        </p:pic>
        <p:sp>
          <p:nvSpPr>
            <p:cNvPr id="9" name="Rectangle 8"/>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3" name="Rectangle 12"/>
          <p:cNvSpPr/>
          <p:nvPr userDrawn="1"/>
        </p:nvSpPr>
        <p:spPr>
          <a:xfrm>
            <a:off x="0" y="145839"/>
            <a:ext cx="12192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Suggested Readings</a:t>
            </a:r>
            <a:endParaRPr lang="en-US" sz="4400" dirty="0"/>
          </a:p>
        </p:txBody>
      </p:sp>
    </p:spTree>
    <p:extLst>
      <p:ext uri="{BB962C8B-B14F-4D97-AF65-F5344CB8AC3E}">
        <p14:creationId xmlns:p14="http://schemas.microsoft.com/office/powerpoint/2010/main" val="362790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9483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892969" y="178594"/>
            <a:ext cx="10406062" cy="1518047"/>
          </a:xfrm>
          <a:prstGeom prst="rect">
            <a:avLst/>
          </a:prstGeom>
        </p:spPr>
        <p:txBody>
          <a:bodyPr lIns="64291" tIns="32146" rIns="64291" bIns="32146"/>
          <a:lstStyle/>
          <a:p>
            <a:r>
              <a:t>Title Text</a:t>
            </a:r>
          </a:p>
        </p:txBody>
      </p:sp>
      <p:sp>
        <p:nvSpPr>
          <p:cNvPr id="49" name="Slide Number"/>
          <p:cNvSpPr txBox="1">
            <a:spLocks noGrp="1"/>
          </p:cNvSpPr>
          <p:nvPr>
            <p:ph type="sldNum" sz="quarter" idx="2"/>
          </p:nvPr>
        </p:nvSpPr>
        <p:spPr>
          <a:xfrm>
            <a:off x="5979555" y="6536532"/>
            <a:ext cx="226543" cy="245259"/>
          </a:xfrm>
          <a:prstGeom prst="rect">
            <a:avLst/>
          </a:prstGeom>
        </p:spPr>
        <p:txBody>
          <a:bodyPr lIns="64291" tIns="32146" rIns="64291" bIns="32146"/>
          <a:lstStyle/>
          <a:p>
            <a:fld id="{86CB4B4D-7CA3-9044-876B-883B54F8677D}" type="slidenum">
              <a:t>‹Nº›</a:t>
            </a:fld>
            <a:endParaRPr/>
          </a:p>
        </p:txBody>
      </p:sp>
    </p:spTree>
    <p:extLst>
      <p:ext uri="{BB962C8B-B14F-4D97-AF65-F5344CB8AC3E}">
        <p14:creationId xmlns:p14="http://schemas.microsoft.com/office/powerpoint/2010/main" val="261385357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9505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63" r:id="rId5"/>
    <p:sldLayoutId id="2147483659" r:id="rId6"/>
    <p:sldLayoutId id="2147483655" r:id="rId7"/>
    <p:sldLayoutId id="2147483661" r:id="rId8"/>
    <p:sldLayoutId id="2147483664"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77" y="257954"/>
            <a:ext cx="17748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60074" y="2086754"/>
            <a:ext cx="8761614" cy="1569660"/>
          </a:xfrm>
          <a:prstGeom prst="rect">
            <a:avLst/>
          </a:prstGeom>
          <a:noFill/>
        </p:spPr>
        <p:txBody>
          <a:bodyPr wrap="square" rtlCol="0">
            <a:spAutoFit/>
          </a:bodyPr>
          <a:lstStyle/>
          <a:p>
            <a:pPr algn="ctr"/>
            <a:r>
              <a:rPr lang="es-CL" sz="3200" b="1" dirty="0" smtClean="0"/>
              <a:t>Protocolo </a:t>
            </a:r>
            <a:r>
              <a:rPr lang="es-CL" sz="3200" b="1" dirty="0"/>
              <a:t> </a:t>
            </a:r>
            <a:r>
              <a:rPr lang="es-CL" sz="3200" b="1" dirty="0" smtClean="0"/>
              <a:t>dedicado de ecografía </a:t>
            </a:r>
            <a:r>
              <a:rPr lang="es-CL" sz="3200" b="1" dirty="0" err="1" smtClean="0"/>
              <a:t>transvaginal</a:t>
            </a:r>
            <a:r>
              <a:rPr lang="es-CL" sz="3200" b="1" dirty="0" smtClean="0"/>
              <a:t> para el estudio de  la endometriosis, mirando mas allá del </a:t>
            </a:r>
            <a:r>
              <a:rPr lang="es-CL" sz="3200" b="1" dirty="0" err="1" smtClean="0"/>
              <a:t>endometrioma</a:t>
            </a:r>
            <a:r>
              <a:rPr lang="es-CL" sz="3200" b="1" dirty="0" smtClean="0"/>
              <a:t>.</a:t>
            </a:r>
            <a:endParaRPr lang="es-CL" sz="3200" dirty="0"/>
          </a:p>
        </p:txBody>
      </p:sp>
      <p:sp>
        <p:nvSpPr>
          <p:cNvPr id="4" name="3 CuadroTexto"/>
          <p:cNvSpPr txBox="1"/>
          <p:nvPr/>
        </p:nvSpPr>
        <p:spPr>
          <a:xfrm>
            <a:off x="2552009" y="3992171"/>
            <a:ext cx="9360130" cy="646331"/>
          </a:xfrm>
          <a:prstGeom prst="rect">
            <a:avLst/>
          </a:prstGeom>
          <a:noFill/>
        </p:spPr>
        <p:txBody>
          <a:bodyPr wrap="square" rtlCol="0">
            <a:spAutoFit/>
          </a:bodyPr>
          <a:lstStyle/>
          <a:p>
            <a:pPr algn="ctr"/>
            <a:r>
              <a:rPr lang="es-CL" dirty="0" smtClean="0"/>
              <a:t>Departamento </a:t>
            </a:r>
            <a:r>
              <a:rPr lang="es-CL" dirty="0"/>
              <a:t>de Radiología, </a:t>
            </a:r>
            <a:r>
              <a:rPr lang="es-CL" dirty="0" smtClean="0"/>
              <a:t>Centro Medico de Penn </a:t>
            </a:r>
            <a:r>
              <a:rPr lang="es-CL" dirty="0" err="1"/>
              <a:t>State</a:t>
            </a:r>
            <a:r>
              <a:rPr lang="es-CL" dirty="0"/>
              <a:t> </a:t>
            </a:r>
            <a:r>
              <a:rPr lang="es-CL" dirty="0" err="1" smtClean="0"/>
              <a:t>Health</a:t>
            </a:r>
            <a:r>
              <a:rPr lang="es-CL" dirty="0" smtClean="0"/>
              <a:t>, Pennsylvania</a:t>
            </a:r>
            <a:r>
              <a:rPr lang="es-CL" dirty="0"/>
              <a:t> y Departamento de Radiología, Facultad de Medicina de la Universidad de Florida, Jacksonville, </a:t>
            </a:r>
            <a:r>
              <a:rPr lang="es-CL" dirty="0" smtClean="0"/>
              <a:t>Florida.</a:t>
            </a:r>
            <a:endParaRPr lang="es-CL" dirty="0"/>
          </a:p>
        </p:txBody>
      </p:sp>
      <p:sp>
        <p:nvSpPr>
          <p:cNvPr id="5" name="4 CuadroTexto"/>
          <p:cNvSpPr txBox="1"/>
          <p:nvPr/>
        </p:nvSpPr>
        <p:spPr>
          <a:xfrm>
            <a:off x="5498869" y="4904508"/>
            <a:ext cx="3682539" cy="369332"/>
          </a:xfrm>
          <a:prstGeom prst="rect">
            <a:avLst/>
          </a:prstGeom>
          <a:noFill/>
        </p:spPr>
        <p:txBody>
          <a:bodyPr wrap="square" rtlCol="0">
            <a:spAutoFit/>
          </a:bodyPr>
          <a:lstStyle/>
          <a:p>
            <a:pPr algn="ctr"/>
            <a:r>
              <a:rPr lang="es-CL" b="1" dirty="0"/>
              <a:t>Publicado en línea: </a:t>
            </a:r>
            <a:r>
              <a:rPr lang="es-CL" dirty="0" err="1"/>
              <a:t>sep</a:t>
            </a:r>
            <a:r>
              <a:rPr lang="es-CL" dirty="0"/>
              <a:t> 9 2019</a:t>
            </a:r>
          </a:p>
        </p:txBody>
      </p:sp>
    </p:spTree>
    <p:extLst>
      <p:ext uri="{BB962C8B-B14F-4D97-AF65-F5344CB8AC3E}">
        <p14:creationId xmlns:p14="http://schemas.microsoft.com/office/powerpoint/2010/main" val="2419081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endParaRPr lang="es-CL" sz="3200" dirty="0"/>
          </a:p>
        </p:txBody>
      </p:sp>
      <p:pic>
        <p:nvPicPr>
          <p:cNvPr id="3074"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5270269" y="1121024"/>
            <a:ext cx="6555971" cy="510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482139" y="1488460"/>
            <a:ext cx="2726574" cy="523220"/>
          </a:xfrm>
          <a:prstGeom prst="rect">
            <a:avLst/>
          </a:prstGeom>
          <a:noFill/>
        </p:spPr>
        <p:txBody>
          <a:bodyPr wrap="square" rtlCol="0">
            <a:spAutoFit/>
          </a:bodyPr>
          <a:lstStyle/>
          <a:p>
            <a:r>
              <a:rPr lang="es-CL" sz="2800" b="1" dirty="0" smtClean="0"/>
              <a:t>Características:</a:t>
            </a:r>
            <a:endParaRPr lang="es-CL" sz="2800" b="1" dirty="0"/>
          </a:p>
        </p:txBody>
      </p:sp>
      <p:sp>
        <p:nvSpPr>
          <p:cNvPr id="5" name="4 CuadroTexto"/>
          <p:cNvSpPr txBox="1"/>
          <p:nvPr/>
        </p:nvSpPr>
        <p:spPr>
          <a:xfrm>
            <a:off x="525433" y="2044931"/>
            <a:ext cx="3823854" cy="369332"/>
          </a:xfrm>
          <a:prstGeom prst="rect">
            <a:avLst/>
          </a:prstGeom>
          <a:noFill/>
        </p:spPr>
        <p:txBody>
          <a:bodyPr wrap="square" rtlCol="0">
            <a:spAutoFit/>
          </a:bodyPr>
          <a:lstStyle/>
          <a:p>
            <a:r>
              <a:rPr lang="es-CL" dirty="0" smtClean="0"/>
              <a:t>Detecta </a:t>
            </a:r>
            <a:r>
              <a:rPr lang="es-CL" dirty="0"/>
              <a:t>en 15% a 30% de los </a:t>
            </a:r>
            <a:r>
              <a:rPr lang="es-CL" dirty="0" smtClean="0"/>
              <a:t>casos.</a:t>
            </a:r>
            <a:endParaRPr lang="es-CL"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33" y="2972089"/>
            <a:ext cx="1419744" cy="23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525433" y="3208713"/>
            <a:ext cx="4229446" cy="1754326"/>
          </a:xfrm>
          <a:prstGeom prst="rect">
            <a:avLst/>
          </a:prstGeom>
          <a:noFill/>
        </p:spPr>
        <p:txBody>
          <a:bodyPr wrap="square" rtlCol="0">
            <a:spAutoFit/>
          </a:bodyPr>
          <a:lstStyle/>
          <a:p>
            <a:pPr algn="just"/>
            <a:r>
              <a:rPr lang="es-CL" dirty="0">
                <a:solidFill>
                  <a:srgbClr val="C00000"/>
                </a:solidFill>
              </a:rPr>
              <a:t>En </a:t>
            </a:r>
            <a:r>
              <a:rPr lang="es-CL" dirty="0" smtClean="0">
                <a:solidFill>
                  <a:srgbClr val="C00000"/>
                </a:solidFill>
              </a:rPr>
              <a:t>la Ecografía, la  Endometriosis Infiltrante profunda (DIE),  </a:t>
            </a:r>
            <a:r>
              <a:rPr lang="es-CL" dirty="0">
                <a:solidFill>
                  <a:srgbClr val="C00000"/>
                </a:solidFill>
              </a:rPr>
              <a:t>aparece como nódulos </a:t>
            </a:r>
            <a:r>
              <a:rPr lang="es-CL" dirty="0" err="1">
                <a:solidFill>
                  <a:srgbClr val="C00000"/>
                </a:solidFill>
              </a:rPr>
              <a:t>hipoecoicos</a:t>
            </a:r>
            <a:r>
              <a:rPr lang="es-CL" dirty="0">
                <a:solidFill>
                  <a:srgbClr val="C00000"/>
                </a:solidFill>
              </a:rPr>
              <a:t> lineales o redondos con bordes lisos o irregulares y sin vascularización interna mínima </a:t>
            </a:r>
            <a:r>
              <a:rPr lang="es-CL" dirty="0" smtClean="0">
                <a:solidFill>
                  <a:srgbClr val="C00000"/>
                </a:solidFill>
              </a:rPr>
              <a:t>al </a:t>
            </a:r>
            <a:r>
              <a:rPr lang="es-CL" dirty="0" err="1">
                <a:solidFill>
                  <a:srgbClr val="C00000"/>
                </a:solidFill>
              </a:rPr>
              <a:t>Doppler</a:t>
            </a:r>
            <a:r>
              <a:rPr lang="es-CL" dirty="0">
                <a:solidFill>
                  <a:srgbClr val="C00000"/>
                </a:solidFill>
              </a:rPr>
              <a:t> </a:t>
            </a:r>
            <a:r>
              <a:rPr lang="es-CL" dirty="0" smtClean="0">
                <a:solidFill>
                  <a:srgbClr val="C00000"/>
                </a:solidFill>
              </a:rPr>
              <a:t>color. </a:t>
            </a:r>
            <a:endParaRPr lang="es-CL" dirty="0">
              <a:solidFill>
                <a:srgbClr val="C00000"/>
              </a:solidFill>
            </a:endParaRPr>
          </a:p>
        </p:txBody>
      </p:sp>
    </p:spTree>
    <p:extLst>
      <p:ext uri="{BB962C8B-B14F-4D97-AF65-F5344CB8AC3E}">
        <p14:creationId xmlns:p14="http://schemas.microsoft.com/office/powerpoint/2010/main" val="1443813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endParaRPr lang="es-CL" sz="3200" dirty="0"/>
          </a:p>
        </p:txBody>
      </p:sp>
      <p:pic>
        <p:nvPicPr>
          <p:cNvPr id="4098"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648394" y="1008520"/>
            <a:ext cx="4937760" cy="426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5162" y="1010048"/>
            <a:ext cx="5536278" cy="420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15142" y="5370021"/>
            <a:ext cx="10906298" cy="646331"/>
          </a:xfrm>
          <a:prstGeom prst="rect">
            <a:avLst/>
          </a:prstGeom>
          <a:noFill/>
        </p:spPr>
        <p:txBody>
          <a:bodyPr wrap="square" rtlCol="0">
            <a:spAutoFit/>
          </a:bodyPr>
          <a:lstStyle/>
          <a:p>
            <a:pPr algn="ctr"/>
            <a:r>
              <a:rPr lang="es-CL" dirty="0"/>
              <a:t>M</a:t>
            </a:r>
            <a:r>
              <a:rPr lang="es-CL" dirty="0" smtClean="0"/>
              <a:t>ujer </a:t>
            </a:r>
            <a:r>
              <a:rPr lang="es-CL" dirty="0"/>
              <a:t>de 28 años con sangrado vaginal irregular y poscoital </a:t>
            </a:r>
            <a:r>
              <a:rPr lang="es-CL" dirty="0" smtClean="0"/>
              <a:t>con Dg confirmado de  </a:t>
            </a:r>
            <a:r>
              <a:rPr lang="es-CL" dirty="0"/>
              <a:t>endometriosis extensa </a:t>
            </a:r>
            <a:r>
              <a:rPr lang="es-CL" dirty="0" smtClean="0"/>
              <a:t>por laparoscopia. Eco  control </a:t>
            </a:r>
            <a:r>
              <a:rPr lang="es-CL" dirty="0" err="1" smtClean="0"/>
              <a:t>nodulo</a:t>
            </a:r>
            <a:r>
              <a:rPr lang="es-CL" dirty="0" smtClean="0"/>
              <a:t> de Endometriosis infiltrante profunda posterior.</a:t>
            </a:r>
            <a:endParaRPr lang="es-CL" dirty="0"/>
          </a:p>
        </p:txBody>
      </p:sp>
    </p:spTree>
    <p:extLst>
      <p:ext uri="{BB962C8B-B14F-4D97-AF65-F5344CB8AC3E}">
        <p14:creationId xmlns:p14="http://schemas.microsoft.com/office/powerpoint/2010/main" val="3632778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endParaRPr lang="es-CL" sz="3200" dirty="0"/>
          </a:p>
        </p:txBody>
      </p:sp>
      <p:pic>
        <p:nvPicPr>
          <p:cNvPr id="5122"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2036618" y="2241760"/>
            <a:ext cx="4409277" cy="372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695" y="3049353"/>
            <a:ext cx="4944600" cy="33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40078" y="821515"/>
            <a:ext cx="2743200" cy="523220"/>
          </a:xfrm>
          <a:prstGeom prst="rect">
            <a:avLst/>
          </a:prstGeom>
          <a:noFill/>
        </p:spPr>
        <p:txBody>
          <a:bodyPr wrap="square" rtlCol="0">
            <a:spAutoFit/>
          </a:bodyPr>
          <a:lstStyle/>
          <a:p>
            <a:r>
              <a:rPr lang="es-CL" sz="2800" b="1" dirty="0" smtClean="0"/>
              <a:t>Vejiga:</a:t>
            </a:r>
            <a:endParaRPr lang="es-CL" sz="2800" b="1" dirty="0"/>
          </a:p>
        </p:txBody>
      </p:sp>
      <p:sp>
        <p:nvSpPr>
          <p:cNvPr id="5" name="4 CuadroTexto"/>
          <p:cNvSpPr txBox="1"/>
          <p:nvPr/>
        </p:nvSpPr>
        <p:spPr>
          <a:xfrm>
            <a:off x="1812173" y="1194969"/>
            <a:ext cx="10248122" cy="1200329"/>
          </a:xfrm>
          <a:prstGeom prst="rect">
            <a:avLst/>
          </a:prstGeom>
          <a:noFill/>
        </p:spPr>
        <p:txBody>
          <a:bodyPr wrap="square" rtlCol="0">
            <a:spAutoFit/>
          </a:bodyPr>
          <a:lstStyle/>
          <a:p>
            <a:pPr marL="285750" indent="-285750">
              <a:buFont typeface="Arial" panose="020B0604020202020204" pitchFamily="34" charset="0"/>
              <a:buChar char="•"/>
            </a:pPr>
            <a:r>
              <a:rPr lang="es-CL" dirty="0" smtClean="0"/>
              <a:t>Es la ubicación </a:t>
            </a:r>
            <a:r>
              <a:rPr lang="es-CL" dirty="0"/>
              <a:t>más común del DIE del tracto urinario </a:t>
            </a:r>
            <a:r>
              <a:rPr lang="es-CL" dirty="0" smtClean="0"/>
              <a:t> </a:t>
            </a:r>
            <a:r>
              <a:rPr lang="es-CL" dirty="0"/>
              <a:t>85%  a 90</a:t>
            </a:r>
            <a:r>
              <a:rPr lang="es-CL" dirty="0" smtClean="0"/>
              <a:t>% - Uréter  9% .</a:t>
            </a:r>
          </a:p>
          <a:p>
            <a:pPr marL="285750" indent="-285750">
              <a:buFont typeface="Arial" panose="020B0604020202020204" pitchFamily="34" charset="0"/>
              <a:buChar char="•"/>
            </a:pPr>
            <a:r>
              <a:rPr lang="es-CL" dirty="0" smtClean="0"/>
              <a:t>DIE uréter           Hidronefrosis (Evaluación riñones)</a:t>
            </a:r>
          </a:p>
          <a:p>
            <a:pPr marL="285750" indent="-285750">
              <a:buFont typeface="Arial" panose="020B0604020202020204" pitchFamily="34" charset="0"/>
              <a:buChar char="•"/>
            </a:pPr>
            <a:r>
              <a:rPr lang="es-CL" dirty="0"/>
              <a:t>N</a:t>
            </a:r>
            <a:r>
              <a:rPr lang="es-CL" dirty="0" smtClean="0"/>
              <a:t>ódulos en  Tabique </a:t>
            </a:r>
            <a:r>
              <a:rPr lang="es-CL" dirty="0" err="1"/>
              <a:t>R</a:t>
            </a:r>
            <a:r>
              <a:rPr lang="es-CL" dirty="0" err="1" smtClean="0"/>
              <a:t>ectovaginal</a:t>
            </a:r>
            <a:r>
              <a:rPr lang="es-CL" dirty="0" smtClean="0"/>
              <a:t> (&gt;3 </a:t>
            </a:r>
            <a:r>
              <a:rPr lang="es-CL" dirty="0"/>
              <a:t>cm)  o </a:t>
            </a:r>
            <a:r>
              <a:rPr lang="es-CL" dirty="0" smtClean="0"/>
              <a:t>nódulo en </a:t>
            </a:r>
            <a:r>
              <a:rPr lang="es-CL" dirty="0"/>
              <a:t> </a:t>
            </a:r>
            <a:r>
              <a:rPr lang="es-CL" dirty="0" smtClean="0"/>
              <a:t>Ligamentos </a:t>
            </a:r>
            <a:r>
              <a:rPr lang="es-CL" dirty="0" err="1"/>
              <a:t>uterosacros</a:t>
            </a:r>
            <a:r>
              <a:rPr lang="es-CL" dirty="0"/>
              <a:t>  </a:t>
            </a:r>
            <a:r>
              <a:rPr lang="es-CL" dirty="0" smtClean="0"/>
              <a:t>grandes         Uréter.</a:t>
            </a:r>
          </a:p>
          <a:p>
            <a:pPr marL="285750" indent="-285750">
              <a:buFont typeface="Arial" panose="020B0604020202020204" pitchFamily="34" charset="0"/>
              <a:buChar char="•"/>
            </a:pPr>
            <a:endParaRPr lang="es-CL" dirty="0"/>
          </a:p>
        </p:txBody>
      </p:sp>
      <p:cxnSp>
        <p:nvCxnSpPr>
          <p:cNvPr id="9" name="8 Conector recto de flecha"/>
          <p:cNvCxnSpPr/>
          <p:nvPr/>
        </p:nvCxnSpPr>
        <p:spPr>
          <a:xfrm>
            <a:off x="3258586" y="1637263"/>
            <a:ext cx="30757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10540537" y="1945178"/>
            <a:ext cx="34913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325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endParaRPr lang="es-CL" sz="3200" dirty="0"/>
          </a:p>
        </p:txBody>
      </p:sp>
      <p:pic>
        <p:nvPicPr>
          <p:cNvPr id="6146"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2693323" y="2144684"/>
            <a:ext cx="6582775" cy="455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99259" y="748145"/>
            <a:ext cx="2793076" cy="523220"/>
          </a:xfrm>
          <a:prstGeom prst="rect">
            <a:avLst/>
          </a:prstGeom>
          <a:noFill/>
        </p:spPr>
        <p:txBody>
          <a:bodyPr wrap="square" rtlCol="0">
            <a:spAutoFit/>
          </a:bodyPr>
          <a:lstStyle/>
          <a:p>
            <a:r>
              <a:rPr lang="es-CL" sz="2800" b="1" dirty="0" smtClean="0"/>
              <a:t>Intestino:</a:t>
            </a:r>
            <a:endParaRPr lang="es-CL" sz="2800" b="1" dirty="0"/>
          </a:p>
        </p:txBody>
      </p:sp>
      <p:sp>
        <p:nvSpPr>
          <p:cNvPr id="5" name="4 CuadroTexto"/>
          <p:cNvSpPr txBox="1"/>
          <p:nvPr/>
        </p:nvSpPr>
        <p:spPr>
          <a:xfrm>
            <a:off x="1812175" y="832243"/>
            <a:ext cx="9227127" cy="923330"/>
          </a:xfrm>
          <a:prstGeom prst="rect">
            <a:avLst/>
          </a:prstGeom>
          <a:noFill/>
        </p:spPr>
        <p:txBody>
          <a:bodyPr wrap="square" rtlCol="0">
            <a:spAutoFit/>
          </a:bodyPr>
          <a:lstStyle/>
          <a:p>
            <a:pPr marL="285750" indent="-285750">
              <a:buFont typeface="Arial" panose="020B0604020202020204" pitchFamily="34" charset="0"/>
              <a:buChar char="•"/>
            </a:pPr>
            <a:r>
              <a:rPr lang="es-CL" dirty="0"/>
              <a:t>E</a:t>
            </a:r>
            <a:r>
              <a:rPr lang="es-CL" dirty="0" smtClean="0"/>
              <a:t>l </a:t>
            </a:r>
            <a:r>
              <a:rPr lang="es-CL" dirty="0"/>
              <a:t>recto y la unión </a:t>
            </a:r>
            <a:r>
              <a:rPr lang="es-CL" dirty="0" err="1"/>
              <a:t>rectosigmoidea</a:t>
            </a:r>
            <a:r>
              <a:rPr lang="es-CL" dirty="0"/>
              <a:t> la mas afectadas con  70% al 93</a:t>
            </a:r>
            <a:r>
              <a:rPr lang="es-CL" dirty="0" smtClean="0"/>
              <a:t>%.</a:t>
            </a:r>
          </a:p>
          <a:p>
            <a:pPr marL="285750" indent="-285750">
              <a:buFont typeface="Arial" panose="020B0604020202020204" pitchFamily="34" charset="0"/>
              <a:buChar char="•"/>
            </a:pPr>
            <a:r>
              <a:rPr lang="es-CL" dirty="0" smtClean="0"/>
              <a:t>Es </a:t>
            </a:r>
            <a:r>
              <a:rPr lang="es-CL" dirty="0"/>
              <a:t>un lugar </a:t>
            </a:r>
            <a:r>
              <a:rPr lang="es-CL" dirty="0" smtClean="0"/>
              <a:t> multifocal.</a:t>
            </a:r>
          </a:p>
          <a:p>
            <a:pPr marL="285750" indent="-285750">
              <a:buFont typeface="Arial" panose="020B0604020202020204" pitchFamily="34" charset="0"/>
              <a:buChar char="•"/>
            </a:pPr>
            <a:r>
              <a:rPr lang="es-CL" dirty="0"/>
              <a:t>C</a:t>
            </a:r>
            <a:r>
              <a:rPr lang="es-CL" dirty="0" smtClean="0"/>
              <a:t>aracterísticas </a:t>
            </a:r>
            <a:r>
              <a:rPr lang="es-CL" dirty="0"/>
              <a:t>morfológicas </a:t>
            </a:r>
            <a:r>
              <a:rPr lang="es-CL" dirty="0" smtClean="0"/>
              <a:t>típicas: </a:t>
            </a:r>
            <a:endParaRPr lang="es-CL" dirty="0"/>
          </a:p>
        </p:txBody>
      </p:sp>
      <p:sp>
        <p:nvSpPr>
          <p:cNvPr id="6" name="5 CuadroTexto"/>
          <p:cNvSpPr txBox="1"/>
          <p:nvPr/>
        </p:nvSpPr>
        <p:spPr>
          <a:xfrm>
            <a:off x="5469774" y="1410694"/>
            <a:ext cx="6517179" cy="523220"/>
          </a:xfrm>
          <a:prstGeom prst="rect">
            <a:avLst/>
          </a:prstGeom>
          <a:noFill/>
        </p:spPr>
        <p:txBody>
          <a:bodyPr wrap="square" rtlCol="0">
            <a:spAutoFit/>
          </a:bodyPr>
          <a:lstStyle/>
          <a:p>
            <a:pPr marL="285750" lvl="0" indent="-285750">
              <a:buFont typeface="Arial" panose="020B0604020202020204" pitchFamily="34" charset="0"/>
              <a:buChar char="•"/>
            </a:pPr>
            <a:r>
              <a:rPr lang="es-CL" sz="1400" dirty="0"/>
              <a:t>N</a:t>
            </a:r>
            <a:r>
              <a:rPr lang="es-CL" sz="1400" dirty="0" smtClean="0"/>
              <a:t>ódulo </a:t>
            </a:r>
            <a:r>
              <a:rPr lang="es-CL" sz="1400" dirty="0"/>
              <a:t>redondo </a:t>
            </a:r>
            <a:r>
              <a:rPr lang="es-CL" sz="1400" dirty="0" smtClean="0"/>
              <a:t> con </a:t>
            </a:r>
            <a:r>
              <a:rPr lang="es-CL" sz="1400" dirty="0"/>
              <a:t>una extensión </a:t>
            </a:r>
            <a:r>
              <a:rPr lang="es-CL" sz="1400" dirty="0" smtClean="0"/>
              <a:t>cónica o </a:t>
            </a:r>
            <a:r>
              <a:rPr lang="es-CL" sz="1400" dirty="0"/>
              <a:t>"</a:t>
            </a:r>
            <a:r>
              <a:rPr lang="es-CL" sz="1400" dirty="0" smtClean="0"/>
              <a:t>cola“:  Signo </a:t>
            </a:r>
            <a:r>
              <a:rPr lang="es-CL" sz="1400" dirty="0"/>
              <a:t>"</a:t>
            </a:r>
            <a:r>
              <a:rPr lang="es-CL" sz="1400" dirty="0" smtClean="0"/>
              <a:t>cometa“.</a:t>
            </a:r>
          </a:p>
          <a:p>
            <a:pPr marL="285750" lvl="0" indent="-285750">
              <a:buFont typeface="Arial" panose="020B0604020202020204" pitchFamily="34" charset="0"/>
              <a:buChar char="•"/>
            </a:pPr>
            <a:r>
              <a:rPr lang="es-CL" sz="1400" dirty="0" smtClean="0"/>
              <a:t>Nódulo </a:t>
            </a:r>
            <a:r>
              <a:rPr lang="es-CL" sz="1400" dirty="0"/>
              <a:t>con </a:t>
            </a:r>
            <a:r>
              <a:rPr lang="es-CL" sz="1400" dirty="0" smtClean="0"/>
              <a:t>proyecciones </a:t>
            </a:r>
            <a:r>
              <a:rPr lang="es-CL" sz="1400" dirty="0"/>
              <a:t>en forma de abanico </a:t>
            </a:r>
            <a:r>
              <a:rPr lang="es-CL" sz="1400" dirty="0" smtClean="0"/>
              <a:t>(Submucosa) : Signo "tocado indio“.</a:t>
            </a:r>
            <a:endParaRPr lang="es-CL" sz="1400" dirty="0"/>
          </a:p>
        </p:txBody>
      </p:sp>
    </p:spTree>
    <p:extLst>
      <p:ext uri="{BB962C8B-B14F-4D97-AF65-F5344CB8AC3E}">
        <p14:creationId xmlns:p14="http://schemas.microsoft.com/office/powerpoint/2010/main" val="3452286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endParaRPr lang="es-CL" sz="3200" dirty="0"/>
          </a:p>
        </p:txBody>
      </p:sp>
      <p:pic>
        <p:nvPicPr>
          <p:cNvPr id="7170"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2543445" y="2026243"/>
            <a:ext cx="7781159" cy="469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415636" y="1130531"/>
            <a:ext cx="10873048" cy="646331"/>
          </a:xfrm>
          <a:prstGeom prst="rect">
            <a:avLst/>
          </a:prstGeom>
          <a:noFill/>
        </p:spPr>
        <p:txBody>
          <a:bodyPr wrap="square" rtlCol="0">
            <a:spAutoFit/>
          </a:bodyPr>
          <a:lstStyle/>
          <a:p>
            <a:pPr algn="ctr"/>
            <a:r>
              <a:rPr lang="es-CL" dirty="0">
                <a:solidFill>
                  <a:srgbClr val="C00000"/>
                </a:solidFill>
              </a:rPr>
              <a:t>Dada la incidencia asociada de DIE multifocal, la detección de un nódulo en el intestino debe provocar una búsqueda amplificada de otros nódulos, particularmente después de la detección de un nódulo rectal</a:t>
            </a:r>
            <a:r>
              <a:rPr lang="es-CL" dirty="0"/>
              <a:t>.</a:t>
            </a:r>
          </a:p>
        </p:txBody>
      </p:sp>
    </p:spTree>
    <p:extLst>
      <p:ext uri="{BB962C8B-B14F-4D97-AF65-F5344CB8AC3E}">
        <p14:creationId xmlns:p14="http://schemas.microsoft.com/office/powerpoint/2010/main" val="1152508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endParaRPr lang="es-CL" sz="3200" dirty="0"/>
          </a:p>
        </p:txBody>
      </p:sp>
      <p:pic>
        <p:nvPicPr>
          <p:cNvPr id="8194"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399012" y="856895"/>
            <a:ext cx="5590515" cy="344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044" y="2576944"/>
            <a:ext cx="5631351" cy="3777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590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endParaRPr lang="es-CL" sz="3200" dirty="0"/>
          </a:p>
        </p:txBody>
      </p:sp>
      <p:sp>
        <p:nvSpPr>
          <p:cNvPr id="4" name="3 CuadroTexto"/>
          <p:cNvSpPr txBox="1"/>
          <p:nvPr/>
        </p:nvSpPr>
        <p:spPr>
          <a:xfrm>
            <a:off x="216131" y="824537"/>
            <a:ext cx="3075710" cy="523220"/>
          </a:xfrm>
          <a:prstGeom prst="rect">
            <a:avLst/>
          </a:prstGeom>
          <a:noFill/>
        </p:spPr>
        <p:txBody>
          <a:bodyPr wrap="square" rtlCol="0">
            <a:spAutoFit/>
          </a:bodyPr>
          <a:lstStyle/>
          <a:p>
            <a:r>
              <a:rPr lang="es-CL" sz="2800" b="1" dirty="0" smtClean="0"/>
              <a:t>Área recto-vaginal:</a:t>
            </a:r>
            <a:endParaRPr lang="es-CL" sz="2800" b="1"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7668" y="2122193"/>
            <a:ext cx="6673215" cy="450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227189" y="1086147"/>
            <a:ext cx="7989338" cy="923330"/>
          </a:xfrm>
          <a:prstGeom prst="rect">
            <a:avLst/>
          </a:prstGeom>
          <a:noFill/>
        </p:spPr>
        <p:txBody>
          <a:bodyPr wrap="square" rtlCol="0">
            <a:spAutoFit/>
          </a:bodyPr>
          <a:lstStyle/>
          <a:p>
            <a:pPr marL="285750" indent="-285750">
              <a:buFont typeface="Arial" panose="020B0604020202020204" pitchFamily="34" charset="0"/>
              <a:buChar char="•"/>
            </a:pPr>
            <a:r>
              <a:rPr lang="es-CL" dirty="0"/>
              <a:t>La afectación </a:t>
            </a:r>
            <a:r>
              <a:rPr lang="es-CL" dirty="0" smtClean="0"/>
              <a:t>de esta área refleja </a:t>
            </a:r>
            <a:r>
              <a:rPr lang="es-CL" dirty="0"/>
              <a:t>una etapa severa de la enfermedad y a menudo se asocia con enfermedad en otros </a:t>
            </a:r>
            <a:r>
              <a:rPr lang="es-CL" dirty="0" smtClean="0"/>
              <a:t>lugares.</a:t>
            </a:r>
          </a:p>
          <a:p>
            <a:pPr marL="285750" indent="-285750">
              <a:buFont typeface="Arial" panose="020B0604020202020204" pitchFamily="34" charset="0"/>
              <a:buChar char="•"/>
            </a:pPr>
            <a:r>
              <a:rPr lang="es-CL" dirty="0"/>
              <a:t> El Grupo de </a:t>
            </a:r>
            <a:r>
              <a:rPr lang="es-CL" dirty="0" smtClean="0"/>
              <a:t>Consenso </a:t>
            </a:r>
            <a:r>
              <a:rPr lang="es-CL" dirty="0"/>
              <a:t>divide esta área en dos lugares: el RVS y el </a:t>
            </a:r>
            <a:r>
              <a:rPr lang="es-CL" dirty="0" err="1"/>
              <a:t>fórnix</a:t>
            </a:r>
            <a:r>
              <a:rPr lang="es-CL" dirty="0"/>
              <a:t> vaginal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932" y="2230303"/>
            <a:ext cx="2825836" cy="208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993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b="1" dirty="0"/>
              <a:t>Componente 2: Endometriosis infiltrante profunda</a:t>
            </a:r>
            <a:endParaRPr lang="es-CL" dirty="0"/>
          </a:p>
        </p:txBody>
      </p:sp>
      <p:pic>
        <p:nvPicPr>
          <p:cNvPr id="9218"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266006" y="800548"/>
            <a:ext cx="3840480" cy="315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5436" y="3761434"/>
            <a:ext cx="4314010" cy="298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793" y="769002"/>
            <a:ext cx="3851156" cy="313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824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p>
        </p:txBody>
      </p:sp>
      <p:sp>
        <p:nvSpPr>
          <p:cNvPr id="4" name="3 CuadroTexto"/>
          <p:cNvSpPr txBox="1"/>
          <p:nvPr/>
        </p:nvSpPr>
        <p:spPr>
          <a:xfrm>
            <a:off x="232754" y="873866"/>
            <a:ext cx="5306845" cy="461665"/>
          </a:xfrm>
          <a:prstGeom prst="rect">
            <a:avLst/>
          </a:prstGeom>
          <a:noFill/>
        </p:spPr>
        <p:txBody>
          <a:bodyPr wrap="square" rtlCol="0">
            <a:spAutoFit/>
          </a:bodyPr>
          <a:lstStyle/>
          <a:p>
            <a:r>
              <a:rPr lang="es-CL" sz="2400" b="1" dirty="0" smtClean="0"/>
              <a:t>Ligamentos </a:t>
            </a:r>
            <a:r>
              <a:rPr lang="es-CL" sz="2400" b="1" dirty="0" err="1" smtClean="0"/>
              <a:t>Uterosacros</a:t>
            </a:r>
            <a:r>
              <a:rPr lang="es-CL" sz="2400" b="1" dirty="0" smtClean="0"/>
              <a:t> (USL): </a:t>
            </a:r>
            <a:endParaRPr lang="es-CL" sz="2400" b="1"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959" y="1870980"/>
            <a:ext cx="3219032" cy="382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9600" y="2116830"/>
            <a:ext cx="5283571" cy="451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305991" y="947650"/>
            <a:ext cx="6999317" cy="923330"/>
          </a:xfrm>
          <a:prstGeom prst="rect">
            <a:avLst/>
          </a:prstGeom>
          <a:noFill/>
        </p:spPr>
        <p:txBody>
          <a:bodyPr wrap="square" rtlCol="0">
            <a:spAutoFit/>
          </a:bodyPr>
          <a:lstStyle/>
          <a:p>
            <a:pPr marL="285750" indent="-285750">
              <a:buFont typeface="Arial" panose="020B0604020202020204" pitchFamily="34" charset="0"/>
              <a:buChar char="•"/>
            </a:pPr>
            <a:r>
              <a:rPr lang="es-CL" dirty="0" smtClean="0"/>
              <a:t>Es la ubicación </a:t>
            </a:r>
            <a:r>
              <a:rPr lang="es-CL" dirty="0"/>
              <a:t>más común de endometriosis infiltrante </a:t>
            </a:r>
            <a:r>
              <a:rPr lang="es-CL" dirty="0" smtClean="0"/>
              <a:t>profunda.</a:t>
            </a:r>
          </a:p>
          <a:p>
            <a:pPr marL="285750" indent="-285750">
              <a:buFont typeface="Arial" panose="020B0604020202020204" pitchFamily="34" charset="0"/>
              <a:buChar char="•"/>
            </a:pPr>
            <a:r>
              <a:rPr lang="es-CL" dirty="0" smtClean="0"/>
              <a:t>El  83%  de las lesiones son </a:t>
            </a:r>
            <a:r>
              <a:rPr lang="es-CL" dirty="0"/>
              <a:t>lesiones </a:t>
            </a:r>
            <a:r>
              <a:rPr lang="es-CL" dirty="0" smtClean="0"/>
              <a:t>aisladas.</a:t>
            </a:r>
          </a:p>
          <a:p>
            <a:pPr marL="285750" indent="-285750">
              <a:buFont typeface="Arial" panose="020B0604020202020204" pitchFamily="34" charset="0"/>
              <a:buChar char="•"/>
            </a:pPr>
            <a:r>
              <a:rPr lang="es-CL" dirty="0" smtClean="0"/>
              <a:t>Los </a:t>
            </a:r>
            <a:r>
              <a:rPr lang="es-CL" dirty="0"/>
              <a:t>USL están involucradas 66% de los pacientes  </a:t>
            </a:r>
            <a:r>
              <a:rPr lang="es-CL" dirty="0" smtClean="0"/>
              <a:t>con DIE.</a:t>
            </a:r>
            <a:endParaRPr lang="es-CL" dirty="0"/>
          </a:p>
        </p:txBody>
      </p:sp>
    </p:spTree>
    <p:extLst>
      <p:ext uri="{BB962C8B-B14F-4D97-AF65-F5344CB8AC3E}">
        <p14:creationId xmlns:p14="http://schemas.microsoft.com/office/powerpoint/2010/main" val="3819954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56" y="1630125"/>
            <a:ext cx="3580276" cy="281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9984" y="1630125"/>
            <a:ext cx="4128389" cy="281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4077" y="1642774"/>
            <a:ext cx="3718296" cy="280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446415" y="4788131"/>
            <a:ext cx="9609511" cy="646331"/>
          </a:xfrm>
          <a:prstGeom prst="rect">
            <a:avLst/>
          </a:prstGeom>
          <a:noFill/>
        </p:spPr>
        <p:txBody>
          <a:bodyPr wrap="square" rtlCol="0">
            <a:spAutoFit/>
          </a:bodyPr>
          <a:lstStyle/>
          <a:p>
            <a:pPr algn="ctr"/>
            <a:r>
              <a:rPr lang="es-CL" dirty="0"/>
              <a:t>M</a:t>
            </a:r>
            <a:r>
              <a:rPr lang="es-CL" dirty="0" smtClean="0"/>
              <a:t>ujer </a:t>
            </a:r>
            <a:r>
              <a:rPr lang="es-CL" dirty="0"/>
              <a:t>de 28 años con </a:t>
            </a:r>
            <a:r>
              <a:rPr lang="es-CL" dirty="0" smtClean="0"/>
              <a:t>dolor pélvico intenso, Dg: </a:t>
            </a:r>
            <a:r>
              <a:rPr lang="es-CL" dirty="0" err="1" smtClean="0"/>
              <a:t>Endometrioma</a:t>
            </a:r>
            <a:r>
              <a:rPr lang="es-CL" dirty="0" smtClean="0"/>
              <a:t> </a:t>
            </a:r>
            <a:r>
              <a:rPr lang="es-CL" dirty="0"/>
              <a:t>descubierto </a:t>
            </a:r>
            <a:r>
              <a:rPr lang="es-CL" dirty="0" smtClean="0"/>
              <a:t>por Ecografía ,  con palpación de un </a:t>
            </a:r>
            <a:r>
              <a:rPr lang="es-CL" dirty="0"/>
              <a:t>nódulo </a:t>
            </a:r>
            <a:r>
              <a:rPr lang="es-CL" dirty="0" err="1"/>
              <a:t>retrocervical</a:t>
            </a:r>
            <a:r>
              <a:rPr lang="es-CL" dirty="0"/>
              <a:t> </a:t>
            </a:r>
            <a:r>
              <a:rPr lang="es-CL" dirty="0" smtClean="0"/>
              <a:t>al  examen </a:t>
            </a:r>
            <a:r>
              <a:rPr lang="es-CL" dirty="0"/>
              <a:t>rectal digital.</a:t>
            </a:r>
          </a:p>
        </p:txBody>
      </p:sp>
    </p:spTree>
    <p:extLst>
      <p:ext uri="{BB962C8B-B14F-4D97-AF65-F5344CB8AC3E}">
        <p14:creationId xmlns:p14="http://schemas.microsoft.com/office/powerpoint/2010/main" val="3570419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err="1" smtClean="0"/>
              <a:t>Introducción</a:t>
            </a:r>
            <a:endParaRPr lang="en-US" sz="3200" b="1" dirty="0"/>
          </a:p>
        </p:txBody>
      </p:sp>
      <p:sp>
        <p:nvSpPr>
          <p:cNvPr id="2" name="1 CuadroTexto"/>
          <p:cNvSpPr txBox="1"/>
          <p:nvPr/>
        </p:nvSpPr>
        <p:spPr>
          <a:xfrm>
            <a:off x="498763" y="838314"/>
            <a:ext cx="11421687" cy="4801314"/>
          </a:xfrm>
          <a:prstGeom prst="rect">
            <a:avLst/>
          </a:prstGeom>
          <a:noFill/>
        </p:spPr>
        <p:txBody>
          <a:bodyPr wrap="square" rtlCol="0">
            <a:spAutoFit/>
          </a:bodyPr>
          <a:lstStyle/>
          <a:p>
            <a:pPr algn="just"/>
            <a:endParaRPr lang="es-CL" dirty="0" smtClean="0">
              <a:solidFill>
                <a:srgbClr val="C00000"/>
              </a:solidFill>
            </a:endParaRPr>
          </a:p>
          <a:p>
            <a:pPr algn="just"/>
            <a:endParaRPr lang="es-CL" dirty="0">
              <a:solidFill>
                <a:srgbClr val="C00000"/>
              </a:solidFill>
            </a:endParaRPr>
          </a:p>
          <a:p>
            <a:pPr algn="just"/>
            <a:endParaRPr lang="es-CL" dirty="0" smtClean="0">
              <a:solidFill>
                <a:srgbClr val="C00000"/>
              </a:solidFill>
            </a:endParaRPr>
          </a:p>
          <a:p>
            <a:pPr algn="just"/>
            <a:endParaRPr lang="es-CL" dirty="0" smtClean="0">
              <a:solidFill>
                <a:srgbClr val="C00000"/>
              </a:solidFill>
            </a:endParaRPr>
          </a:p>
          <a:p>
            <a:pPr algn="just"/>
            <a:r>
              <a:rPr lang="es-CL" dirty="0" smtClean="0">
                <a:solidFill>
                  <a:srgbClr val="C00000"/>
                </a:solidFill>
              </a:rPr>
              <a:t>La </a:t>
            </a:r>
            <a:r>
              <a:rPr lang="es-CL" dirty="0">
                <a:solidFill>
                  <a:srgbClr val="C00000"/>
                </a:solidFill>
              </a:rPr>
              <a:t>precisión y fiabilidad de </a:t>
            </a:r>
            <a:r>
              <a:rPr lang="es-CL" dirty="0" smtClean="0">
                <a:solidFill>
                  <a:srgbClr val="C00000"/>
                </a:solidFill>
              </a:rPr>
              <a:t>la Ecografía  </a:t>
            </a:r>
            <a:r>
              <a:rPr lang="es-CL" dirty="0" err="1" smtClean="0">
                <a:solidFill>
                  <a:srgbClr val="C00000"/>
                </a:solidFill>
              </a:rPr>
              <a:t>trans</a:t>
            </a:r>
            <a:r>
              <a:rPr lang="es-CL" dirty="0" smtClean="0">
                <a:solidFill>
                  <a:srgbClr val="C00000"/>
                </a:solidFill>
              </a:rPr>
              <a:t>-vaginal (TVS)  </a:t>
            </a:r>
            <a:r>
              <a:rPr lang="es-CL" dirty="0">
                <a:solidFill>
                  <a:srgbClr val="C00000"/>
                </a:solidFill>
              </a:rPr>
              <a:t>en la evaluación de la endometriosis han sido bien documentadas. Sin embargo, dada la complejidad de este proceso de la enfermedad, es necesario el uso de un protocolo de TVS </a:t>
            </a:r>
            <a:r>
              <a:rPr lang="es-CL" dirty="0" smtClean="0">
                <a:solidFill>
                  <a:srgbClr val="C00000"/>
                </a:solidFill>
              </a:rPr>
              <a:t>dedicado, </a:t>
            </a:r>
            <a:r>
              <a:rPr lang="es-CL" dirty="0">
                <a:solidFill>
                  <a:srgbClr val="C00000"/>
                </a:solidFill>
              </a:rPr>
              <a:t>con operadores con experiencia y </a:t>
            </a:r>
            <a:r>
              <a:rPr lang="es-CL" dirty="0" smtClean="0">
                <a:solidFill>
                  <a:srgbClr val="C00000"/>
                </a:solidFill>
              </a:rPr>
              <a:t>conocimiento.</a:t>
            </a:r>
          </a:p>
          <a:p>
            <a:pPr algn="just"/>
            <a:endParaRPr lang="es-CL" dirty="0">
              <a:solidFill>
                <a:srgbClr val="C00000"/>
              </a:solidFill>
            </a:endParaRPr>
          </a:p>
          <a:p>
            <a:pPr algn="just"/>
            <a:endParaRPr lang="es-CL" dirty="0" smtClean="0">
              <a:solidFill>
                <a:srgbClr val="C00000"/>
              </a:solidFill>
            </a:endParaRPr>
          </a:p>
          <a:p>
            <a:pPr algn="just"/>
            <a:endParaRPr lang="es-CL" dirty="0">
              <a:solidFill>
                <a:srgbClr val="C00000"/>
              </a:solidFill>
            </a:endParaRPr>
          </a:p>
          <a:p>
            <a:pPr algn="just"/>
            <a:endParaRPr lang="es-CL" dirty="0" smtClean="0">
              <a:solidFill>
                <a:srgbClr val="C00000"/>
              </a:solidFill>
            </a:endParaRPr>
          </a:p>
          <a:p>
            <a:pPr algn="just"/>
            <a:endParaRPr lang="es-CL" dirty="0">
              <a:solidFill>
                <a:srgbClr val="C00000"/>
              </a:solidFill>
            </a:endParaRPr>
          </a:p>
          <a:p>
            <a:pPr algn="just"/>
            <a:r>
              <a:rPr lang="es-CL" dirty="0">
                <a:solidFill>
                  <a:srgbClr val="C00000"/>
                </a:solidFill>
              </a:rPr>
              <a:t>El enfoque sistemático estandarizado desarrollado por el Grupo de </a:t>
            </a:r>
            <a:r>
              <a:rPr lang="es-CL" dirty="0" smtClean="0">
                <a:solidFill>
                  <a:srgbClr val="C00000"/>
                </a:solidFill>
              </a:rPr>
              <a:t>Consenso del </a:t>
            </a:r>
            <a:r>
              <a:rPr lang="es-CL" dirty="0">
                <a:solidFill>
                  <a:srgbClr val="C00000"/>
                </a:solidFill>
              </a:rPr>
              <a:t>Análisis Internacional de Endometriosis Profunda</a:t>
            </a:r>
            <a:r>
              <a:rPr lang="es-CL" dirty="0" smtClean="0">
                <a:solidFill>
                  <a:srgbClr val="C00000"/>
                </a:solidFill>
              </a:rPr>
              <a:t> (IDEA) </a:t>
            </a:r>
            <a:r>
              <a:rPr lang="es-CL" dirty="0">
                <a:solidFill>
                  <a:srgbClr val="C00000"/>
                </a:solidFill>
              </a:rPr>
              <a:t>involucra cuatro componentes clave </a:t>
            </a:r>
            <a:r>
              <a:rPr lang="es-CL" dirty="0" smtClean="0">
                <a:solidFill>
                  <a:srgbClr val="C00000"/>
                </a:solidFill>
              </a:rPr>
              <a:t>en el </a:t>
            </a:r>
            <a:r>
              <a:rPr lang="es-CL" dirty="0">
                <a:solidFill>
                  <a:srgbClr val="C00000"/>
                </a:solidFill>
              </a:rPr>
              <a:t>protocolo </a:t>
            </a:r>
            <a:r>
              <a:rPr lang="es-CL" dirty="0" smtClean="0">
                <a:solidFill>
                  <a:srgbClr val="C00000"/>
                </a:solidFill>
              </a:rPr>
              <a:t>de</a:t>
            </a:r>
            <a:r>
              <a:rPr lang="es-CL" dirty="0">
                <a:solidFill>
                  <a:srgbClr val="C00000"/>
                </a:solidFill>
              </a:rPr>
              <a:t> </a:t>
            </a:r>
            <a:r>
              <a:rPr lang="es-CL" dirty="0" smtClean="0">
                <a:solidFill>
                  <a:srgbClr val="C00000"/>
                </a:solidFill>
              </a:rPr>
              <a:t>TVS dedicado para endometriosis.</a:t>
            </a:r>
            <a:r>
              <a:rPr lang="es-CL" dirty="0">
                <a:solidFill>
                  <a:srgbClr val="C00000"/>
                </a:solidFill>
              </a:rPr>
              <a:t> Estos cuatro componentes, que abordan las diversas ubicaciones y manifestaciones de la endometriosis, son </a:t>
            </a:r>
            <a:r>
              <a:rPr lang="es-CL" i="1" dirty="0">
                <a:solidFill>
                  <a:srgbClr val="C00000"/>
                </a:solidFill>
              </a:rPr>
              <a:t>(a)</a:t>
            </a:r>
            <a:r>
              <a:rPr lang="es-CL" dirty="0">
                <a:solidFill>
                  <a:srgbClr val="C00000"/>
                </a:solidFill>
              </a:rPr>
              <a:t> evaluación del útero y anexos, </a:t>
            </a:r>
            <a:r>
              <a:rPr lang="es-CL" i="1" dirty="0">
                <a:solidFill>
                  <a:srgbClr val="C00000"/>
                </a:solidFill>
              </a:rPr>
              <a:t>(b)</a:t>
            </a:r>
            <a:r>
              <a:rPr lang="es-CL" dirty="0">
                <a:solidFill>
                  <a:srgbClr val="C00000"/>
                </a:solidFill>
              </a:rPr>
              <a:t> búsqueda dedicada de DIE, </a:t>
            </a:r>
            <a:r>
              <a:rPr lang="es-CL" i="1" dirty="0">
                <a:solidFill>
                  <a:srgbClr val="C00000"/>
                </a:solidFill>
              </a:rPr>
              <a:t>(c)</a:t>
            </a:r>
            <a:r>
              <a:rPr lang="es-CL" dirty="0">
                <a:solidFill>
                  <a:srgbClr val="C00000"/>
                </a:solidFill>
              </a:rPr>
              <a:t> evaluación del signo deslizante y </a:t>
            </a:r>
            <a:r>
              <a:rPr lang="es-CL" i="1" dirty="0">
                <a:solidFill>
                  <a:srgbClr val="C00000"/>
                </a:solidFill>
              </a:rPr>
              <a:t>(d)</a:t>
            </a:r>
            <a:r>
              <a:rPr lang="es-CL" dirty="0">
                <a:solidFill>
                  <a:srgbClr val="C00000"/>
                </a:solidFill>
              </a:rPr>
              <a:t> detección de ecografía suave marcadores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39" y="1690917"/>
            <a:ext cx="1203614" cy="20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39" y="3932021"/>
            <a:ext cx="1201738"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547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3: Evaluación del signo deslizante</a:t>
            </a:r>
          </a:p>
        </p:txBody>
      </p:sp>
      <p:sp>
        <p:nvSpPr>
          <p:cNvPr id="4" name="3 CuadroTexto"/>
          <p:cNvSpPr txBox="1"/>
          <p:nvPr/>
        </p:nvSpPr>
        <p:spPr>
          <a:xfrm>
            <a:off x="937086" y="1468943"/>
            <a:ext cx="10315401" cy="646331"/>
          </a:xfrm>
          <a:prstGeom prst="rect">
            <a:avLst/>
          </a:prstGeom>
          <a:solidFill>
            <a:schemeClr val="accent2">
              <a:lumMod val="20000"/>
              <a:lumOff val="80000"/>
            </a:schemeClr>
          </a:solidFill>
          <a:ln>
            <a:solidFill>
              <a:srgbClr val="C00000"/>
            </a:solidFill>
          </a:ln>
        </p:spPr>
        <p:txBody>
          <a:bodyPr wrap="square" rtlCol="0">
            <a:spAutoFit/>
          </a:bodyPr>
          <a:lstStyle/>
          <a:p>
            <a:pPr algn="just"/>
            <a:r>
              <a:rPr lang="es-CL" dirty="0">
                <a:solidFill>
                  <a:srgbClr val="C00000"/>
                </a:solidFill>
              </a:rPr>
              <a:t>La maniobra de signos deslizantes es una evaluación dinámica en tiempo real del Saco de Douglas, para evaluar la presencia o no de obliteración. Evaluando el movimiento del útero en relación con el intestino</a:t>
            </a:r>
            <a:r>
              <a:rPr lang="es-CL" dirty="0"/>
              <a:t>.</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86" y="1021354"/>
            <a:ext cx="1572144" cy="26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37086" y="2337045"/>
            <a:ext cx="10315401" cy="1477328"/>
          </a:xfrm>
          <a:prstGeom prst="rect">
            <a:avLst/>
          </a:prstGeom>
          <a:noFill/>
        </p:spPr>
        <p:txBody>
          <a:bodyPr wrap="square" rtlCol="0">
            <a:spAutoFit/>
          </a:bodyPr>
          <a:lstStyle/>
          <a:p>
            <a:pPr marL="285750" indent="-285750" algn="just">
              <a:buFont typeface="Arial" panose="020B0604020202020204" pitchFamily="34" charset="0"/>
              <a:buChar char="•"/>
            </a:pPr>
            <a:r>
              <a:rPr lang="es-CL" dirty="0" smtClean="0"/>
              <a:t>La </a:t>
            </a:r>
            <a:r>
              <a:rPr lang="es-CL" dirty="0"/>
              <a:t>causa más común de obliteración de fondo de saco de Douglas es </a:t>
            </a:r>
            <a:r>
              <a:rPr lang="es-CL" dirty="0" smtClean="0"/>
              <a:t>DIE </a:t>
            </a:r>
            <a:r>
              <a:rPr lang="es-CL" dirty="0"/>
              <a:t>rectal y </a:t>
            </a:r>
            <a:r>
              <a:rPr lang="es-CL" dirty="0" err="1" smtClean="0"/>
              <a:t>rectosigmoidea</a:t>
            </a:r>
            <a:r>
              <a:rPr lang="es-CL" dirty="0" smtClean="0"/>
              <a:t>.</a:t>
            </a:r>
          </a:p>
          <a:p>
            <a:pPr marL="285750" indent="-285750" algn="just">
              <a:buFont typeface="Arial" panose="020B0604020202020204" pitchFamily="34" charset="0"/>
              <a:buChar char="•"/>
            </a:pPr>
            <a:endParaRPr lang="es-CL" dirty="0"/>
          </a:p>
          <a:p>
            <a:pPr marL="285750" indent="-285750" algn="just">
              <a:buFont typeface="Arial" panose="020B0604020202020204" pitchFamily="34" charset="0"/>
              <a:buChar char="•"/>
            </a:pPr>
            <a:r>
              <a:rPr lang="es-CL" dirty="0"/>
              <a:t>Un signo de deslizamiento negativo es predictivo de DIE </a:t>
            </a:r>
            <a:r>
              <a:rPr lang="es-CL" dirty="0" smtClean="0"/>
              <a:t>rectal  y </a:t>
            </a:r>
            <a:r>
              <a:rPr lang="es-CL" dirty="0"/>
              <a:t>debe provocar una búsqueda amplificada de DIE intestinal en el compartimento </a:t>
            </a:r>
            <a:r>
              <a:rPr lang="es-CL" dirty="0" smtClean="0"/>
              <a:t>posterior.</a:t>
            </a:r>
            <a:endParaRPr lang="es-CL" dirty="0"/>
          </a:p>
          <a:p>
            <a:pPr marL="285750" indent="-285750">
              <a:buFont typeface="Arial" panose="020B0604020202020204" pitchFamily="34" charset="0"/>
              <a:buChar char="•"/>
            </a:pPr>
            <a:endParaRPr lang="es-CL" dirty="0"/>
          </a:p>
        </p:txBody>
      </p:sp>
      <p:sp>
        <p:nvSpPr>
          <p:cNvPr id="6" name="5 CuadroTexto"/>
          <p:cNvSpPr txBox="1"/>
          <p:nvPr/>
        </p:nvSpPr>
        <p:spPr>
          <a:xfrm>
            <a:off x="937086" y="3890356"/>
            <a:ext cx="2859578" cy="369332"/>
          </a:xfrm>
          <a:prstGeom prst="rect">
            <a:avLst/>
          </a:prstGeom>
          <a:solidFill>
            <a:schemeClr val="accent2">
              <a:lumMod val="20000"/>
              <a:lumOff val="80000"/>
            </a:schemeClr>
          </a:solidFill>
        </p:spPr>
        <p:txBody>
          <a:bodyPr wrap="square" rtlCol="0">
            <a:spAutoFit/>
          </a:bodyPr>
          <a:lstStyle/>
          <a:p>
            <a:r>
              <a:rPr lang="es-CL" dirty="0" smtClean="0"/>
              <a:t>Interpretación de la prueba:</a:t>
            </a:r>
            <a:endParaRPr lang="es-CL" dirty="0"/>
          </a:p>
        </p:txBody>
      </p:sp>
      <p:sp>
        <p:nvSpPr>
          <p:cNvPr id="7" name="6 CuadroTexto"/>
          <p:cNvSpPr txBox="1"/>
          <p:nvPr/>
        </p:nvSpPr>
        <p:spPr>
          <a:xfrm>
            <a:off x="4355867" y="4075022"/>
            <a:ext cx="2610197" cy="1754326"/>
          </a:xfrm>
          <a:prstGeom prst="rect">
            <a:avLst/>
          </a:prstGeom>
          <a:solidFill>
            <a:schemeClr val="accent5">
              <a:lumMod val="40000"/>
              <a:lumOff val="60000"/>
            </a:schemeClr>
          </a:solidFill>
          <a:ln>
            <a:solidFill>
              <a:schemeClr val="accent5">
                <a:lumMod val="20000"/>
                <a:lumOff val="80000"/>
              </a:schemeClr>
            </a:solidFill>
          </a:ln>
        </p:spPr>
        <p:txBody>
          <a:bodyPr wrap="square" rtlCol="0">
            <a:spAutoFit/>
          </a:bodyPr>
          <a:lstStyle/>
          <a:p>
            <a:pPr algn="just"/>
            <a:r>
              <a:rPr lang="es-CL" dirty="0"/>
              <a:t>POSITIVO (NORMAL) </a:t>
            </a:r>
            <a:r>
              <a:rPr lang="es-CL" dirty="0" smtClean="0"/>
              <a:t>: Deslizamiento de la pared </a:t>
            </a:r>
            <a:r>
              <a:rPr lang="es-CL" dirty="0"/>
              <a:t>posterior del cuello uterino </a:t>
            </a:r>
            <a:r>
              <a:rPr lang="es-CL" dirty="0" smtClean="0"/>
              <a:t>con </a:t>
            </a:r>
            <a:r>
              <a:rPr lang="es-CL" dirty="0"/>
              <a:t>respecto a la pared anterior del </a:t>
            </a:r>
            <a:r>
              <a:rPr lang="es-CL" dirty="0" smtClean="0"/>
              <a:t>recto.</a:t>
            </a:r>
          </a:p>
          <a:p>
            <a:pPr algn="just"/>
            <a:r>
              <a:rPr lang="es-CL" dirty="0" smtClean="0"/>
              <a:t>VP (-) 93%</a:t>
            </a:r>
            <a:endParaRPr lang="es-CL" dirty="0"/>
          </a:p>
        </p:txBody>
      </p:sp>
      <p:sp>
        <p:nvSpPr>
          <p:cNvPr id="8" name="7 CuadroTexto"/>
          <p:cNvSpPr txBox="1"/>
          <p:nvPr/>
        </p:nvSpPr>
        <p:spPr>
          <a:xfrm>
            <a:off x="7564582" y="4075022"/>
            <a:ext cx="2793076" cy="1477328"/>
          </a:xfrm>
          <a:prstGeom prst="rect">
            <a:avLst/>
          </a:prstGeom>
          <a:solidFill>
            <a:schemeClr val="accent5">
              <a:lumMod val="40000"/>
              <a:lumOff val="60000"/>
            </a:schemeClr>
          </a:solidFill>
          <a:ln>
            <a:solidFill>
              <a:schemeClr val="accent5">
                <a:lumMod val="20000"/>
                <a:lumOff val="80000"/>
              </a:schemeClr>
            </a:solidFill>
          </a:ln>
        </p:spPr>
        <p:txBody>
          <a:bodyPr wrap="square" rtlCol="0">
            <a:spAutoFit/>
          </a:bodyPr>
          <a:lstStyle/>
          <a:p>
            <a:r>
              <a:rPr lang="es-CL" dirty="0"/>
              <a:t>NEGATIVO (ANORMAL) </a:t>
            </a:r>
            <a:r>
              <a:rPr lang="es-CL" dirty="0" smtClean="0"/>
              <a:t>: Ausencia </a:t>
            </a:r>
            <a:r>
              <a:rPr lang="es-CL" dirty="0"/>
              <a:t>de deslizamiento </a:t>
            </a:r>
            <a:r>
              <a:rPr lang="es-CL" dirty="0" smtClean="0"/>
              <a:t>entre  las </a:t>
            </a:r>
            <a:r>
              <a:rPr lang="es-CL" dirty="0"/>
              <a:t>dos </a:t>
            </a:r>
            <a:r>
              <a:rPr lang="es-CL" dirty="0" smtClean="0"/>
              <a:t>interfaces.    </a:t>
            </a:r>
          </a:p>
          <a:p>
            <a:r>
              <a:rPr lang="es-CL" dirty="0" smtClean="0"/>
              <a:t>S:  </a:t>
            </a:r>
            <a:r>
              <a:rPr lang="es-CL" dirty="0"/>
              <a:t>83% </a:t>
            </a:r>
            <a:r>
              <a:rPr lang="es-CL" dirty="0" smtClean="0"/>
              <a:t>– 89</a:t>
            </a:r>
            <a:r>
              <a:rPr lang="es-CL" dirty="0"/>
              <a:t>% </a:t>
            </a:r>
            <a:endParaRPr lang="es-CL" dirty="0" smtClean="0"/>
          </a:p>
          <a:p>
            <a:r>
              <a:rPr lang="es-CL" dirty="0" smtClean="0"/>
              <a:t>E:  </a:t>
            </a:r>
            <a:r>
              <a:rPr lang="es-CL" dirty="0"/>
              <a:t>92% </a:t>
            </a:r>
            <a:r>
              <a:rPr lang="es-CL" dirty="0" smtClean="0"/>
              <a:t>– 97</a:t>
            </a:r>
            <a:r>
              <a:rPr lang="es-CL" dirty="0"/>
              <a:t>% </a:t>
            </a:r>
          </a:p>
        </p:txBody>
      </p:sp>
    </p:spTree>
    <p:extLst>
      <p:ext uri="{BB962C8B-B14F-4D97-AF65-F5344CB8AC3E}">
        <p14:creationId xmlns:p14="http://schemas.microsoft.com/office/powerpoint/2010/main" val="2246779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4: Detección de marcadores </a:t>
            </a:r>
            <a:r>
              <a:rPr lang="es-CL" sz="3200" b="1" dirty="0" smtClean="0"/>
              <a:t>suaves.</a:t>
            </a:r>
            <a:endParaRPr lang="es-CL"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87" y="1223819"/>
            <a:ext cx="1573212"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718386" y="1629295"/>
            <a:ext cx="10437294" cy="923330"/>
          </a:xfrm>
          <a:prstGeom prst="rect">
            <a:avLst/>
          </a:prstGeom>
          <a:solidFill>
            <a:schemeClr val="accent2">
              <a:lumMod val="20000"/>
              <a:lumOff val="80000"/>
            </a:schemeClr>
          </a:solidFill>
          <a:ln>
            <a:solidFill>
              <a:srgbClr val="C00000"/>
            </a:solidFill>
          </a:ln>
        </p:spPr>
        <p:txBody>
          <a:bodyPr wrap="square" rtlCol="0">
            <a:spAutoFit/>
          </a:bodyPr>
          <a:lstStyle/>
          <a:p>
            <a:pPr algn="just"/>
            <a:r>
              <a:rPr lang="es-CL" dirty="0"/>
              <a:t>Los marcadores </a:t>
            </a:r>
            <a:r>
              <a:rPr lang="es-CL" dirty="0" smtClean="0"/>
              <a:t>suaves por Ecografía, </a:t>
            </a:r>
            <a:r>
              <a:rPr lang="es-CL" dirty="0"/>
              <a:t>son hallazgos subjetivos </a:t>
            </a:r>
            <a:r>
              <a:rPr lang="es-CL" dirty="0" smtClean="0"/>
              <a:t>que </a:t>
            </a:r>
            <a:r>
              <a:rPr lang="es-CL" dirty="0"/>
              <a:t>indican la presencia de enfermedad pélvica. Estos marcadores incluyen sensibilidad </a:t>
            </a:r>
            <a:r>
              <a:rPr lang="es-CL" dirty="0" smtClean="0"/>
              <a:t>o dolor en el área afectada </a:t>
            </a:r>
            <a:r>
              <a:rPr lang="es-CL" dirty="0"/>
              <a:t>y disminución de la movilidad ovárica y / o </a:t>
            </a:r>
            <a:r>
              <a:rPr lang="es-CL" dirty="0" smtClean="0"/>
              <a:t>uterina.</a:t>
            </a:r>
            <a:endParaRPr lang="es-CL" dirty="0"/>
          </a:p>
        </p:txBody>
      </p:sp>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2818" y="2837707"/>
            <a:ext cx="4117140" cy="264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0417" y="2837705"/>
            <a:ext cx="4064810" cy="2648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928553" y="5735782"/>
            <a:ext cx="9227127" cy="646331"/>
          </a:xfrm>
          <a:prstGeom prst="rect">
            <a:avLst/>
          </a:prstGeom>
          <a:noFill/>
        </p:spPr>
        <p:txBody>
          <a:bodyPr wrap="square" rtlCol="0">
            <a:spAutoFit/>
          </a:bodyPr>
          <a:lstStyle/>
          <a:p>
            <a:pPr algn="ctr"/>
            <a:r>
              <a:rPr lang="es-CL" dirty="0"/>
              <a:t>M</a:t>
            </a:r>
            <a:r>
              <a:rPr lang="es-CL" dirty="0" smtClean="0"/>
              <a:t>ujer </a:t>
            </a:r>
            <a:r>
              <a:rPr lang="es-CL" dirty="0"/>
              <a:t>de 37 años con antecedentes de endometriosis grave en </a:t>
            </a:r>
            <a:r>
              <a:rPr lang="es-CL" dirty="0" smtClean="0"/>
              <a:t>estadio, </a:t>
            </a:r>
            <a:r>
              <a:rPr lang="es-CL" dirty="0" err="1"/>
              <a:t>dispareunia</a:t>
            </a:r>
            <a:r>
              <a:rPr lang="es-CL" dirty="0"/>
              <a:t> y dolor crónico creciente en el cuadrante inferior </a:t>
            </a:r>
            <a:r>
              <a:rPr lang="es-CL" dirty="0" smtClean="0"/>
              <a:t>derecho. Con dolor al examen </a:t>
            </a:r>
            <a:r>
              <a:rPr lang="es-CL" dirty="0" err="1" smtClean="0"/>
              <a:t>ecografico</a:t>
            </a:r>
            <a:r>
              <a:rPr lang="es-CL" dirty="0" smtClean="0"/>
              <a:t>.</a:t>
            </a:r>
            <a:endParaRPr lang="es-CL" dirty="0"/>
          </a:p>
        </p:txBody>
      </p:sp>
    </p:spTree>
    <p:extLst>
      <p:ext uri="{BB962C8B-B14F-4D97-AF65-F5344CB8AC3E}">
        <p14:creationId xmlns:p14="http://schemas.microsoft.com/office/powerpoint/2010/main" val="954047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4: Detección de marcadores blandos.</a:t>
            </a:r>
            <a:endParaRPr lang="es-CL" sz="3200" dirty="0"/>
          </a:p>
        </p:txBody>
      </p:sp>
      <p:pic>
        <p:nvPicPr>
          <p:cNvPr id="15362"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448886" y="1320698"/>
            <a:ext cx="5448659" cy="432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379" y="1273320"/>
            <a:ext cx="5113907" cy="436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15142" y="5120640"/>
            <a:ext cx="415636" cy="523220"/>
          </a:xfrm>
          <a:prstGeom prst="rect">
            <a:avLst/>
          </a:prstGeom>
          <a:noFill/>
        </p:spPr>
        <p:txBody>
          <a:bodyPr wrap="square" rtlCol="0">
            <a:spAutoFit/>
          </a:bodyPr>
          <a:lstStyle/>
          <a:p>
            <a:r>
              <a:rPr lang="es-CL" sz="2800" b="1" dirty="0" smtClean="0">
                <a:solidFill>
                  <a:srgbClr val="C00000"/>
                </a:solidFill>
              </a:rPr>
              <a:t>A</a:t>
            </a:r>
            <a:endParaRPr lang="es-CL" sz="2800" b="1" dirty="0">
              <a:solidFill>
                <a:srgbClr val="C00000"/>
              </a:solidFill>
            </a:endParaRPr>
          </a:p>
        </p:txBody>
      </p:sp>
      <p:sp>
        <p:nvSpPr>
          <p:cNvPr id="5" name="4 CuadroTexto"/>
          <p:cNvSpPr txBox="1"/>
          <p:nvPr/>
        </p:nvSpPr>
        <p:spPr>
          <a:xfrm>
            <a:off x="11039302" y="5137265"/>
            <a:ext cx="486984" cy="523220"/>
          </a:xfrm>
          <a:prstGeom prst="rect">
            <a:avLst/>
          </a:prstGeom>
          <a:noFill/>
        </p:spPr>
        <p:txBody>
          <a:bodyPr wrap="square" rtlCol="0">
            <a:spAutoFit/>
          </a:bodyPr>
          <a:lstStyle/>
          <a:p>
            <a:r>
              <a:rPr lang="es-CL" sz="2800" b="1" dirty="0" smtClean="0">
                <a:solidFill>
                  <a:srgbClr val="C00000"/>
                </a:solidFill>
              </a:rPr>
              <a:t>B</a:t>
            </a:r>
            <a:endParaRPr lang="es-CL" sz="2800" b="1" dirty="0">
              <a:solidFill>
                <a:srgbClr val="C00000"/>
              </a:solidFill>
            </a:endParaRPr>
          </a:p>
        </p:txBody>
      </p:sp>
    </p:spTree>
    <p:extLst>
      <p:ext uri="{BB962C8B-B14F-4D97-AF65-F5344CB8AC3E}">
        <p14:creationId xmlns:p14="http://schemas.microsoft.com/office/powerpoint/2010/main" val="3877713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0"/>
          </p:nvPr>
        </p:nvSpPr>
        <p:spPr>
          <a:xfrm>
            <a:off x="651784" y="1181287"/>
            <a:ext cx="10620274" cy="4853752"/>
          </a:xfrm>
        </p:spPr>
        <p:txBody>
          <a:bodyPr/>
          <a:lstStyle/>
          <a:p>
            <a:pPr algn="just"/>
            <a:r>
              <a:rPr lang="es-CL" sz="1800" dirty="0" smtClean="0"/>
              <a:t>Requiere operadores con conocimientos y experiencia. Con un record de 40 ecografías al día, para alcanzar el dominio del escaneo en la detección de DIE intestinal y la realización del signo deslizante.</a:t>
            </a:r>
          </a:p>
          <a:p>
            <a:pPr marL="0" indent="0" algn="just">
              <a:buNone/>
            </a:pPr>
            <a:endParaRPr lang="es-CL" sz="1800" dirty="0" smtClean="0"/>
          </a:p>
          <a:p>
            <a:pPr algn="just"/>
            <a:r>
              <a:rPr lang="es-CL" sz="1800" dirty="0" smtClean="0"/>
              <a:t>La interpretación del signo deslizante en el fondo uterino resultó ser más difícil, requiriendo más capacitación.</a:t>
            </a:r>
          </a:p>
          <a:p>
            <a:pPr marL="0" indent="0" algn="just">
              <a:buNone/>
            </a:pPr>
            <a:endParaRPr lang="es-CL" sz="1800" dirty="0" smtClean="0"/>
          </a:p>
          <a:p>
            <a:pPr algn="just"/>
            <a:r>
              <a:rPr lang="es-CL" sz="1800" dirty="0" smtClean="0"/>
              <a:t>Se requiere de mas tiempo para la realización del examen,  tiempo aproximado de 45 minutos es apropiado para un operador.</a:t>
            </a:r>
          </a:p>
          <a:p>
            <a:pPr marL="0" indent="0" algn="just">
              <a:buNone/>
            </a:pPr>
            <a:endParaRPr lang="es-CL" sz="1800" dirty="0" smtClean="0"/>
          </a:p>
          <a:p>
            <a:pPr algn="just"/>
            <a:r>
              <a:rPr lang="es-CL" sz="1800" dirty="0" smtClean="0"/>
              <a:t>Limitaciones técnicas: Los factores del paciente (Cirugías previas, el hábito corporal, el vaginismo, el umbral bajo de dolor y el dolor crónico).</a:t>
            </a:r>
          </a:p>
          <a:p>
            <a:pPr marL="0" indent="0" algn="just">
              <a:buNone/>
            </a:pPr>
            <a:endParaRPr lang="es-CL" sz="1800" dirty="0" smtClean="0"/>
          </a:p>
          <a:p>
            <a:pPr algn="just"/>
            <a:r>
              <a:rPr lang="es-CL" sz="1800" dirty="0" smtClean="0"/>
              <a:t>La no preparación de la paciente, ya que se presencian artefactos del gas y el contenido intestinal.</a:t>
            </a:r>
          </a:p>
          <a:p>
            <a:pPr marL="0" indent="0" algn="just">
              <a:buNone/>
            </a:pPr>
            <a:endParaRPr lang="es-CL" sz="1800" dirty="0" smtClean="0"/>
          </a:p>
          <a:p>
            <a:pPr algn="just"/>
            <a:r>
              <a:rPr lang="es-CL" sz="1800" dirty="0" smtClean="0"/>
              <a:t>El método no es muy sensible para evaluar DIE </a:t>
            </a:r>
            <a:r>
              <a:rPr lang="es-CL" sz="1800" dirty="0" err="1" smtClean="0"/>
              <a:t>ureteral</a:t>
            </a:r>
            <a:r>
              <a:rPr lang="es-CL" sz="1800" dirty="0" smtClean="0"/>
              <a:t>, en estos casos la MRI es mas beneficiosa.</a:t>
            </a:r>
          </a:p>
          <a:p>
            <a:endParaRPr lang="es-CL" dirty="0"/>
          </a:p>
        </p:txBody>
      </p:sp>
      <p:sp>
        <p:nvSpPr>
          <p:cNvPr id="3" name="2 Título"/>
          <p:cNvSpPr>
            <a:spLocks noGrp="1"/>
          </p:cNvSpPr>
          <p:nvPr>
            <p:ph type="title"/>
          </p:nvPr>
        </p:nvSpPr>
        <p:spPr/>
        <p:txBody>
          <a:bodyPr/>
          <a:lstStyle/>
          <a:p>
            <a:r>
              <a:rPr lang="es-CL" sz="3200" b="1" dirty="0"/>
              <a:t>Limitaciones de </a:t>
            </a:r>
            <a:r>
              <a:rPr lang="es-CL" sz="3200" b="1" dirty="0" smtClean="0"/>
              <a:t>la Ecografía </a:t>
            </a:r>
            <a:r>
              <a:rPr lang="es-CL" sz="3200" b="1" dirty="0" err="1" smtClean="0"/>
              <a:t>Transvaginal</a:t>
            </a:r>
            <a:endParaRPr lang="es-CL" sz="3200" dirty="0"/>
          </a:p>
        </p:txBody>
      </p:sp>
    </p:spTree>
    <p:extLst>
      <p:ext uri="{BB962C8B-B14F-4D97-AF65-F5344CB8AC3E}">
        <p14:creationId xmlns:p14="http://schemas.microsoft.com/office/powerpoint/2010/main" val="1222920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0"/>
          </p:nvPr>
        </p:nvSpPr>
        <p:spPr>
          <a:xfrm>
            <a:off x="917792" y="1729927"/>
            <a:ext cx="10520522" cy="3457215"/>
          </a:xfrm>
        </p:spPr>
        <p:txBody>
          <a:bodyPr/>
          <a:lstStyle/>
          <a:p>
            <a:pPr algn="just"/>
            <a:r>
              <a:rPr lang="es-CL" sz="1800" dirty="0"/>
              <a:t>El diagnóstico específico del sitio y la localización de la </a:t>
            </a:r>
            <a:r>
              <a:rPr lang="es-CL" sz="1800" dirty="0" smtClean="0"/>
              <a:t>enfermedad.</a:t>
            </a:r>
          </a:p>
          <a:p>
            <a:pPr marL="0" indent="0" algn="just">
              <a:buNone/>
            </a:pPr>
            <a:endParaRPr lang="es-CL" sz="1800" dirty="0" smtClean="0"/>
          </a:p>
          <a:p>
            <a:pPr algn="just"/>
            <a:r>
              <a:rPr lang="es-CL" sz="1800" dirty="0"/>
              <a:t>El </a:t>
            </a:r>
            <a:r>
              <a:rPr lang="es-CL" sz="1800" dirty="0" smtClean="0"/>
              <a:t> protocolo dedicado de Ecografía </a:t>
            </a:r>
            <a:r>
              <a:rPr lang="es-CL" sz="1800" dirty="0" err="1" smtClean="0"/>
              <a:t>transvaginal</a:t>
            </a:r>
            <a:r>
              <a:rPr lang="es-CL" sz="1800" dirty="0" smtClean="0"/>
              <a:t>,  </a:t>
            </a:r>
            <a:r>
              <a:rPr lang="es-CL" sz="1800" dirty="0"/>
              <a:t>beneficioso para la planificación preoperatoria, incluida la determinación del abordaje quirúrgico, la complejidad de la cirugía y la necesidad de </a:t>
            </a:r>
            <a:r>
              <a:rPr lang="es-CL" sz="1800" dirty="0" err="1" smtClean="0"/>
              <a:t>subespecialistas</a:t>
            </a:r>
            <a:r>
              <a:rPr lang="es-CL" sz="1800" dirty="0" smtClean="0"/>
              <a:t>.</a:t>
            </a:r>
          </a:p>
          <a:p>
            <a:pPr marL="0" indent="0" algn="just">
              <a:buNone/>
            </a:pPr>
            <a:endParaRPr lang="es-CL" sz="1800" dirty="0" smtClean="0"/>
          </a:p>
          <a:p>
            <a:pPr algn="just"/>
            <a:r>
              <a:rPr lang="es-CL" sz="1800" dirty="0" smtClean="0"/>
              <a:t>La presencia de los </a:t>
            </a:r>
            <a:r>
              <a:rPr lang="es-CL" sz="1800" dirty="0"/>
              <a:t>marcadores </a:t>
            </a:r>
            <a:r>
              <a:rPr lang="es-CL" sz="1800" dirty="0" smtClean="0"/>
              <a:t>suaves </a:t>
            </a:r>
            <a:r>
              <a:rPr lang="es-CL" sz="1800" dirty="0"/>
              <a:t>ecográficos potencialmente agregan valor en el </a:t>
            </a:r>
            <a:r>
              <a:rPr lang="es-CL" sz="1800" dirty="0" smtClean="0"/>
              <a:t>diagnostico de las  pacientes.</a:t>
            </a:r>
          </a:p>
          <a:p>
            <a:pPr marL="0" indent="0" algn="just">
              <a:buNone/>
            </a:pPr>
            <a:endParaRPr lang="es-CL" sz="1800" dirty="0" smtClean="0"/>
          </a:p>
          <a:p>
            <a:pPr algn="just"/>
            <a:r>
              <a:rPr lang="es-CL" sz="1800" dirty="0"/>
              <a:t>La inclusión de una evaluación de marcadores blandos en el </a:t>
            </a:r>
            <a:r>
              <a:rPr lang="es-CL" sz="1800" dirty="0" smtClean="0"/>
              <a:t>protocolo, disminuye </a:t>
            </a:r>
            <a:r>
              <a:rPr lang="es-CL" sz="1800" dirty="0"/>
              <a:t>potencialmente la necesidad de laparoscopia </a:t>
            </a:r>
            <a:r>
              <a:rPr lang="es-CL" sz="1800" dirty="0" smtClean="0"/>
              <a:t>diagnóstica.</a:t>
            </a:r>
            <a:endParaRPr lang="es-CL" sz="1800" dirty="0"/>
          </a:p>
        </p:txBody>
      </p:sp>
      <p:sp>
        <p:nvSpPr>
          <p:cNvPr id="3" name="2 Título"/>
          <p:cNvSpPr>
            <a:spLocks noGrp="1"/>
          </p:cNvSpPr>
          <p:nvPr>
            <p:ph type="title"/>
          </p:nvPr>
        </p:nvSpPr>
        <p:spPr/>
        <p:txBody>
          <a:bodyPr/>
          <a:lstStyle/>
          <a:p>
            <a:r>
              <a:rPr lang="es-CL" sz="3200" b="1" dirty="0"/>
              <a:t>Beneficios </a:t>
            </a:r>
            <a:r>
              <a:rPr lang="es-CL" sz="3200" b="1" dirty="0" smtClean="0"/>
              <a:t>clínicos</a:t>
            </a:r>
            <a:endParaRPr lang="es-CL" sz="3200" dirty="0"/>
          </a:p>
        </p:txBody>
      </p:sp>
    </p:spTree>
    <p:extLst>
      <p:ext uri="{BB962C8B-B14F-4D97-AF65-F5344CB8AC3E}">
        <p14:creationId xmlns:p14="http://schemas.microsoft.com/office/powerpoint/2010/main" val="3737719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0"/>
          </p:nvPr>
        </p:nvSpPr>
        <p:spPr>
          <a:xfrm>
            <a:off x="901165" y="1696678"/>
            <a:ext cx="10470645" cy="3008326"/>
          </a:xfrm>
        </p:spPr>
        <p:txBody>
          <a:bodyPr/>
          <a:lstStyle/>
          <a:p>
            <a:pPr algn="just"/>
            <a:r>
              <a:rPr lang="es-CL" sz="1800" dirty="0"/>
              <a:t>El </a:t>
            </a:r>
            <a:r>
              <a:rPr lang="es-CL" sz="1800" dirty="0" smtClean="0"/>
              <a:t>protocolo dedicado de Ecografía </a:t>
            </a:r>
            <a:r>
              <a:rPr lang="es-CL" sz="1800" dirty="0" err="1" smtClean="0"/>
              <a:t>transvaginal</a:t>
            </a:r>
            <a:r>
              <a:rPr lang="es-CL" sz="1800" dirty="0" smtClean="0"/>
              <a:t>, </a:t>
            </a:r>
            <a:r>
              <a:rPr lang="es-CL" sz="1800" dirty="0"/>
              <a:t>es la modalidad de imagen primaria para la evaluación de pacientes con sospecha de endometriosis</a:t>
            </a:r>
            <a:r>
              <a:rPr lang="es-CL" sz="1800" dirty="0" smtClean="0"/>
              <a:t>.</a:t>
            </a:r>
          </a:p>
          <a:p>
            <a:pPr marL="0" indent="0" algn="just">
              <a:buNone/>
            </a:pPr>
            <a:endParaRPr lang="es-CL" sz="1800" dirty="0" smtClean="0"/>
          </a:p>
          <a:p>
            <a:pPr algn="just"/>
            <a:r>
              <a:rPr lang="es-CL" sz="1800" dirty="0"/>
              <a:t>El </a:t>
            </a:r>
            <a:r>
              <a:rPr lang="es-CL" sz="1800" dirty="0" smtClean="0"/>
              <a:t>protocolo </a:t>
            </a:r>
            <a:r>
              <a:rPr lang="es-CL" sz="1800" dirty="0"/>
              <a:t>permite una evaluación precisa de la ubicación, extensión y gravedad de la endometriosis </a:t>
            </a:r>
            <a:r>
              <a:rPr lang="es-CL" sz="1800" dirty="0" smtClean="0"/>
              <a:t>pélvica, para así  </a:t>
            </a:r>
            <a:r>
              <a:rPr lang="es-CL" sz="1800" dirty="0"/>
              <a:t>guiar las decisiones relacionadas con el manejo médico y </a:t>
            </a:r>
            <a:r>
              <a:rPr lang="es-CL" sz="1800" dirty="0" smtClean="0"/>
              <a:t>quirúrgico.</a:t>
            </a:r>
          </a:p>
          <a:p>
            <a:pPr marL="0" indent="0" algn="just">
              <a:buNone/>
            </a:pPr>
            <a:endParaRPr lang="es-CL" sz="1800" dirty="0" smtClean="0"/>
          </a:p>
          <a:p>
            <a:pPr algn="just"/>
            <a:r>
              <a:rPr lang="es-CL" sz="1800" dirty="0"/>
              <a:t> Las características únicas dinámicas y en tiempo </a:t>
            </a:r>
            <a:r>
              <a:rPr lang="es-CL" sz="1800" dirty="0" smtClean="0"/>
              <a:t>real, permiten </a:t>
            </a:r>
            <a:r>
              <a:rPr lang="es-CL" sz="1800" dirty="0"/>
              <a:t>la adquisición de información que no se puede abordar fácilmente con otras modalidades de </a:t>
            </a:r>
            <a:r>
              <a:rPr lang="es-CL" sz="1800" dirty="0" smtClean="0"/>
              <a:t>imágenes.</a:t>
            </a:r>
            <a:endParaRPr lang="es-CL" sz="1800" dirty="0"/>
          </a:p>
        </p:txBody>
      </p:sp>
      <p:sp>
        <p:nvSpPr>
          <p:cNvPr id="3" name="2 Título"/>
          <p:cNvSpPr>
            <a:spLocks noGrp="1"/>
          </p:cNvSpPr>
          <p:nvPr>
            <p:ph type="title"/>
          </p:nvPr>
        </p:nvSpPr>
        <p:spPr/>
        <p:txBody>
          <a:bodyPr/>
          <a:lstStyle/>
          <a:p>
            <a:r>
              <a:rPr lang="es-CL" sz="3200" b="1" dirty="0" smtClean="0"/>
              <a:t>Conclusiones</a:t>
            </a:r>
            <a:endParaRPr lang="es-CL" sz="3200" dirty="0"/>
          </a:p>
        </p:txBody>
      </p:sp>
    </p:spTree>
    <p:extLst>
      <p:ext uri="{BB962C8B-B14F-4D97-AF65-F5344CB8AC3E}">
        <p14:creationId xmlns:p14="http://schemas.microsoft.com/office/powerpoint/2010/main" val="1878332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828799" y="2161310"/>
            <a:ext cx="8362605" cy="1828799"/>
          </a:xfrm>
        </p:spPr>
        <p:txBody>
          <a:bodyPr/>
          <a:lstStyle/>
          <a:p>
            <a:r>
              <a:rPr lang="es-CL" sz="9600" b="1" dirty="0" smtClean="0"/>
              <a:t>GRACIAS !! </a:t>
            </a:r>
            <a:endParaRPr lang="es-CL" sz="9600" b="1" dirty="0"/>
          </a:p>
        </p:txBody>
      </p:sp>
    </p:spTree>
    <p:extLst>
      <p:ext uri="{BB962C8B-B14F-4D97-AF65-F5344CB8AC3E}">
        <p14:creationId xmlns:p14="http://schemas.microsoft.com/office/powerpoint/2010/main" val="4045363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1999" cy="1047404"/>
          </a:xfrm>
        </p:spPr>
        <p:txBody>
          <a:bodyPr/>
          <a:lstStyle/>
          <a:p>
            <a:r>
              <a:rPr lang="es-CL" b="1" dirty="0"/>
              <a:t/>
            </a:r>
            <a:br>
              <a:rPr lang="es-CL" b="1" dirty="0"/>
            </a:br>
            <a:r>
              <a:rPr lang="es-CL" sz="3200" b="1" dirty="0"/>
              <a:t>Descripción general de los cuatro componentes del protocolo de la Ecografía </a:t>
            </a:r>
            <a:r>
              <a:rPr lang="es-CL" sz="3200" b="1" dirty="0" err="1"/>
              <a:t>transvaginal</a:t>
            </a:r>
            <a:r>
              <a:rPr lang="es-CL" sz="3200" b="1" dirty="0"/>
              <a:t> para la endometriosis</a:t>
            </a:r>
            <a:r>
              <a:rPr lang="es-CL" sz="3200" b="1" dirty="0" smtClean="0"/>
              <a:t>.</a:t>
            </a:r>
            <a:r>
              <a:rPr lang="es-CL" b="1" dirty="0"/>
              <a:t/>
            </a:r>
            <a:br>
              <a:rPr lang="es-CL" b="1" dirty="0"/>
            </a:br>
            <a:endParaRPr lang="en-US" dirty="0"/>
          </a:p>
        </p:txBody>
      </p:sp>
      <p:pic>
        <p:nvPicPr>
          <p:cNvPr id="3074"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2904242" y="1582711"/>
            <a:ext cx="7137533" cy="446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638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sz="3200" b="1" dirty="0"/>
              <a:t>Componente 1: Evaluación del útero y anexos</a:t>
            </a:r>
            <a:r>
              <a:rPr lang="es-CL" sz="3200" b="1" dirty="0" smtClean="0"/>
              <a:t>.</a:t>
            </a:r>
            <a:endParaRPr lang="en-US" sz="32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9491" y="1310768"/>
            <a:ext cx="3241964" cy="214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3366" y="1310767"/>
            <a:ext cx="3318814" cy="214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9491" y="3594433"/>
            <a:ext cx="3241964" cy="226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3366" y="3580733"/>
            <a:ext cx="3318814" cy="227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7065818" y="1310768"/>
            <a:ext cx="415637" cy="369332"/>
          </a:xfrm>
          <a:prstGeom prst="rect">
            <a:avLst/>
          </a:prstGeom>
          <a:noFill/>
        </p:spPr>
        <p:txBody>
          <a:bodyPr wrap="square" rtlCol="0">
            <a:spAutoFit/>
          </a:bodyPr>
          <a:lstStyle/>
          <a:p>
            <a:r>
              <a:rPr lang="es-CL" b="1" dirty="0" smtClean="0">
                <a:solidFill>
                  <a:srgbClr val="C00000"/>
                </a:solidFill>
              </a:rPr>
              <a:t>A</a:t>
            </a:r>
            <a:endParaRPr lang="es-CL" b="1" dirty="0">
              <a:solidFill>
                <a:srgbClr val="C00000"/>
              </a:solidFill>
            </a:endParaRPr>
          </a:p>
        </p:txBody>
      </p:sp>
      <p:sp>
        <p:nvSpPr>
          <p:cNvPr id="4" name="3 CuadroTexto"/>
          <p:cNvSpPr txBox="1"/>
          <p:nvPr/>
        </p:nvSpPr>
        <p:spPr>
          <a:xfrm>
            <a:off x="8030095" y="2942705"/>
            <a:ext cx="548640" cy="369332"/>
          </a:xfrm>
          <a:prstGeom prst="rect">
            <a:avLst/>
          </a:prstGeom>
          <a:noFill/>
        </p:spPr>
        <p:txBody>
          <a:bodyPr wrap="square" rtlCol="0">
            <a:spAutoFit/>
          </a:bodyPr>
          <a:lstStyle/>
          <a:p>
            <a:r>
              <a:rPr lang="es-CL" b="1" dirty="0" smtClean="0">
                <a:solidFill>
                  <a:srgbClr val="C00000"/>
                </a:solidFill>
              </a:rPr>
              <a:t>B</a:t>
            </a:r>
            <a:endParaRPr lang="es-CL" b="1" dirty="0">
              <a:solidFill>
                <a:srgbClr val="C00000"/>
              </a:solidFill>
            </a:endParaRPr>
          </a:p>
        </p:txBody>
      </p:sp>
      <p:sp>
        <p:nvSpPr>
          <p:cNvPr id="5" name="4 CuadroTexto"/>
          <p:cNvSpPr txBox="1"/>
          <p:nvPr/>
        </p:nvSpPr>
        <p:spPr>
          <a:xfrm>
            <a:off x="6949440" y="5403273"/>
            <a:ext cx="532015" cy="369332"/>
          </a:xfrm>
          <a:prstGeom prst="rect">
            <a:avLst/>
          </a:prstGeom>
          <a:noFill/>
        </p:spPr>
        <p:txBody>
          <a:bodyPr wrap="square" rtlCol="0">
            <a:spAutoFit/>
          </a:bodyPr>
          <a:lstStyle/>
          <a:p>
            <a:r>
              <a:rPr lang="es-CL" b="1" dirty="0">
                <a:solidFill>
                  <a:srgbClr val="C00000"/>
                </a:solidFill>
              </a:rPr>
              <a:t>C</a:t>
            </a:r>
          </a:p>
        </p:txBody>
      </p:sp>
      <p:sp>
        <p:nvSpPr>
          <p:cNvPr id="6" name="5 CuadroTexto"/>
          <p:cNvSpPr txBox="1"/>
          <p:nvPr/>
        </p:nvSpPr>
        <p:spPr>
          <a:xfrm>
            <a:off x="10823171" y="3594433"/>
            <a:ext cx="399009" cy="369332"/>
          </a:xfrm>
          <a:prstGeom prst="rect">
            <a:avLst/>
          </a:prstGeom>
          <a:noFill/>
        </p:spPr>
        <p:txBody>
          <a:bodyPr wrap="square" rtlCol="0">
            <a:spAutoFit/>
          </a:bodyPr>
          <a:lstStyle/>
          <a:p>
            <a:r>
              <a:rPr lang="es-CL" b="1" dirty="0" smtClean="0">
                <a:solidFill>
                  <a:srgbClr val="C00000"/>
                </a:solidFill>
              </a:rPr>
              <a:t>D</a:t>
            </a:r>
            <a:endParaRPr lang="es-CL" b="1" dirty="0">
              <a:solidFill>
                <a:srgbClr val="C00000"/>
              </a:solidFill>
            </a:endParaRPr>
          </a:p>
        </p:txBody>
      </p:sp>
      <p:sp>
        <p:nvSpPr>
          <p:cNvPr id="8" name="7 CuadroTexto"/>
          <p:cNvSpPr txBox="1"/>
          <p:nvPr/>
        </p:nvSpPr>
        <p:spPr>
          <a:xfrm>
            <a:off x="631767" y="1449267"/>
            <a:ext cx="3125586" cy="461665"/>
          </a:xfrm>
          <a:prstGeom prst="rect">
            <a:avLst/>
          </a:prstGeom>
          <a:noFill/>
        </p:spPr>
        <p:txBody>
          <a:bodyPr wrap="square" rtlCol="0">
            <a:spAutoFit/>
          </a:bodyPr>
          <a:lstStyle/>
          <a:p>
            <a:r>
              <a:rPr lang="es-CL" sz="2400" b="1" dirty="0" smtClean="0"/>
              <a:t>Útero:</a:t>
            </a:r>
            <a:endParaRPr lang="es-CL" sz="2400" b="1" dirty="0"/>
          </a:p>
        </p:txBody>
      </p:sp>
      <p:sp>
        <p:nvSpPr>
          <p:cNvPr id="9" name="8 CuadroTexto"/>
          <p:cNvSpPr txBox="1"/>
          <p:nvPr/>
        </p:nvSpPr>
        <p:spPr>
          <a:xfrm>
            <a:off x="847898" y="2342540"/>
            <a:ext cx="2909455" cy="1200329"/>
          </a:xfrm>
          <a:prstGeom prst="rect">
            <a:avLst/>
          </a:prstGeom>
          <a:noFill/>
        </p:spPr>
        <p:txBody>
          <a:bodyPr wrap="square" rtlCol="0">
            <a:spAutoFit/>
          </a:bodyPr>
          <a:lstStyle/>
          <a:p>
            <a:pPr marL="285750" indent="-285750">
              <a:buFont typeface="Arial" panose="020B0604020202020204" pitchFamily="34" charset="0"/>
              <a:buChar char="•"/>
            </a:pPr>
            <a:r>
              <a:rPr lang="es-CL" dirty="0" err="1" smtClean="0"/>
              <a:t>Adenomiosis</a:t>
            </a:r>
            <a:r>
              <a:rPr lang="es-CL" dirty="0" smtClean="0"/>
              <a:t> 20 -30%</a:t>
            </a:r>
          </a:p>
          <a:p>
            <a:r>
              <a:rPr lang="es-CL" dirty="0" smtClean="0"/>
              <a:t> </a:t>
            </a:r>
          </a:p>
          <a:p>
            <a:pPr marL="285750" indent="-285750">
              <a:buFont typeface="Arial" panose="020B0604020202020204" pitchFamily="34" charset="0"/>
              <a:buChar char="•"/>
            </a:pPr>
            <a:r>
              <a:rPr lang="es-CL" dirty="0" smtClean="0"/>
              <a:t>Endometriosis infiltrante profunda (DIE) 50%</a:t>
            </a:r>
            <a:endParaRPr lang="es-CL" dirty="0"/>
          </a:p>
        </p:txBody>
      </p:sp>
    </p:spTree>
    <p:extLst>
      <p:ext uri="{BB962C8B-B14F-4D97-AF65-F5344CB8AC3E}">
        <p14:creationId xmlns:p14="http://schemas.microsoft.com/office/powerpoint/2010/main" val="185403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CL" b="1" dirty="0"/>
              <a:t>Componente 1: Evaluación del útero y anexos.</a:t>
            </a:r>
            <a:endParaRPr lang="en-US" dirty="0"/>
          </a:p>
        </p:txBody>
      </p:sp>
      <p:pic>
        <p:nvPicPr>
          <p:cNvPr id="5122"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5079521" y="811075"/>
            <a:ext cx="2970422" cy="263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2947" y="811075"/>
            <a:ext cx="3135555" cy="2652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7185" y="3671400"/>
            <a:ext cx="3611619" cy="267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2947" y="3671400"/>
            <a:ext cx="3830142" cy="267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66006" y="1180408"/>
            <a:ext cx="2394065" cy="461665"/>
          </a:xfrm>
          <a:prstGeom prst="rect">
            <a:avLst/>
          </a:prstGeom>
          <a:noFill/>
        </p:spPr>
        <p:txBody>
          <a:bodyPr wrap="square" rtlCol="0">
            <a:spAutoFit/>
          </a:bodyPr>
          <a:lstStyle/>
          <a:p>
            <a:r>
              <a:rPr lang="es-CL" sz="2400" b="1" dirty="0" smtClean="0"/>
              <a:t>Ovario</a:t>
            </a:r>
            <a:r>
              <a:rPr lang="es-CL" sz="2400" dirty="0" smtClean="0"/>
              <a:t>: </a:t>
            </a:r>
            <a:endParaRPr lang="es-CL" sz="2400" dirty="0"/>
          </a:p>
        </p:txBody>
      </p:sp>
      <p:sp>
        <p:nvSpPr>
          <p:cNvPr id="6" name="5 CuadroTexto"/>
          <p:cNvSpPr txBox="1"/>
          <p:nvPr/>
        </p:nvSpPr>
        <p:spPr>
          <a:xfrm>
            <a:off x="266007" y="1598245"/>
            <a:ext cx="4006736" cy="2862322"/>
          </a:xfrm>
          <a:prstGeom prst="rect">
            <a:avLst/>
          </a:prstGeom>
          <a:noFill/>
        </p:spPr>
        <p:txBody>
          <a:bodyPr wrap="square" rtlCol="0">
            <a:spAutoFit/>
          </a:bodyPr>
          <a:lstStyle/>
          <a:p>
            <a:pPr marL="285750" indent="-285750" algn="just">
              <a:buFont typeface="Arial" panose="020B0604020202020204" pitchFamily="34" charset="0"/>
              <a:buChar char="•"/>
            </a:pPr>
            <a:r>
              <a:rPr lang="es-CL" dirty="0" smtClean="0"/>
              <a:t>Sitio </a:t>
            </a:r>
            <a:r>
              <a:rPr lang="es-CL" dirty="0"/>
              <a:t>más frecuente de </a:t>
            </a:r>
            <a:r>
              <a:rPr lang="es-CL" dirty="0" smtClean="0"/>
              <a:t>endometriosis (67</a:t>
            </a:r>
            <a:r>
              <a:rPr lang="es-CL" dirty="0"/>
              <a:t>%, </a:t>
            </a:r>
            <a:r>
              <a:rPr lang="es-CL" dirty="0" smtClean="0"/>
              <a:t>laparoscopia)</a:t>
            </a:r>
          </a:p>
          <a:p>
            <a:pPr marL="285750" indent="-285750" algn="just">
              <a:buFont typeface="Arial" panose="020B0604020202020204" pitchFamily="34" charset="0"/>
              <a:buChar char="•"/>
            </a:pPr>
            <a:endParaRPr lang="es-CL" dirty="0"/>
          </a:p>
          <a:p>
            <a:pPr marL="285750" indent="-285750" algn="just">
              <a:buFont typeface="Arial" panose="020B0604020202020204" pitchFamily="34" charset="0"/>
              <a:buChar char="•"/>
            </a:pPr>
            <a:r>
              <a:rPr lang="es-CL" dirty="0" smtClean="0"/>
              <a:t>Se presenta como: </a:t>
            </a:r>
            <a:r>
              <a:rPr lang="es-CL" dirty="0"/>
              <a:t>endometriosis ovárica superficial y </a:t>
            </a:r>
            <a:r>
              <a:rPr lang="es-CL" dirty="0" err="1"/>
              <a:t>endometriomas</a:t>
            </a:r>
            <a:r>
              <a:rPr lang="es-CL" dirty="0" smtClean="0"/>
              <a:t>.</a:t>
            </a:r>
          </a:p>
          <a:p>
            <a:pPr marL="285750" indent="-285750" algn="just">
              <a:buFont typeface="Arial" panose="020B0604020202020204" pitchFamily="34" charset="0"/>
              <a:buChar char="•"/>
            </a:pPr>
            <a:endParaRPr lang="es-CL" dirty="0" smtClean="0"/>
          </a:p>
          <a:p>
            <a:pPr marL="285750" indent="-285750" algn="just">
              <a:buFont typeface="Arial" panose="020B0604020202020204" pitchFamily="34" charset="0"/>
              <a:buChar char="•"/>
            </a:pPr>
            <a:r>
              <a:rPr lang="es-CL" dirty="0"/>
              <a:t>M</a:t>
            </a:r>
            <a:r>
              <a:rPr lang="es-CL" dirty="0" smtClean="0"/>
              <a:t>arcador </a:t>
            </a:r>
            <a:r>
              <a:rPr lang="es-CL" dirty="0"/>
              <a:t>de </a:t>
            </a:r>
            <a:r>
              <a:rPr lang="es-CL" dirty="0" smtClean="0"/>
              <a:t> </a:t>
            </a:r>
            <a:r>
              <a:rPr lang="es-CL" dirty="0"/>
              <a:t>gravedad de la enfermedad ya que hasta el 50% de los pacientes cursan con DIE </a:t>
            </a:r>
          </a:p>
          <a:p>
            <a:endParaRPr lang="es-CL" dirty="0"/>
          </a:p>
        </p:txBody>
      </p:sp>
      <p:sp>
        <p:nvSpPr>
          <p:cNvPr id="10" name="9 CuadroTexto"/>
          <p:cNvSpPr txBox="1"/>
          <p:nvPr/>
        </p:nvSpPr>
        <p:spPr>
          <a:xfrm>
            <a:off x="5137266" y="814648"/>
            <a:ext cx="598516" cy="365760"/>
          </a:xfrm>
          <a:prstGeom prst="rect">
            <a:avLst/>
          </a:prstGeom>
          <a:noFill/>
        </p:spPr>
        <p:txBody>
          <a:bodyPr wrap="square" rtlCol="0">
            <a:spAutoFit/>
          </a:bodyPr>
          <a:lstStyle/>
          <a:p>
            <a:r>
              <a:rPr lang="es-CL" b="1" dirty="0" smtClean="0">
                <a:solidFill>
                  <a:srgbClr val="C00000"/>
                </a:solidFill>
              </a:rPr>
              <a:t>A</a:t>
            </a:r>
            <a:endParaRPr lang="es-CL" b="1" dirty="0">
              <a:solidFill>
                <a:srgbClr val="C00000"/>
              </a:solidFill>
            </a:endParaRPr>
          </a:p>
        </p:txBody>
      </p:sp>
      <p:sp>
        <p:nvSpPr>
          <p:cNvPr id="12" name="11 CuadroTexto"/>
          <p:cNvSpPr txBox="1"/>
          <p:nvPr/>
        </p:nvSpPr>
        <p:spPr>
          <a:xfrm>
            <a:off x="8246223" y="880657"/>
            <a:ext cx="598518" cy="366432"/>
          </a:xfrm>
          <a:prstGeom prst="rect">
            <a:avLst/>
          </a:prstGeom>
          <a:noFill/>
        </p:spPr>
        <p:txBody>
          <a:bodyPr wrap="square" rtlCol="0">
            <a:spAutoFit/>
          </a:bodyPr>
          <a:lstStyle/>
          <a:p>
            <a:r>
              <a:rPr lang="es-CL" dirty="0" smtClean="0">
                <a:solidFill>
                  <a:srgbClr val="C00000"/>
                </a:solidFill>
              </a:rPr>
              <a:t>B</a:t>
            </a:r>
            <a:endParaRPr lang="es-CL" dirty="0">
              <a:solidFill>
                <a:srgbClr val="C00000"/>
              </a:solidFill>
            </a:endParaRPr>
          </a:p>
        </p:txBody>
      </p:sp>
      <p:sp>
        <p:nvSpPr>
          <p:cNvPr id="13" name="12 CuadroTexto"/>
          <p:cNvSpPr txBox="1"/>
          <p:nvPr/>
        </p:nvSpPr>
        <p:spPr>
          <a:xfrm>
            <a:off x="4555374" y="5974624"/>
            <a:ext cx="864524" cy="369332"/>
          </a:xfrm>
          <a:prstGeom prst="rect">
            <a:avLst/>
          </a:prstGeom>
          <a:noFill/>
        </p:spPr>
        <p:txBody>
          <a:bodyPr wrap="square" rtlCol="0">
            <a:spAutoFit/>
          </a:bodyPr>
          <a:lstStyle/>
          <a:p>
            <a:r>
              <a:rPr lang="es-CL" b="1" dirty="0" smtClean="0">
                <a:solidFill>
                  <a:srgbClr val="C00000"/>
                </a:solidFill>
              </a:rPr>
              <a:t>C</a:t>
            </a:r>
            <a:endParaRPr lang="es-CL" b="1" dirty="0">
              <a:solidFill>
                <a:srgbClr val="C00000"/>
              </a:solidFill>
            </a:endParaRPr>
          </a:p>
        </p:txBody>
      </p:sp>
      <p:sp>
        <p:nvSpPr>
          <p:cNvPr id="14" name="13 CuadroTexto"/>
          <p:cNvSpPr txBox="1"/>
          <p:nvPr/>
        </p:nvSpPr>
        <p:spPr>
          <a:xfrm>
            <a:off x="8262849" y="3671400"/>
            <a:ext cx="282633" cy="369332"/>
          </a:xfrm>
          <a:prstGeom prst="rect">
            <a:avLst/>
          </a:prstGeom>
          <a:noFill/>
        </p:spPr>
        <p:txBody>
          <a:bodyPr wrap="square" rtlCol="0">
            <a:spAutoFit/>
          </a:bodyPr>
          <a:lstStyle/>
          <a:p>
            <a:r>
              <a:rPr lang="es-CL" b="1" dirty="0" smtClean="0">
                <a:solidFill>
                  <a:srgbClr val="C00000"/>
                </a:solidFill>
              </a:rPr>
              <a:t>D</a:t>
            </a:r>
            <a:endParaRPr lang="es-CL" b="1" dirty="0">
              <a:solidFill>
                <a:srgbClr val="C00000"/>
              </a:solidFill>
            </a:endParaRPr>
          </a:p>
        </p:txBody>
      </p:sp>
    </p:spTree>
    <p:extLst>
      <p:ext uri="{BB962C8B-B14F-4D97-AF65-F5344CB8AC3E}">
        <p14:creationId xmlns:p14="http://schemas.microsoft.com/office/powerpoint/2010/main" val="3498913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CL" b="1" dirty="0"/>
              <a:t>Componente 1: Evaluación del útero y anexos.</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345" y="836631"/>
            <a:ext cx="4146892" cy="28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0589" y="836632"/>
            <a:ext cx="3734970" cy="28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3362" y="3815021"/>
            <a:ext cx="4114454" cy="284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473825" y="2296982"/>
            <a:ext cx="1845426" cy="461665"/>
          </a:xfrm>
          <a:prstGeom prst="rect">
            <a:avLst/>
          </a:prstGeom>
          <a:noFill/>
        </p:spPr>
        <p:txBody>
          <a:bodyPr wrap="square" rtlCol="0">
            <a:spAutoFit/>
          </a:bodyPr>
          <a:lstStyle/>
          <a:p>
            <a:r>
              <a:rPr lang="es-CL" sz="2400" b="1" dirty="0" smtClean="0"/>
              <a:t>Anexos:</a:t>
            </a:r>
            <a:r>
              <a:rPr lang="es-CL" dirty="0" smtClean="0"/>
              <a:t> </a:t>
            </a:r>
            <a:endParaRPr lang="es-CL" dirty="0"/>
          </a:p>
        </p:txBody>
      </p:sp>
      <p:sp>
        <p:nvSpPr>
          <p:cNvPr id="4" name="3 CuadroTexto"/>
          <p:cNvSpPr txBox="1"/>
          <p:nvPr/>
        </p:nvSpPr>
        <p:spPr>
          <a:xfrm>
            <a:off x="365760" y="3138363"/>
            <a:ext cx="2793076" cy="923330"/>
          </a:xfrm>
          <a:prstGeom prst="rect">
            <a:avLst/>
          </a:prstGeom>
          <a:noFill/>
        </p:spPr>
        <p:txBody>
          <a:bodyPr wrap="square" rtlCol="0">
            <a:spAutoFit/>
          </a:bodyPr>
          <a:lstStyle/>
          <a:p>
            <a:pPr marL="285750" indent="-285750">
              <a:buFont typeface="Arial" panose="020B0604020202020204" pitchFamily="34" charset="0"/>
              <a:buChar char="•"/>
            </a:pPr>
            <a:r>
              <a:rPr lang="es-CL" dirty="0" err="1" smtClean="0"/>
              <a:t>Hidrosalpinx</a:t>
            </a:r>
            <a:endParaRPr lang="es-CL" dirty="0" smtClean="0"/>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r>
              <a:rPr lang="es-CL" dirty="0" smtClean="0"/>
              <a:t>Quiste de inclusión </a:t>
            </a:r>
            <a:endParaRPr lang="es-CL" dirty="0"/>
          </a:p>
        </p:txBody>
      </p:sp>
      <p:sp>
        <p:nvSpPr>
          <p:cNvPr id="5" name="4 CuadroTexto"/>
          <p:cNvSpPr txBox="1"/>
          <p:nvPr/>
        </p:nvSpPr>
        <p:spPr>
          <a:xfrm>
            <a:off x="3491345" y="3200863"/>
            <a:ext cx="581891" cy="523220"/>
          </a:xfrm>
          <a:prstGeom prst="rect">
            <a:avLst/>
          </a:prstGeom>
          <a:noFill/>
        </p:spPr>
        <p:txBody>
          <a:bodyPr wrap="square" rtlCol="0">
            <a:spAutoFit/>
          </a:bodyPr>
          <a:lstStyle/>
          <a:p>
            <a:r>
              <a:rPr lang="es-CL" sz="2800" b="1" dirty="0" smtClean="0">
                <a:solidFill>
                  <a:srgbClr val="C00000"/>
                </a:solidFill>
              </a:rPr>
              <a:t>A</a:t>
            </a:r>
            <a:endParaRPr lang="es-CL" sz="2800" b="1" dirty="0">
              <a:solidFill>
                <a:srgbClr val="C00000"/>
              </a:solidFill>
            </a:endParaRPr>
          </a:p>
        </p:txBody>
      </p:sp>
      <p:sp>
        <p:nvSpPr>
          <p:cNvPr id="6" name="5 CuadroTexto"/>
          <p:cNvSpPr txBox="1"/>
          <p:nvPr/>
        </p:nvSpPr>
        <p:spPr>
          <a:xfrm>
            <a:off x="11039302" y="3200863"/>
            <a:ext cx="526257" cy="523220"/>
          </a:xfrm>
          <a:prstGeom prst="rect">
            <a:avLst/>
          </a:prstGeom>
          <a:noFill/>
        </p:spPr>
        <p:txBody>
          <a:bodyPr wrap="square" rtlCol="0">
            <a:spAutoFit/>
          </a:bodyPr>
          <a:lstStyle/>
          <a:p>
            <a:r>
              <a:rPr lang="es-CL" sz="2800" b="1" dirty="0" smtClean="0">
                <a:solidFill>
                  <a:srgbClr val="C00000"/>
                </a:solidFill>
              </a:rPr>
              <a:t>B</a:t>
            </a:r>
            <a:endParaRPr lang="es-CL" sz="2800" b="1" dirty="0">
              <a:solidFill>
                <a:srgbClr val="C00000"/>
              </a:solidFill>
            </a:endParaRPr>
          </a:p>
        </p:txBody>
      </p:sp>
      <p:sp>
        <p:nvSpPr>
          <p:cNvPr id="7" name="6 CuadroTexto"/>
          <p:cNvSpPr txBox="1"/>
          <p:nvPr/>
        </p:nvSpPr>
        <p:spPr>
          <a:xfrm>
            <a:off x="5773362" y="3815021"/>
            <a:ext cx="399011" cy="523220"/>
          </a:xfrm>
          <a:prstGeom prst="rect">
            <a:avLst/>
          </a:prstGeom>
          <a:noFill/>
        </p:spPr>
        <p:txBody>
          <a:bodyPr wrap="square" rtlCol="0">
            <a:spAutoFit/>
          </a:bodyPr>
          <a:lstStyle/>
          <a:p>
            <a:r>
              <a:rPr lang="es-CL" sz="2800" b="1" dirty="0" smtClean="0">
                <a:solidFill>
                  <a:srgbClr val="C00000"/>
                </a:solidFill>
              </a:rPr>
              <a:t>C</a:t>
            </a:r>
            <a:endParaRPr lang="es-CL" sz="2800" b="1" dirty="0">
              <a:solidFill>
                <a:srgbClr val="C00000"/>
              </a:solidFill>
            </a:endParaRPr>
          </a:p>
        </p:txBody>
      </p:sp>
    </p:spTree>
    <p:extLst>
      <p:ext uri="{BB962C8B-B14F-4D97-AF65-F5344CB8AC3E}">
        <p14:creationId xmlns:p14="http://schemas.microsoft.com/office/powerpoint/2010/main" val="3330219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b="1" dirty="0"/>
              <a:t>Componente 1: Evaluación del útero y anexos.</a:t>
            </a:r>
            <a:endParaRPr lang="es-CL" dirty="0"/>
          </a:p>
        </p:txBody>
      </p:sp>
      <p:pic>
        <p:nvPicPr>
          <p:cNvPr id="7170"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2232840" y="915988"/>
            <a:ext cx="7731082" cy="528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653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a:t>
            </a:r>
            <a:r>
              <a:rPr lang="es-CL" sz="3200" b="1" dirty="0" smtClean="0"/>
              <a:t>: Endometriosis infiltrante profunda</a:t>
            </a:r>
            <a:endParaRPr lang="es-CL" sz="3200" b="1" dirty="0"/>
          </a:p>
        </p:txBody>
      </p:sp>
      <p:sp>
        <p:nvSpPr>
          <p:cNvPr id="4" name="3 CuadroTexto"/>
          <p:cNvSpPr txBox="1"/>
          <p:nvPr/>
        </p:nvSpPr>
        <p:spPr>
          <a:xfrm>
            <a:off x="581891" y="1014153"/>
            <a:ext cx="4322618" cy="523220"/>
          </a:xfrm>
          <a:prstGeom prst="rect">
            <a:avLst/>
          </a:prstGeom>
          <a:noFill/>
        </p:spPr>
        <p:txBody>
          <a:bodyPr wrap="square" rtlCol="0">
            <a:spAutoFit/>
          </a:bodyPr>
          <a:lstStyle/>
          <a:p>
            <a:r>
              <a:rPr lang="es-CL" sz="2800" b="1" dirty="0" smtClean="0"/>
              <a:t>Compartimiento anterior:</a:t>
            </a:r>
            <a:endParaRPr lang="es-CL" sz="2800"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6204" y="1625447"/>
            <a:ext cx="7291162" cy="487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227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sz="3200" b="1" dirty="0"/>
              <a:t>Componente 2: Endometriosis infiltrante profunda</a:t>
            </a:r>
            <a:endParaRPr lang="es-CL" sz="3200" dirty="0"/>
          </a:p>
        </p:txBody>
      </p:sp>
      <p:pic>
        <p:nvPicPr>
          <p:cNvPr id="2050"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565265" y="1828715"/>
            <a:ext cx="5769946" cy="379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3431" y="1828715"/>
            <a:ext cx="5101329" cy="376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814647" y="1080655"/>
            <a:ext cx="4256117" cy="523220"/>
          </a:xfrm>
          <a:prstGeom prst="rect">
            <a:avLst/>
          </a:prstGeom>
          <a:noFill/>
        </p:spPr>
        <p:txBody>
          <a:bodyPr wrap="square" rtlCol="0">
            <a:spAutoFit/>
          </a:bodyPr>
          <a:lstStyle/>
          <a:p>
            <a:r>
              <a:rPr lang="es-CL" sz="2800" b="1" dirty="0" smtClean="0"/>
              <a:t>Compartimiento posterior:</a:t>
            </a:r>
            <a:endParaRPr lang="es-CL" sz="2800" b="1" dirty="0"/>
          </a:p>
        </p:txBody>
      </p:sp>
      <p:sp>
        <p:nvSpPr>
          <p:cNvPr id="2" name="1 CuadroTexto"/>
          <p:cNvSpPr txBox="1"/>
          <p:nvPr/>
        </p:nvSpPr>
        <p:spPr>
          <a:xfrm>
            <a:off x="515388" y="5096110"/>
            <a:ext cx="598517" cy="523220"/>
          </a:xfrm>
          <a:prstGeom prst="rect">
            <a:avLst/>
          </a:prstGeom>
          <a:noFill/>
        </p:spPr>
        <p:txBody>
          <a:bodyPr wrap="square" rtlCol="0">
            <a:spAutoFit/>
          </a:bodyPr>
          <a:lstStyle/>
          <a:p>
            <a:r>
              <a:rPr lang="es-CL" sz="2800" b="1" dirty="0" smtClean="0">
                <a:solidFill>
                  <a:srgbClr val="C00000"/>
                </a:solidFill>
              </a:rPr>
              <a:t>A</a:t>
            </a:r>
            <a:endParaRPr lang="es-CL" sz="2800" b="1" dirty="0">
              <a:solidFill>
                <a:srgbClr val="C00000"/>
              </a:solidFill>
            </a:endParaRPr>
          </a:p>
        </p:txBody>
      </p:sp>
      <p:sp>
        <p:nvSpPr>
          <p:cNvPr id="5" name="4 CuadroTexto"/>
          <p:cNvSpPr txBox="1"/>
          <p:nvPr/>
        </p:nvSpPr>
        <p:spPr>
          <a:xfrm>
            <a:off x="6683431" y="5037513"/>
            <a:ext cx="598516" cy="523220"/>
          </a:xfrm>
          <a:prstGeom prst="rect">
            <a:avLst/>
          </a:prstGeom>
          <a:noFill/>
        </p:spPr>
        <p:txBody>
          <a:bodyPr wrap="square" rtlCol="0">
            <a:spAutoFit/>
          </a:bodyPr>
          <a:lstStyle/>
          <a:p>
            <a:r>
              <a:rPr lang="es-CL" sz="2800" b="1" dirty="0" smtClean="0">
                <a:solidFill>
                  <a:srgbClr val="C00000"/>
                </a:solidFill>
              </a:rPr>
              <a:t>B</a:t>
            </a:r>
            <a:endParaRPr lang="es-CL" sz="2800" b="1" dirty="0">
              <a:solidFill>
                <a:srgbClr val="C00000"/>
              </a:solidFill>
            </a:endParaRPr>
          </a:p>
        </p:txBody>
      </p:sp>
    </p:spTree>
    <p:extLst>
      <p:ext uri="{BB962C8B-B14F-4D97-AF65-F5344CB8AC3E}">
        <p14:creationId xmlns:p14="http://schemas.microsoft.com/office/powerpoint/2010/main" val="18169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RG Fundamentals Template"/>
  <p:tag name="ISPRING_PRESENTER_PHOTO_0" val="jpg|/9j/4QAYRXhpZgAASUkqAAgAAAAAAAAAAAAAAP/sABFEdWNreQABAAQAAABkAAD/4QNvaHR0cDov&#10;L25zLmFkb2JlLmNvbS94YXAvMS4wLwA8P3hwYWNrZXQgYmVnaW49Iu+7vyIgaWQ9Ilc1TTBNcENl&#10;aGlIenJlU3pOVGN6a2M5ZCI/PiA8eDp4bXBtZXRhIHhtbG5zOng9ImFkb2JlOm5zOm1ldGEvIiB4&#10;OnhtcHRrPSJBZG9iZSBYTVAgQ29yZSA1LjMtYzAxMSA2Ni4xNDU2NjEsIDIwMTIvMDIvMDYtMTQ6&#10;NTY6MjcgICAgICAgICI+IDxyZGY6UkRGIHhtbG5zOnJkZj0iaHR0cDovL3d3dy53My5vcmcvMTk5&#10;OS8wMi8yMi1yZGYtc3ludGF4LW5zIyI+IDxyZGY6RGVzY3JpcHRpb24gcmRmOmFib3V0PSIiIHht&#10;bG5zOnhtcE1NPSJodHRwOi8vbnMuYWRvYmUuY29tL3hhcC8xLjAvbW0vIiB4bWxuczpzdFJlZj0i&#10;aHR0cDovL25zLmFkb2JlLmNvbS94YXAvMS4wL3NUeXBlL1Jlc291cmNlUmVmIyIgeG1sbnM6eG1w&#10;PSJodHRwOi8vbnMuYWRvYmUuY29tL3hhcC8xLjAvIiB4bXBNTTpPcmlnaW5hbERvY3VtZW50SUQ9&#10;InhtcC5kaWQ6MEI4MjI5RTc1MTlDRTYxMUIyRThEN0FGNTQ2RkY1OTAiIHhtcE1NOkRvY3VtZW50&#10;SUQ9InhtcC5kaWQ6QkMxMjU5OUE5QzUzMTFFNkE1NjRGMDA2RUZFMzQ5RkMiIHhtcE1NOkluc3Rh&#10;bmNlSUQ9InhtcC5paWQ6QkMxMjU5OTk5QzUzMTFFNkE1NjRGMDA2RUZFMzQ5RkMiIHhtcDpDcmVh&#10;dG9yVG9vbD0iQWRvYmUgUGhvdG9zaG9wIENTNiAoV2luZG93cykiPiA8eG1wTU06RGVyaXZlZEZy&#10;b20gc3RSZWY6aW5zdGFuY2VJRD0ieG1wLmlpZDowQjgyMjlFNzUxOUNFNjExQjJFOEQ3QUY1NDZG&#10;RjU5MCIgc3RSZWY6ZG9jdW1lbnRJRD0ieG1wLmRpZDowQjgyMjlFNzUxOUNFNjExQjJFOEQ3QUY1&#10;NDZGRjU5MCIvPiA8L3JkZjpEZXNjcmlwdGlvbj4gPC9yZGY6UkRGPiA8L3g6eG1wbWV0YT4gPD94&#10;cGFja2V0IGVuZD0iciI/Pv/uAA5BZG9iZQBkwAAAAAH/2wCEAAEBAQEBAQEBAQEBAQEBAQEBAQEB&#10;AQEBAQEBAQEBAQEBAQEBAQEBAQEBAQECAgICAgICAgICAgMDAwMDAwMDAwMBAQEBAQEBAgEBAgIC&#10;AQICAwMDAwMDAwMDAwMDAwMDAwMDAwMDAwMDAwMDAwMDAwMDAwMDAwMDAwMDAwMDAwMDA//AABEI&#10;ADIBDAMBEQACEQEDEQH/xADIAAACAwEBAQEBAAAAAAAAAAAACQcICgYFAwQCAQABBAMBAQAAAAAA&#10;AAAAAAAABAUGCAMHCQIBEAAABgIBAwIDBQQEBxEAAAABAgMEBQYHCAkAERIhExQVFjFBIhcKUTI1&#10;NiMzJBhhQlJTNGUZgZFigpKyQ2NEVHQltUZmdzgRAAECBAQEAwMHCQUFCQAAAAECAwARBAUhEgYH&#10;MUETCFEiFGEyQnGBkaEVFgmxUmJyIzM0FxjxsnOzJPDB0aJ0Q8PTJTV1pTc4/9oADAMBAAIRAxEA&#10;PwCxXN7qLibSSdwIfXZW70+NyU0vP1DDPb3ZbExBxXTQ6jJyxVnZB9INzqBJmBQorHKIFAQDv36g&#10;9fZ6Gmq8qG0FtSAZFKcDMjCQB+mcd0exHeHVu+lDqFO5SbfW1NsXS9FxNIwyrK91QpKg0hKCB0xI&#10;5QRMw3LWjhw0SzRrLg7JVxoNyG/XnFlRs07ao/J94QfnnpqGbPH0k1bOJh3FNlTOFhMUhW/tF9A8&#10;eltts9LV2ppxU0OONgkpCfyFJH1RTnc7vT390TuffdMWa4UP3eoLrUMNU66ClKOk24pKUKIaS4oS&#10;EiSvMfGFmVnNWeeIrkqZaxq5Vt+UNa7hYKYU1auz9WVFKk5BWOzhpeLMsb2Yu11t4UxFDtPaRdAQ&#10;AVIID26QoLlleUG5BLShmSng4gykopGAUeR5SPIyi0d00Pt93i9r7m6iLRRWnc+hp6n9tSoDc6mk&#10;AU424Bith5MikOZlIJ8h5xsv6nMcUYOiCDogg6IIiXOGEcd7FYzsOIsqxT2ao1o+X/OI+PmpavvF&#10;jRci1lWJkZWEeMZJsKL5mmcfBQAOBfEwCURAU1XSMVzBp6gZmiQZe0GY+sRL9Ca61Jtvqim1jpJ1&#10;DF+pM/TWtpt5IzoU2qbbqVoVNKiMUmXESInGOKCxfFa586NDwLj2atZca1TL1O+QRE3ZJKaXbs5q&#10;hs59dm5dulPdeJN3z5QqYqeRvbAoGER7j1Bl0NLSVQQ0hOdupQArKkK/eJ8AORlwjtNcNU1O5XYN&#10;cNwdR09H96Kuz1HVcaYQ0CpurU0FJSkSSShInKQnOQEaJOVvM+6OFsVY5mtKKvN2m7St3cx1rZwm&#10;PU8hLIV0saVVJdZioyfAwT+L9AV8A8h9O/UivlTWsLZFKpxDaivMUIznADKCMqpA48vnjm52kaJ2&#10;Q1xq65UO+dWzR2FqgC2FOVZpAXs8iAoKTnOX4Z4cYt3ptbsvX3VzCFxz7GPIfMtiokbJZFi5CBLV&#10;3rKyKqOAdoOa+QiRYlUpSl7ogUvj+z16cra467QtuPlRdKcSRlJxPESTL5JCNO71WfRun91r7Zdv&#10;XUP6Jpq9aKNxDvXStgAZSHseoOPmizHS6NXwdEEQ5sBnSga1YevebcmyXyynUGDcTEgYniZ5ILl7&#10;JR8PGIiIC5k5Z8omggQP8c/c3YoGEE1XVN0jBec5YAcyTwA/24TPKJpt3oLUO5+s7foXSzXVvVxf&#10;S2ifuoHFbiz8LbaQVqPgJCZIBzd652rdnmvyFd7jZcu3DV3S6kTgw6FSxJIfJrNa3nkDtpXV5wP6&#10;eZkU2Jimk3q4KMm5z+0ih5enUYS1WXioKHV/skjzj4EzGCQifmUeOZcwn58sdM9y7RsX2N6dobJa&#10;7PRas3wrmOoqouCOoxTp91Twa4NoKphhtMnVAZ1uShnQ8K2lpWg/D/na0sIpeA3FDNl4Cwit49gd&#10;iZR+eLFcDfi/0bw7/wCL29OlR0pbC3kl5/zsrc/oyS+qKr/1v73F6Tn2Cu3T/hza6Toy/NwQFy5e&#10;/P2xRbVaD2Q1J5ZmmnMjsblvLevcvjSev9cjb/IvJ4qDN5ByK8VGSD12mq1bScQ/jD/jaigRYpSC&#10;JAEwl6b6XqUN5aoEuGQcUkpBkFI6alA9OcgZyBIGJHETlG+92q/bLeDtCVvRTaas9n3HZurVG8uk&#10;QlqakuIDjiEJIUUOJWMHM5SSRmMgY0rdTaOYsHRBB0QQdEEHRBB0QQdEELd5DtIsFbJ43uOTcgx9&#10;nQyHjHFd3Vo9orlwsECpEHaRbubSBeLYPk4eTTF+0IYwOEFDCXuUBAOo9frbSvUrtctINQ20SCQC&#10;PKCQJEHDHGUj7Ysv25b6a92x1JR6X065SK05dLtSiqYfpmXg4FLS0ZLWguIORRAyKAnjKE9/ppZa&#10;Xlx26Xl5eVlFUlsTN0vmL907IkQn173FFJdQyaRzj+8YoAJuwAIj2DpNYG2mat5DSUpT0mzgAJma&#10;vCLofif0dFRHRzdEwyygpr1HIhKSSfS8SBMgcgeGMuJjVN1Ko5MRy94eTMdSrfIVxI69hY1ewPIJ&#10;FNuDtRaZaxLteLSTaiAg5Oo+IQAT7fjEe339YnypLK1I98JMueMsMIdbEzRVN7o6e5EJtzlWyl0k&#10;5QG1OJCyVfCAknHlxhMfEzsTyL5tumV4/d6k2SpwEJVYR7SVZzFCWO0ncy4kk0ZFNF4nHMRfqJtR&#10;ERS7n8Q9fu6jlmq7g/WluoW6un6JPnbySVmTIA5ETmCcMYuz3e7b9tehbJaKjYmvpq24P1bqaoN1&#10;5rClsImiaSpWQFXxYT4Q8TqURRGDogg6IIOiCDogjJj+pv8A4nqJ/wCHyz/zKp/vduo3d/4tP+GP&#10;7yo6/fhZfw+sv1rf+Woh8OoeT8cY30Y1unr/AHyoU2GisEUJ1ISNjsMVFNmqDauM/eMc7t0kJhIJ&#10;BDxKAmE3oACPp1ktFdRsWen6rqEkNDCYn9HEn2ATjn5vDpbUupt+NTW/T1vrK2tev9WlCGWXHFKJ&#10;eVKQSk8fHhLHhGZyzx8xy68vUfc8NxEs/wAA4vmaQwnMjfLXCEE1pONXij51MC8cJpJBK2qXVMRg&#10;zMb3lCgUwlIQe4M7oVdqpYaGVbqkifNLaeClDkeJAwnPDHCOotqqKLs67NXbHrZ5lvcS7MVKmqLO&#10;kuqqa1ISlvKCT02GwC84BlBmASrCNWe5efpDVzWTL2e4qAY2eRxvWFJxlBSb1SPj37j4ps0TTduk&#10;f6ZNAhnPkYCCBjAXsAgI9+pRdKtyioy+0ElzMlIzTlNSgmZljhOOSOym3tPutujZtvqqocpaa6VY&#10;aU6hIWtAylRKUnAnCQngJzhQOp165buQPDrTYaG2MwrrDj61uZz8vq3DYfZX2RnEol+5iTPn0hLv&#10;SPouITlmK6JSmUWXVKT3O3iJemenF5rkqcQ+AzmwJAE5TzBOSRkDhNROM8MIuXu9YOz3t11qvbit&#10;01fNVaho0teseduKqRDRcQlzIhDacq3C2pKicqUpJy8QY4nXHlH2uwxvR/cP36Z02yScrPR1Tr2U&#10;qbCpVwSSU2zF9UJx0waptmTur2xp4+J/aK5QVUL5dw7h14pbnW0z2SvVNsLyqCgAUYyBSUjzAkjE&#10;iZBBEPm5XajtHrbYP+oDt7craalZp11D1BUul7yNKyVDSVqKlJfp1TmMxQtIMpYRcTlP5RiaRMqr&#10;ijEtdZZC2XycmkarV1yCjqMq0Y7eFjWU3NsmhgdPn0nIKAiwZAJBWN3UOPtlHuvulzXTq9NTEB4C&#10;alGUkA8MDxUeQOHM+EaX7Te1NW+z9Xq3V9Su27X2on1Dwklb60pzqaaUrypShAzOu45R5R5iJQXU&#10;qpz/ABK+yynJZU1xkJiQYN5lxgOwVaJjTNkTlI6LXlrHFwpSMJgUQ9tTwW7JqmEple4CbpvCdRFI&#10;dQTLjMlOYj/DKcqSfAEfKInt5u/4eRuK9J0to1M3RNOFsXZl9a8xE0l4MOO+dufmE0zKQCEYyhOd&#10;dv18ydzq4uumVMXSmGMkSOUKOyu2NZR+hKmgJyEoDaHWWjZNEPB7CTiTEj9ofuYfYclDyN2Aem5T&#10;jrrocfSEOmobmMcDnQDMEmWM+ZEpSnF0rlp6waW7BLtZNJ3Vm+aZbtdSqlrW0FvqtO1hcAW2fcda&#10;Ki04MPMgmQnKGm8mu1fJxoK3ZZJQzBgu5Yvv2QJmBp8M0xWRjZKrH+AvodhMuHyzpGXUSZGBNRwm&#10;YomOUREvqHS6sdvVJUoacqfI5mKSlDcvLIykUz4ESxMVO7Wto+1vuGeXpdyzagotVW+3NvVDqq/O&#10;y+v3HFthISWwVYhBBkDKeEMFou+7DHfGfjPdvZJ61dzMxi6FscywrLJGNPbLrNquW8TW63HCIIN3&#10;cw7IUhCiPgmUDHH0KIdOzNxLdrbqnznfVgMACpUyBgkSHt5CK637t9qNSd0Nz2L2yQtFEzdnGGlv&#10;qK/T0zQSXHn18SltJJJ4kySMTFIdQ888nPJdH2XM1TyXQtO9ekJ55DUtpHY5ickXG1umBAK6KjJW&#10;U6ZSMYxRQgOHgFBJysIkRIAFMJW1hd5uK3C08lDSTL3fKFfmpkQs4YmZkDwny3tvJt92tdr9TTaI&#10;u9suGtNx1U6XKlS6xyipqcLPlmhiZK1gHI2TmQmSlqJInyWReRzdHja2RqGKd8BqGcsB5ARBes52&#10;oVOSpc+lGpu02b54rBx5/lbiUrIrJnk2JgMooiomoir/AEnYD11zt7+SrIdAkcoAE08CpBwJM/hU&#10;T4TEwYeNM9tGyPc5tlW6t2A9ZYdw7cqT9qq6k1LRWUlSUh1Y6gQ/Ihh3gFBSVp8sR9+o0z22ltfd&#10;XqNSp1KVpWYbJJZKcSMY4KrGzcHXoKOdVN0kskYfiWrk86soAfu+hREO4B2y3V9NStjpKmzkK5eO&#10;bBJ+UY/TEk/DT29dpdx9VX++MFm+WWlRRBC0yW0686tL6SD7qk9JI8eMNY4f8YR+LOPHXGPZtEmj&#10;23VI2RJ4EuwivO3R4vKvF1Dh2FRQyR0wER+zt2+wOl9kQBQh4GYdUVDxkTgPm5RUjvL1XU6t7j9T&#10;VLyytijrPRsz5NUyQ2kAcgCD9M+cMv6d4q/HO2GJeO4yYWrp4qMty0NINIGwP4xJ+WNk1Wi6ca5d&#10;JfgXdMmrs5TqIgcoKEAS+nfrC82tTaizlTUZSEqInIywJ8QDyhxt1WyzVMouIdds6XkKdaQsozoC&#10;gVpSeCVKSCAqWBkeUZa98d/OUjj+yhQKBkfLmBLrE5AifqCNt1exSlGt2kahNKxkilIxLxRV0mux&#10;SSFUfbVMChB9BAeofU1N8pnV066gl9LedICGyFAzA+ESJUCJfXHVzt/7eO1PuJ0rctQ6ZtGoaGtt&#10;zvSXTvV+cqWWgtBQ4kBJCycuKRI8cI/rbzk15N5/E85snrdi9PDGpFbbxDaMyxcazAvbhkYHREm6&#10;lyY12xmXWi63ISwHK3Ki3/AkJfJRQR79fXLvXPhD37RukUQmYSJZvauc5zn7nllz5x82a7XO1qg1&#10;hT7Y7nXZV73gqlOFdvpnnU01EUzIplvsyDjyG5FZUvFU5JSIl7M3KNuYzsOkmtOB4DGM3mrZvDuM&#10;rhIZKtyH9lJYLkVyi8VRrrQU4eMjGXworLHOmsAgAgQodeU3m4vIRToWlLxSiSpDMpa1KAT5ppAw&#10;AnKc8ZxDdEdqeyb9t13ufuBU3Wn0NpW9VtMiipz5i1TkFILypuLWrMEpAKcZZiYkvaNvzH6m4bsO&#10;x6G2eIs2sqKw+fZDxsjgqFrDZjBFXSB89r70ijxZ80hkVPJx5C2W9ghlCiIh49LqpN6pGw+p4SJA&#10;JSJlM5D3VTSrE4kBMhjKIztS52Wbva1pts3dIXmxP17nSo603Vx9SnSDlS8ghISpwiSJZ05iEkAY&#10;x3utu6W2PJDq/A5E1XuWJcGZqxvY5us5xql8p7y5VuzPhiI2Qq7unPDuviYGKk01FTmUWKsYigmT&#10;Ef6MBN6NVda1mVG4lFS1PMJJ84PuEZgQngoH2+yI/ufsftH2y7rVGmt2aK8X7Q9zpmn7XUUlQmme&#10;ZR1FofTUpy5XXEEAAJKQQAoe9ILj1G5sN1b3lG/4yutLic1ZHPES1Vw9ivH1HbRCliyi3mVo0ZCz&#10;2JqogWv0SvNmijp+6VEpfZEpQEpjAPSFq53Vt1MnC+laVCWRI82GWWUAnmJcD7IstvF2M7H6f0rb&#10;dU2OvesmmOs2/ca+sqi4GaEtBeRhlQPWqnlKDbKE/FMkEAxMuzeV+fTW+lOtkbhOYPd4+r6RZK4Y&#10;/wAe12DsydMilVvxqzSbyEbyz2JZkMAOHjd2sduX1ER/e6zuuXphHWqVrQknBQyHLP8AOSBIeEzP&#10;2kRCtrdI/h7bmXxG2NmYvyNR1KslNWVjzrBqXAMA3lcLaHFH3G1tpCz4cIYDqvv9A7/6EZzu6sU0&#10;q2UKPji81nKdQaLmWaMJhamSziOnIcypjLjX7Egkodt7gich0VCD38QEVL1cqrs1W27L1CGVTlOR&#10;BSZH55GY5H5RFdt2+3i4du/cFYbCl5dXpWvuVK/QVKhJS2xUthbTksOsySkLlgQpKhxkM8XDztZf&#10;NeqzsVSMC4mnc5bKZklaFHYvoscwc/TkO0gvqgs1db7OEVRbxVdiRmUexTKJisp3DyAA7C0sVr9H&#10;UrDDZU662gJPEeUqzYcScRLgmZ8xlgej/ehtJYNxrtpq+7gXensO2FlZql11Wtaes4p3odOmpGpE&#10;uPOdNWIBCRIy8L57SbE86umlQidj8wWnBkljleWi4qdo9Xr1el2FZdypzCwjp06UPHzANXJkRSO8&#10;auVTJGHsJg7lEVbr15pwldStSCsgJV5DjxCVIAkknhhPhxnFftqNtuwbey8vbZaMpb+1qZLS3Gap&#10;951tb6Wx51tAuLazJnmDa0JChwBxEMSj9m9vdx9RMb7X6a3/ABNioWdKtrzLOOMi01xb1Xd3qhBP&#10;Kw8BYgUAkY1aC0V9sVUTicqyfkPcBHpQ7U3asphVUDgb6eZK0yTipJEyCoKwl8k4rZU7W7O7Lbx3&#10;PaLeu33i7Zq6nTQVlHUppwmlfPkceZImsqzJnlUJFKpYERBPC5yPbLbx3rNkNnmSqDmIodSgJiDT&#10;r1YZ19dF7JSZG7hR4u28fdSI37h4m9AH169WqtrXK8sVD3UZLBXilKZEKSOKQMJHnGwO97tn2w2F&#10;sVirdv261NZcKt5t0vPqdBShE0hIPAk8xH3yJyd7CbTbbvdM+OCOpTX6VVlSZG2NvkWpY67At4Fw&#10;DCelYODKB2D2HjpFYjZE6oKKSDoSgl4JiJuvL1zrayoDNuISgq8pkCVAcVGcwEeBAmcMRPDxpvtY&#10;262n2db3t7mHa5XrA36KzUjgZeeLoztIdd95Di0ArUEyDKJlc1SEeDvPeeVTj+wyOwjfbLHOe6jF&#10;ysVE3Ws2HB1YqryLWljqkbS0Q7jVVzLRXxJPaUR8k1UwMUxRP6gXFV/bNAlKnalOVxzLNKZyJEwJ&#10;LzCRkcRKXgYXbCWHtM7iNbjbh3SFz09eHmnHKZ9m6P1CXA2AS24lwCTmXzJVIpMiCBhPq9yuXm7a&#10;+4B1YjaDUq5btptosf1e0Rzdz7qVLqaE+LKLJMqNCqHVfKvrA9Kg0bGOBCgUyinkQPEfSrzVKoGi&#10;ggVK28y1yBCcZCQ4ZlcQCJQ07JdnFj3H3C1ZVahrKmi2n0pcX2FqTI1NQWcy+kFSkgJZSVOLAJMw&#10;lMlGcSjc8ZcudBwjN5lW3QxnMZOrlPfXSfxAtgeokoxxjow8o/qUVZETfMknrRJIyJXwkFNVUvfx&#10;Ao9+vryL5T0yq1b4klGYpyzUBzwJyT9mWXIeMRSy6p7PNQ66Y0UnRF0Y0rU1iaZm4i61BqxnWG0V&#10;DjJ/ZlKiQotTmlJlOYiu3+1n2K/2TP8AfQ+nMa/nD+an5Z+18HI/TXwvxnsfOvlfxfl818P+i8vY&#10;+/x7dYvtav8ASZMw63qelnkJy6eeeX3ZzwlKUo2T/SDtt/WB/I/1Vz+5n2V62eZHXzZM3Sz5f3c/&#10;ilm5TitH6nD0k9Q/2ghlgQ/5FU+3/B0ru/8AFp/wx/eVG1Pwsv4bWX61v/LUR6WfuJXGF84xKLmr&#10;BEDZm2b4PFFNylKxri42acirnFJQKElb4RCvyb51FtHQtTHctPaTTIkKJigURMAdNNPbQLUzdUFa&#10;3ygKWDiJHiUCXlI44SEpzhDt13g6q0/3T12idwKilXoR+71NA2sUzDTlMsulFO6XUIS4pOaSHMxU&#10;VBQJIkYsF+ng2xreQMFWTV+UawcPkDDq3z2FFjGtop/b8eTbkwN5OS9lFM8lL1+UVM1cLKmMuchy&#10;CIABeneyvIQ4umIAKvMk/neInzlxAHLGNefiQ7Q3PTm4FNurSLfe05e09JzMtTiKesaT5kImSENv&#10;NgOISkBAIVIzMPdztfcRYxxPdLznZ/XI7FdfiVHtsWtTZs+h1mZDkBJmpHOk1k5J08ciRNBuBDnV&#10;WMUpQER6eK1ymbplKqwCzhhKczPAAczPhFAtA6f1jqnV9DYdAt1Lural4JpwwVJcCuagtJBQEpmV&#10;LmAlIJJlCj8N8p9lz+R7V+P7RC/5Dx9U3S0WF1nX9axBjKMcHUM4TYJoKonM0dOCKiuZFMpjFA4i&#10;YAHv0wputSP9NbqUDKeE8wAOIJy+7PEyOPsi4Wtu062bdqRdO4jX9utuo6tAc9K0h+41y0ykVkgj&#10;MkSyhSjIywwhHO3lhzLa+YvBExnnGlexNkVxb8ApPKjWLgheYxONRdx6cW+GwNmzRNRy6bdhOl4d&#10;0h9O49MtaX1uvqqwkVJcZzBM5DFEpTxxGJ9uEXv2ctuibR2V6hotv7pU3jTaaO7FNQ/TGlWVlKit&#10;HRUpRypPBU/NxkI7+3SpM2fqIGTG4CeRjqXsFDVSPaPTe6iZjjuvEVimQpn7kFoDtwcwEAOw+nSy&#10;ozC45HfOh2sCTP8AMJlL5pYQwWekVoX8Nxyos0m6mv084+tSRI5qx6TipjHNlAE42p9TeOHsY1sw&#10;GMb9RrBCYxjCGVsZlATGEwgQuJ4cpSAIj6AUodgD7g9A6hNb/HK/6pv++iO1ujQE/ho1AAl/5TWn&#10;/wCQcxi9f6lL/wDMOEf/ALhW/wDQh6cb7/F0vyO/kTGgvww//ta+f+y/97CquR+7zjLiy4saG1cr&#10;oQchj+TtkkgkcxEZB9DxCzSLI6IA+CxWJ3B1UgEO5Tj36aupNulZIGVLKlj5SspP1RbXtksVA/3Z&#10;bsagdSlVe1cUMNqIxQlxwKcy+GcJCT4jCNZ/H3TYag6T6x1iBQRbRrXD9QkCJolApBczseSefqD2&#10;+06r6SUMYR9REepPZ0dO3NicziZ+M1H+yOQPcTeq3UO+WqrrcFKVVLvVSgk8ZNLLSB8gSgAQsX9R&#10;hR4Se0nqVydoJhPUbM1b+TvfEvvEZ2GHnWMswA4/iBB2LduoYA+0yBekN/yoNO7L9oXSif6KkqUf&#10;rQItP+Gtfq63761VlZUfQXCyvhxPLMy40ttfypmsA+CzCGtxQnr/AMVvGfkx98UunT5jNeI3yy5T&#10;CVtHQ00EfUUiHH95MWUYdMn3AUgAH2dMqQENslaipxRdSPABK8wE/YFSA9kdAtlDb9O9226OlmMi&#10;VVrNtuCAOa3G89QT7czgJ9pM41x8WNyZXnj71XmWQk8m2K4SCfpEMB/hpKA96KeoGEPTyIq27iH3&#10;d+pLYygW1DSDPpzQflSTOOO3dhZH7B3E6toX5yVd3XUnhmQ7JxJ+hUTXs6w2sfVGE/umT+J4G5N5&#10;pRewjluJmZWJka+Ea7BNlE/J1EztJM0qKIior3TBIDB9vbrJcxcSyDblBLgMzMJMxL9LCINtbUbS&#10;MXh/+b1PeKiyqYAZ+z3Gm3EPZ0zU51QcyOnmwTjmlGcHAHK7yabFbRqam1NjrrDX5rOXiBkZqZgJ&#10;hSux69BCU+duTC0cmdOUDHiVCogQO5xMXqMpr704W0NvgvOmQSW0DGRUZnhgAfljphuJ2i9rm2u1&#10;Cd37w7qV/TzjFK6hpp1oPLFXk6SfMnKkycBVPhIxDHPMzyahkDSBhm9/UZ7Jn5fSSV1e0tg9YVB8&#10;+UvCwGCKYyRzvEmpm5gKYqgj3Hv9w9YLmKtDi/WKBqxRGZSJfG7Lhzlxlzibfh+PaXXp3XtRoVus&#10;p9MfaCDTJqVpXUoSKXDqLRJJVPEEDwjXGjjyi33ENfoVzqNfstKkKjXGbyqy8W1eQTho3jGRkGx4&#10;1VMWwooCmXwL49i9g7dTFNLT1NChh9CVM5E4HhwEceF6iv2n9YVF/stZUUt8brHlJfbWpLoUVqmo&#10;LBzTMzMzxhd25e9ej+hFjx9VbHjuPuWaWUNHscd49xxTIaUulbgRMdCEbJSJm4q1Zg9VOKbJIDAZ&#10;YRHwJ29emurqLdQOBthhK32kjhJIQOU1HCYxIHHnFkNk9gt9+4O2XG62u4uUWh1vLXWVlbUuN0rz&#10;vF0lE5PrSBmdURJOGZU8Ir9srtDvjmHUjP75fQJLGmLJ/CeQ/nsnk/MtejbrB1V5U5Iz2cJU49oq&#10;o+fMI44uCNBOQ6pigQewiIdJX6661TCz0EopCnEqCgcvinkSOMbE2v2q2A0bvDp6nRuGbpqunvtH&#10;0kUNteXTOvpqEZWvULUAlK1yQXJEJBKhPjFX/wBM8ABi3aDxHuH1lTQAfs79oCQ7en3enX2z/wAb&#10;Uf4Df5XI2v8AijE/e7Ss+PoKn/OTFUOA4iZuRHYc5kkjqEqeRPbVOmQ6qXnkFQqntKGATp+6AABu&#10;wh5AAd+kVp/9Rpv8N38iY25+IQVDtu0ykEhJq6SYBwP+jEpjnLl4RrqzXWmFyw9lKqyaSS7CwY+u&#10;EU5SXIVREybyAfo91CHASmIUxgEQH9nUtrmkv0brS/dUg/kjjnoi5v2XWVqu1KSmop7jTuJIMjNL&#10;qDgRGNDgxkZOPW5AqmCxzRquplslHhCGH2FpWEXGKZuDF/dMoVtIrgUR9QKYe32j1CkuFxt9cyEq&#10;tzpl8pQfq4R2w7+KelqW9urxlAqhq5hCfENugOKHyTQmftAi4n6ZVBATbeOhboC6I4xY3I6FJMXJ&#10;W6h7yoogRfx9wqCiiRDGIA+ImKAiHcA6eLJ/HOz4hlv6yr8vP5o0x+KQ4uejmgpXSKK45ZmU/wDT&#10;CZHCYBIB4yJ8YaFzmAA8b2afQBEHtQEO4APYfnrfsId/sH/D0q1B/DM/9Sj8ioqp2Gf/AKasX6tR&#10;/lKisHB0I/7KDJQCI9i3HYvsAiIgX/ygnfxDv2D1/Z14of4Gol+af7pja3fkB/V3bPH0Vm/zDCee&#10;HW7zGNcKcm99gDrpzlV1alZaJWbCYjhCQbtJH4VymcvcSmbLGBTuHqHj36YmM2dxKCUqNCoT5ia2&#10;xP5pzi5venYaPVGutrNPXHKaGr1U224FYpKFKRmSf1hhL2xe/wDTMVWHNGbVXo6RFrErI47rhHKn&#10;Y67aLFCySi6aZjdzkK+eGIZT/LFEvf7OnWyZVV7oIE22USPhnKsw+Q5E/RGgfxSLtWit0lp9JIti&#10;Wax7KMAXJstgn9VIIHhmPjGn294+o+UK09p2RKrB3SqyJkTv6/Y49vKRTszc/uIGXZuSHRUFI4dy&#10;9w9B6kVTS09W10alAW1Ocj4jnHK2waivulrmi9acq36G7NTyPMrLbiZiRkpJBExxjPZzWcZ2Us0J&#10;Ynz5qvAhIz+EqqjUHeLK0kjHyv07ESaUzXZujpAdNBSRrrhHw+CL4CdMAMTucBAY/crd0CHaVv8A&#10;0+QJUE8UhIkCB4AcZYjjjHRnsc7otJaGXeNvd2qgt22+1ZqE17xK2+s4gtPNVRkSEPJM+qZyVMGQ&#10;Iiquu3P3f8esSYT34wpN2RZmyWrVguEXFqQNwcx/siwcmuFEmUmxJVVRuIprqszFFcTCcQETeqZi&#10;6PBksrCaimyylOS5HCSp4HDHGSjG2tyPw8dPajeOue3q+09O0twPM0zjgdp0rnmT6erbJLYBxSlw&#10;HLIJEgIb9+bXE1/cb+vPgcNf3P8A6k+ZfR308n8F+YX9b8n+hvH5j9b+X/Zvb9zt+Lv4fi6VzsHo&#10;ZdIdHqT6eU588uOXjPLznKXOKZ/c7u7/AJ8/d7Pe/wCc3psnqOsc/pOHU9V7npZfHmly44Qn/wDU&#10;s26qWCw6qxcFZoGakohlk5eVYRMsxkXUak9+nE2Z36LRZYzQro7ZQE/c8RMJB7fZ15urja60JQoF&#10;QbE5cpqVFz/wvrPd7db9W1dfS1DFK8uhDa3G1oSsp65UEFQGbKFCcpymI0U6E2WrWzTfXMsHNwlg&#10;QRwvRGcgiwfspH2DkgGrVy0ft0VFTIHKomdM6apQHuAgIdL7HkVZ2GlSJDQCh4ciCP8AjHNfuAtd&#10;2tG9GpTcGH6dw3urUgrQpEx1lKSpBIExIggpJwkQYye7eUy1cPvKFWs6YwYOS4pucw+yJXoVuKqL&#10;GUptkefDZRxuZTzOU5mLl0dVuJvxgVZPwAAL3Bifadoqsoa/eNkKbJ+JJ+EmXD4VSkJSEdeNm73a&#10;e87tTqtAapcT98KFlFG66qRUipZTmoa3gJBSUhK5YTSrMTOGQ84OYojZ/jrxFlrX22N7fi15kqr2&#10;7ICUHIN13sPAvK/NMooLfENllnTEsHbnSCDlNUoFbvAIYR7FA3S+41LNWyw8jEZjhzSrLz+QZh4E&#10;kS4iKzdiGi6zavuUvGj9xaNVFqxFsfp6QuoIS48l5pTnp3FAJV1adK1IKT525gCZlFhuGHb/AFSY&#10;aKY5x2vkag44umMk7A0yHWrPORNckTyT2flJUtqKaQXb/NmE2ycpnK4KJ/ASCiPb2wDotdfR0VMW&#10;KtxKHgtRJOGYEzBB5yBCfZKXCUa3729mt3Ht/bnqNNtuFzsl1U0qjfYaceRkS0hHQ8gPTW0pJBQZ&#10;TmFieaEt785sxnkrlvwrn6jWVKw4UPdcJwbDKLRs5SpE1IVGRi46zDX7A5RRYTTOCdn8HLhAxkU+&#10;wj5CAd+mSvdbqqypUyQQVsn5k5ZnHlgZHmIu7296F1Tpns7v23d9pTTa5FDcnV0Cik1TSKhC1sdZ&#10;lJK2lOpE0IWApWGE8I/dyQRk9pXyvU3cmHYjP4wuuQKpmKAs0Gqg/hZ9+wSQisgVhN+0UXaHlGjc&#10;oKewJwOuQ5TFD16U1WduscLakrdLnVbPESwwHjlxB8JiMXbLVW/fLtErtk6xz0+q6G31FudYdBS4&#10;yhZLlI/kUAoNqJlmlJBBBjUkTkp0b/KpjmNfZHGjSnv4lvKIpObAzLZQVcJAYkIerJqKTYWErgfY&#10;MzBEyvvh4h3+3qRfbltCJqcAcAmUfHgJkZeM/wC3hHKFXbHvwNXOaKRpm6LvTTxbJSyroyB/eh8g&#10;NdGXnDmYJyY+yMpJM5xOVOcfHed5ytzOIarbso0eWiWGSfCAmEKujSGkJXLJOtXwojCJ29o2Rft0&#10;VxKZNB2mBv29Rd2pQ+6an3UmobJHh5kHjzwkSRgI64K0HV6T7C7noCgqmLzd6K11Lbi6KbzRfNUX&#10;XmWlJn1TTqUppakzClNqlDOP1H90p8zrlg+Ih7VXJaWNlVxIFjY2ajn734AsIBTPRbNHCypWoCcA&#10;9wQAoiPoI9O17cQuspQggkB0mRnyTL6Yq3+GbZLzRbnX2sraSpZoxaAjOtpaE5+r7uZQAzYHDjFa&#10;NkteS7T8KunFzxK8YXPIOttCZz1iptdfM5Kznqj1q6ibm1Wh2qysiR9XCeDsWwpAoYpTCAfZ3SKQ&#10;kW9h9BSVtZkuSxIBJPzBJkT7I2fthuOdpO+LWlk1ihyh05qa4KZZqXkqQwKhKkuUyg4oBGR4zbz5&#10;pCY+Zu/C/uDQ9h9OceUc1jjEcr4Rh0Mf3yquXqKEwm3ijqpV+wIMFhTcGiJKLAiZTgBvFZA5TeI+&#10;IC7WWpbTTekWZONkyJI8ySZ5hy5ylyljxinHe5szqDbbem5X30zqtIX181dJUBJLZLki80ViY6iH&#10;JkjCaVJInjC5v1A2xzLKq+F9FsLKK5EyVL3ZpdrfXacJZp80fJNXMHTKy4TYCuIyMivLuXCyA+Jk&#10;E00jqdgOHSK8VjTryW0EKaaxMsf2hwSEy4qAJmOPmEWW/Dr20e0ii+b+64CbbpdigVS071TNpKkl&#10;SXal9JXLyIDaEJVjnKlBM5GL4W/jAd3jiYpel75SNaZcpNOibnAyQKlNFsc0tTvbA/bFcmKTvGP3&#10;8u8YCoYQIAKlVN6F7dKBa3RaktImKlKy5InmolRQSJ4Yyw5gcor/AGbupasPd/Xb4U4dXo+urnKd&#10;1uUnF2xWVlBy4+dCG23ZDHylAxMLo4Yt6orUp5auP/cNF/hOxxNxmJfH0nfSnh4plKSzgTztQl3r&#10;4pEmKT2QTFzGOxODJcigkKYDD0ltlwapFOB8ypirHl01cFBQ8CcSrx9mMWV729g6veBmk7itl1N3&#10;21PUTbdYikk44pDYk1UNpRMrKUHI+3LqoImQRGqBpcKk/YJyjG0V15GrIg4RkG01GrslUDF8gWI6&#10;ScmQMkJfXyA3bt1JRUU6kzStBBHiI5NPWa709QaR+lqUVSTIoU2sKB8CkpnP2SjFXxcOmRubK+rJ&#10;vGSyCl92kXQdIOUFmrhAzy4KFctXCZhSXbKI/jKoURKYnqA9uofT4XGkPLqKx5fulx3E7r2Xx2MW&#10;xCkOJcTQWIFJSQoHJTjKoHEKBwIOIOHGJc/UV3imzOx+sKUPZ4KYUrlJeuJ4kTJspIYhI1yWVL8f&#10;8Est8MqZJExgIfsbxDv27CHRfP29c8GfN/ownDHzZnMPlxH0xDvw2LDe6PbTVa6ykqGU1NYlLRcQ&#10;pHUPpgPJmAzCZAmMJ841pYquNSt1FqDyq2aAsbZSp19yRaEl2EoX2FItoBVDCycLeBRN6evbsb0H&#10;16l1I42umbyKB8g4GfKOQGrLLeLPfqxm7UtRTOireBDra2zMLVh5gP7IxYZbubDX7ncmckbRtHSN&#10;Pjs6x9jJLTjRdzHs6bIw7BrTrfHInSUFxXoE4eYAiQQSMmf8IGAeoa6FJfzPiakVIU4AJzAVM4Dj&#10;5ZYc5eyO4Wj7HUbi9gDGmdqFoVenLCtkttKCVqqUOrVU06yDg86MPMfMFJxlKNKO9u3+sEpqLmmo&#10;wucMfWa2ZdxNdadjGqVCeZ2yz3i0Wasv2kDD1+BgVXsk9WfuVyAJgIBEiCJziAAPT3cLtbXaJxDT&#10;yVLKcAJnnxw4DxPKOYewWze6dLvFY7xXWK40tos13pqmuqKhpVOxSsMPoU64866EoSEJBMpzUcAJ&#10;mFP/AKbKzV+Cq20VGm5dhDXAlqpTga5Ku27CXOQ0bLxhiIsXSiThdZGQanROQhRMQ/YBABEO6Gzu&#10;NiqeWSMi2EZTyVivh48R9Ii3f4nVruNwu+lL/QMuP2Q0VSOs2krbnnbXitIKQChQUCSARiOBigfD&#10;7sVh3W3fnMc/my3tqDXLYjfKjHWeWbui11hOOL04XaoWCURRVbwbd34e2mu4FNH3fwmOHSKgdRT1&#10;dPUO4NJSsE8ZFUpYDGWBmeXOLDd5u22tNze3qx2/QtEu4XOjNLULYbKespoUiQostkgulPFSETVl&#10;xAMait199dccLavZVuyWYKBPTMlRp+HpEBXLXDzE1ZbFORbiOiWkY0jnTlbx95yCii5gKiimUTHM&#10;Adu79XXakXSKRSOoXULTJIGPHnhyHM8hHKXY7t+3L1zuraLCbNcKejbr2XKp16ncbaZZaWFuKWpa&#10;UjgmQSCVKJkAYRjw7YJHCelm3mz+XJCPo6WZcV2epY1StL1tCPJiowdemFZOfboSKiDh2znp86Cb&#10;QxAEVTNlOwD3DuxhCDRVdWZBIp1tox96eJkOYmEhJHHEcovr3p6/TrvfDR21mjm3K9VjuzD9aWEq&#10;dS3UOvNhDJKAQlTTQUXJ+6FpnwMfs/TUXSowcjtfAzVmgoeYlTYvfRUdKSrKPcyjRupeEnK0ck7X&#10;SO9BqoumCoJgYSe4Xv8AvB042dSG6xwuEJzNIAmZTylU/omPpjH+J/YrzXU+kbjRUtQ9RNCuQ4tD&#10;alpQoimICykEJzAHLmlORlwhoPOtcKqy49stV51YoRKflJSnNo+ENKsQlnaqkumuX2I0VvjFSeym&#10;Ju4EEAL6/Z0ov7iCwygEFfqEYDjwVjLwiqfYNZrs/wBxtmuLNM+be03UKW701dNIDZGK5ZRiZceO&#10;EVN4U8kY9rnFdlmNsV4qcC/i7VnxzIM5iwxUa6at5SGKaOWVbO3SS5SPQKIJD4j7o+he4+nWKjfZ&#10;RSVKXFJSQnGZl7ycPpjcHfLpnUdy7tLRVW2grKindo7SlCm2XFpUUOHOApKSJp+LHy84XjwAscf3&#10;aV3KxNe7HDQbLLOEm9SI3lZJjGuH7GaWXin4sE3yqQOV2qb8DCQoGMH7O3TXSsodqlUrysiXKNaJ&#10;8MSpHA+PP5osd+Ii/qKx0uidXWCmffetF7VUFTaFrShbQS4jOUg5QookCZCPS4zcvSnE/vJlfWTa&#10;4FKLSso/AwCd1kSLI1kZaBkHZ6DeWrxQvsKVCxRUo4SVdEEfhzrpe74lIcQy0NX6GqzvgpAGR0Ae&#10;7zCjzKRjIj4VZuAhP3R6NpO7vYa0bqbRSr77aczqqVEi/wBN1CfV0qkjEVDLjaFJQR5wleSZInro&#10;d7CYHYwg2R5mbFzeBBsZ382UvdZBl8KUgqGXBb5n4imCYd+/7OpMblb0t9UvN9M88wjjmzt1r9+u&#10;+zGbJdVXAqy9MUr+bNOUpZOM4UzmjkWsWPOTjWfC7XKVCaau5kxehY15J4lFfBScpOFepV2SZXBZ&#10;yQiLKQcpEBM3cEhHuAj6+kfduzpugcZdBt82uEsuVYM1E+GHHlFvNEdtlu1J2tap1y7argvdWyXY&#10;shCS5mQ21lLyFU4BmpCSZ4Zh80Wd5JcGaj5b1cy7c86RNBb/AE5QZ+cr2UDfKmdlgpplGqOINxD2&#10;FAybx6qq/SSIRqJ1U1/Lx8B7h0vu7NEqlXVIyerSJoKZTKuAEh70+EjPDwjVvbJr3eHR261msugH&#10;rgpVTcGmnqEdRTDzalhLqXGTNKQEFRK5JKJTzCUYRvyXzn/dU/O36Ztf5Afmn8o+c/Cvfpz6q+Ue&#10;3889rt7PtfC/2f47x9vz/o/Pv6dRnD13WynLkyZ/hzTnk8M0sY79ffjQP83/ALjeqpP5h/ZHU6eZ&#10;PW6HUn0Z8Z5vP0pzl5ssbrEeG7jTQ9zw1Vp5jLKmWVUWseQHKyipxETHUWcW5VUxjCP3j1LzZLcZ&#10;eQgASkFKA+gECOBjnen3PuyzatrQEiQAZpEgDwATTgD6IsbrrpLq5qbJWyX15xJEYzkLy2jWlqWi&#10;ZWyvyyzeIUcrRxFEJyalG6AtlHiggZIiZjeX4hH06U01vpKNZcYTJZTImZJkDOWPtMa13J3z3W3e&#10;paOj3HvD10p6BS1MBxtlJbLgAXItNIUZhIwUSBLCUdLsJqnr3tXCwNe2BxfA5LiqvKKzNfQmFZNq&#10;rFSK7YzNwu1eQ7+OeFK4bHEhyCoKZg7CJe4AIfaqhpazKahM1J4EEg48RMEYezhz4w17dbtbi7S1&#10;1Rctu7rUWusqmg28WwhQcQFZgFJcStJkrEGUxyOJiFsW8Zmi+F5+csuNdeKlXJSz1aVpVjKMjaZi&#10;LnarNpezKQstBTs9Jwj5o7TAAN7jcxg7AICAgHSdNmtyVBQbmROUyTxEjiTPn8xxGMTjVndDv1ri&#10;3U9r1PqSsqaSkq26lnyMNuNPtGaHW3WmkOoUk8JLA8RFF9iOOrhj05gpPaHZOnVXFGL4exRLd+/t&#10;9kui+O46esciDOFZDDRqkg+8HsisBEke5kAHsAgBfTrD9hUebFTpalLJm8svCcs3z5p+2J273zdz&#10;Ttj+wjqJaUdMI6yWGRUFIEv3mTjLirLm5znjHK5g2s4Dtr9TnM7c82YOkdXde7vUqU3t9WYXCn17&#10;GF5v8dML1ytQbuJq8edKQskXW3aizZBFcgpIAdwUvkmYyp+2Ur7SWgC3lnIoMiJ8eIIM+ZIJnjxj&#10;Vu3/AHA7ubZ6rrNaaXvNSNQXFOWrcfPqPUgGY6wdzZykmaFTCk8EkDCLQS+OuLTFNO1+46bs0o6T&#10;HY89lteAMK3JO4TFuvj5ozSnrPZa+7WarTcA/j2LoF3Cqi8eLdIDgIFKRQoY0WehRTClKSUBRVMm&#10;Ssx4mYlInnKQPAiUZa3uI3hrNx17sJvT7GuVtpbU+ylDQLSBJLSmkp6a2wPhWlU+JmcYr5pfqdwj&#10;27L2YFdYz4vzDlPV63q17LEDMWuYtCuHLRGy85GmLL1yyfBx4IN5aqSCBHiqLxmKjJUCqiYgiGNu&#10;yUaFZnS46AZgLIl9ACZj2KmPZE91l3o9xmuLGvT111A6zbHUlLgpm26dbiSJEKcQkLAI45FJ+iPC&#10;zvfeADLeMm3Idni34RseLsz5ELihhsBOyOVmUPd8hVqvySP01HoMPgnS7iIgaY6SMqkzK2T+BMmK&#10;nuB4jmdtNC86XnEqKz+koDw4AyiJaN7n9+NvtO02k9Hajq6HTtHn6LCG6cpRnWpxcitlSjmWpSjM&#10;nEmPxal6/wD6evdJ7Y4nUhnrtm6dq7BCUslbquR8gObZDw6jkWCEs6q09aWVkQhPi/FH4orb4Uqh&#10;yFE4CcgG8KstuVxQR8ilD8hESt7vX7oaiXV1bW4eDNInj+rTiZ9pizQY24i+NjYDCRFkcT66bBbI&#10;yquI8IxL6z3RzYslSVhma5WVq/DwLqWm2BkXk3ZI1oZ05QRQIs6TKKxREesjNqoWHUvNo/aJBAJJ&#10;MgoSPEniIhWvO5Le7c7To0nru/1NxsAfQ8GnG6dMnETyqC22UOCUzhml7Iinf3DnDRrHN1jMu3dg&#10;qWptiyjKTsRX7tU7NeMavLnJRyDOSnmZG+P0l2pjt0nqSq5vhkQOKwCYxjD0lqLBb3zMBTeM/KRK&#10;fDAKCgMPzQIftL92W+elrIjTSLuLhYG5ZGLgwzXIRlEk5S+haxIYCajIAASEdlAPeHPjJxNjnbd1&#10;dMPYnoefkoF7jPYO5Tc3cpnJjXIFUNd4OQqs67Tn5xwysFRR+OFdmgikZucoqmAVSgZRSWmio1Bb&#10;aczqRIFWMvkAASDicQAeU5RGtyu4bd/dmkbtetbw+9Y2gkIpGkoYpk5fd/YspQlWX4c+aXKUhFg8&#10;wctHHNgGjYQyVmXa/HOPaPsjTFsh4Nn7AhaUW+R6QijDOBs8E2Qrzh8WIVbWFkokq4SQBdNwUyfk&#10;XuIOcaVisu0md+E/ZbA2F9jtlclYKncMZ6s8xjTBueJstjrBbXZa9OTNemISCubeLi5Rs3hJ6vvk&#10;FTPzJx6KjVUTCAFEekFVbaSrV1HEkPfnJJB/4GXLMDKNtbZ76br7QPFzb69VdBTqXmUyCF06zzKm&#10;XApuZ5qACv0ohu/cdvEHgnKuKNfMiZLvtPv+d4+4SuKMPPsuXX4a7QtBiVZ+6vY6NhoxRkhE12ES&#10;UdO1nK6KZG6Zz+QgQ4g0HStvK+opbpVOePT/APDnG8qjvw39qlioddspuA/7f7OYL0/HOqZn7ZRE&#10;OGN9P0xuvyTj8qdh9Z61JPIKXrbywj+Z8lZF4ifYrxsy1LOScG7fswkGDpRJQW50R8DCAdunFNlt&#10;wJUpBUspKSSpRmCJHCeUEgymAI1NrfuV3w3FWn736hrKqmQ+28lmTaGA4yoLbV0kIShWRSQoZwrE&#10;TM4nTIGuXARhih4AyTkmrYYpVL2tfVpHXyZsVhywm5y27vEbGztdPWo1aYWn10pWOnGawKrt0kkQ&#10;eIAoYhlUym+GyW4/AeHJSh9QIETBzvT7nnSCvVtbgAAAzSAADgABTgD6ItYSpcW3E/cKfNihRtZb&#10;hs7PsMQUcFZHIs27ybZSyLJxH0+CiRc2lD5mpJS6HtgRFEyh1ilAw9+3Sint1JSudVlEnJSnMky+&#10;U4n5419uTv8A7vbvWyls+416euluonVOMpcap0ZFqTkKszTTazNIlJSiPZOPV5OadxntcRoZb5IJ&#10;DGVCo1efIV+ByXb5V5XrMlKvyOZBvWKo6gQUs1mk3rePXXJFNG75Q6SKqpUOxDmD5V26mrDnXmS9&#10;KWZJkf8AeD7Jgy5SjHtZvxursxUuPbe3Z+ip3jN1khLjDhlIKU0sFOYD4k5VcpyjieNHA3F5J0v8&#10;/NFqGysTRKcewP5lXihZOr18jJpuwjn7mORi811WqWmtuU42Ubq+SMc1MdByUfMxDh38U1ppKZQc&#10;kpx0fEszPjwwTMeMp+2Hzc7ub3t3epfs3Wt8qXbMQAaZqTFOqWPnbaCepjjJwrEwCACIlqT4y9GI&#10;XPg7Yr4yjKzk2OsCl+UmUrLJQdZRtDUwvl7O4hyPm8ak4BYorrAHi3MYBMZP7ekr9mt6VF9ZUlpJ&#10;z5ZjICDmnKUxI4yBkOEpYQ8U3dFv1W7eDaBu6u1WlHKcUgaLKHXiwryhgOZSsiXlTxWBgFRmb4VY&#10;DGWWd3dmaHlKMq9wpWSaTkdB5WrQiycxllQC+rPDGQRcdhFZFFX3U1EDFVTKPkUwfb1H6Snaerad&#10;mqAU2UOzn4yTIgiRB8CDPwjqJ3yXDVGj9idK3/SrtVRXy2V1GUvMFSVsH0gTiU8iRlIVNJOBBjQ1&#10;V+E3jerFyb3dhgZvILtX5ZRhBy9msErVmzkqvvoiWJXfiV22SP27JOFFkjB6GKYPTqRCxUZVNSnV&#10;NH4SoZfqAV/zfLHOO6983c1dbIqw1OoVttrb6a3W2GW3ymUj+0CJpURxUgJVzBBiz+eNBdQtmpKn&#10;y2cMI1u8uqBCjXKcmu/sULH1+DE6ZyxjCJrk1ERZGqQpFBMoom9spQKXsAdulT1roXlZ1tjNlCcJ&#10;iQHACUpDHlGqtv8AuE3k2tpa2j0Hfam3tXF/rVJCGXFvO4jOtx5txzMZmZChmJmZmIPDh142CrtH&#10;RNWKgk5YO0HzRwhYr8gsg6bKFVQVIdK2kN3IoQB7D3AfvDrAbHbSkpKCUqEiCpRBB+UxO/6z+5st&#10;rZVqytU04goUCzSEFKhIgg054g/LEhZY4ytGM55DlMrZY1+rt1v80xiIySsMnO3RNZwxgo9CKikA&#10;ZsbK0jkAasGxE+6aJDHAoCYRH16yOWigdJUpGJOMiR9YM4jukO6PfrQWm2tI6Q1FU0OnWHHFoZba&#10;ppBTqy44cymVLOZaiZKUQJ4ACI1W4aeM5ddFyrqlTTLIf1ZgsN/IUPXv+JMluKmp2H/KAevIstvC&#10;SkIMj+kr8s5j5ok6O9buhbbUyjV1cEK4/saQn6TTzHzER9FeHDjUW9ry1Wp5TILpOUVEbFf26qS6&#10;ByqJKEVQtyahRKcoD6D2H7+vgsluHwEz8VKI+gkiPKO9Luebnl1bWkKSUkFmkUCCJEEKpyPqi0Oc&#10;tP8AWvZKoxVJzViOq3uFgI4kVXVZNusnN19kkgVukhDWNou3nWSZCEKIkK48DmKAnKYes71to30J&#10;QtHuABJBIIA4CYOIHIGY9kaq0HvLudtleHb7oa8Vdvrqh3qPBtQLTyiZkuMqBaWZk4lEwCQkiKSV&#10;Pg642qpNoTgYJNYlWy/xDdhaLXYpOKTUDv4+TJJ8zK5TJ3/cVFQg/eA9JE2Klmeqt5xB5KUAP+UJ&#10;P1xvS8d+Hc5eKBVvVqD06FpkVsU7LbhH65QrKfamR8CIt3mXRPUbYCsQVRyxgeiWeIq0EhWauYI5&#10;SJlK5AtSgVpEw8zDLx8qzj2niApogsKRTevj3Ee6hy00DiUJ6eXIJJkSJDlwMjL9Kcac0Tv5vDt3&#10;dH7xpDUFwpKyrqC+/wCcONvOq95xxpwLbUtXNRTmIwnFao7hx0VarRicvRbvcK/DO2zyLpFyypfJ&#10;6kMVmZimagjW15lNl7SAlDsQ3cnYOwgIenSFvTdvQvMSsjHDyjjxkUpSoT9hBjZtT3o7+OodVR3C&#10;hori+hSXKqmoKRmqUFe9N5LWaZ5kSPOc4YX+VWNPy8/KT6DqX5YfJPpz6B+Qx30n8j8fH5Z8j+H+&#10;A+G7/i7eHf3Px9/P8XTx6Wm9P6XIn08vdlh4/TPGfGeM54xXP72an+8f3w+0Kz71dfrer6q/UdX8&#10;/qzz5uXHhhwwjvulER+Dogg6IIOiCMhX6rRSf2MV4teMajSjiPte5m5kVKyThFq7kGETWaU2jcc/&#10;N7LGMZODcStfi3ObFZdRqD1sCgQh1PcSURTVIQRXj9RrVtiKDrpxb473mtdPzdgFnyCwl12eznib&#10;B0ni7EGLcZ1pnU6XTabN41TtuUpfvMUW8XFZJyZ6uV0dgo2IkUyjdE5BE2VHYynbwcveaOXTHCMh&#10;Z+PDik4/cuVfGWc7RWZ6q48yDnc8NeprJUxiVeejoZ3YYuKpk5Mw0o/7JkTCNQFEhkXjRyqQRn4p&#10;WCd1eO3jLw/zhYMlLTL3fdDHO2mKN6q3JOVDsAqWxtuyBAa97CrR8eQWkb8rswRk4BmxEkiP1YlL&#10;skm+kA6IInjaxHDusWJf0uGhGbLtUcMYuqDSq7+bcHuHxMmrX2+S79A5HWXsaLVGXepFlXql7g2w&#10;e24bi5MVEpSoNAJ0QQ2bHNohs3c3GZec2Dr2QNdeNHULTyfql92ByPjyfxKz23sDelWWNWfVKo26&#10;Cirpe4BqnZ2R2bwGiKzp5VotsQTKuEGxyCEy8n6m9+ZsKtedHNutMnT2kvt7qjmDUqyWXJlBBzgn&#10;S/G45QSw5ippjBuyd3SNsObci3yJttjlTOnTF8q3ZLptECCJQIIaXziUiM5T+R2j611RkSzQurvD&#10;FuPulWGThuD1rIZPzbRHtbxczctkgcLt1oyxMKTKoLpk90joyJilUAgEOQQg7aNpnra3iq49L1lC&#10;tKpK3dbXbjQ44sWT8r7ZQgMbIlPsRtSmzKyIUJ3JOT6vVKDErFL/AGasNHPuGUMukdUghqPIxkPC&#10;9F57tTcAvN4YDj/xPxc6J44x3jfMDfHNMyVGY8yaNMcOI6Chcd3WvW+pOJmyY4vUA3BJ6ycIsmUW&#10;mqkUjhMqokEW/wCTnAEZy+cifFRxsWLPdnyrRaVx2Zl2wy5sChX42iS1zkcw46SpuKs0nx9V4it1&#10;uJszzJFHgZs0CZiwYsI2ZVbFIBFlEFSCIc4MYbcXYDmmTgd84dNzlLhn0VnNREZyRkJmXcS1ykck&#10;z9YoOUGJ55Fs7eTGQsHXaWbq2PxFxYYhk0eKmN8aBUiCLWaS5Gpmbv1HHM1vpkzIcND4M48sERev&#10;KFlnJFmyqeOGUQ3j4W8zD2ZEhEkIuIlcIX125905xKtJreI+KZCFIITjy3SG2nIBqxtbzG5B1ws8&#10;DrgVbClE48r1OZSja3Ja/a9xGykJX5TMDTDMmi2tg5N2bugwbgLAxKgszhHIIIuHcYCKxyCLmckX&#10;IBrHsHzF8CN1z7kmtUnWfDms9F3zteRrgd+wgIe25rrQ5eobF3AsmCsshKPLBhumB8ORsc3uSSZF&#10;0k0UFjFIIYZ+ojz9xhbecdrdSX3FptLzfUsdI7y6KPmbywRstk2egWtoh6lHVqHkIpmhY2OTlo91&#10;FIkMAOY9VdpJmKVsBTLkEPD4m9i9hNsePPWLPu1GMn2J87X2julbzW38WvAqTCsHY5qtwuQ0K87R&#10;bPa8zyjXohpYkmKiSYNSyfgl5twRVUIIn/ZLULXvbqHrlf2Doz29w1TeSEhBx7a95FpKCDqUSaIP&#10;jvPy/ttVPLpqpMUgBN4LhNPxESFKJjCKSpoaSsUhdSgKU3PLiRKcp8CPAf7o2dtlvHuLs7W1Ny26&#10;r26Cuq0IQ6tVJR1RKUFRTl9XTvhsgqV5m8ijPEmQlUYOFXjMIYiiGtXwayRgOk5j8y7ARztI4AJQ&#10;Mk8YZVbukx7GH904dJzZ7cQQpslJEiCtZB+YqIjcR74e6JQKXdUdRtQkUrttpWkj2pXQKSfnEMtq&#10;dWg6RWYGn1pqsxr1ZimUJCs3EhJSqzWNjkCNmaCslMO38o+OkimACq4XVWP27mMI9x6XMstU7SWG&#10;RlaSJAYmQ+eZisF3utdfLpUXm5rS5cap5TrighDYUtZKlEIbShtAJPuoSlI4AAR0HWWG6Dogg6II&#10;OiCDogg6IIOiCDogg6IIOiCDogg6IIOiCDogg6II8iwfwGb/AIR/CJL+YP4D/oa38b/1R/3n/qfL&#10;ogj5Vn+XoX+Bfw1r/LP8vf1Rf4L/AKt/zX/A7dEEe50QQdEEHRBB0QQdEEHRBB0QQdEEHRBB0QQd&#10;EEHRBHDXb/23/I38xsP52/4/8t//ACP/ADH+70QR3PRBB0QQdEEHRBB0QQdEEHRBB0QQdEEHRBB0&#10;QQdEEHRBB0QR/9k="/>
  <p:tag name="ISPRING_COMPANY_LOGO" val="ISPRING_PRESENTER_PHOTO_0"/>
  <p:tag name="ISPRING_SCORM_RATE_SLIDES" val="1"/>
  <p:tag name="ISPRING_SCORM_PASSING_SCORE" val="100.000000"/>
  <p:tag name="ISPRING_ULTRA_SCORM_COURSE_ID" val="BAEF9CE0-7C61-4CDB-ABFF-0D382D6E99BC"/>
  <p:tag name="ISPRINGONLINEFOLDERID" val="0"/>
  <p:tag name="ISPRINGONLINEFOLDERPATH" val="Content List"/>
  <p:tag name="ISPRINGCLOUDFOLDERID" val="0"/>
  <p:tag name="ISPRINGCLOUDFOLDERPATH" val="Repository"/>
  <p:tag name="ISPRING_PLAYERS_CUSTOMIZATION" val="UEsDBBQAAgAIANWFM0pYuREx+gIAAKoIAAAdAAAAdW5pdmVyc2FsLW5vLXZpZGVvL3BsYXllci54bWytVU1v2zAMPWfA/oOhe6Qkbdc2sFN0BYIdtqFA1m23QLUZW4steZLcNP31k+RvwylaYAcHMcX3SJGPtH/znKXeE0jFBA/QHM+QBzwUEeNxgB5+rKdX6Gbl5yk9gvQiUKFkuTa+91QnAeoYsCFCHosCVHBmCWk65WL6xCIQyMslE5LpowlxYUI0ARfnyDNArgKUaJ0vCTkcDpgp489jJdLCUisciozkEhRwDZKU2VTAZa7fjyX6mIOqGd5AYJ5M8D7sWbEe8HCGhYzJYjabk9/fvm7CBDI6ZVxpykNAq48fJq6QjzTcfxNRkYKytolfkm9AaxvX2Sa+XrL5FfeUDANUOmwzUIrGoHDKY0RKLBkB+7uUqqTiUT1ay6v2rOJ1flv7vq3dXBtJ65wXjylTiTnqQlrrKNAn/ah+5q7r1PFQq2NtmZAn4W/BJETu9WcjxNkceTaxNQ21kMc7c2o0UvUGN/3EZT+xdcWN8HATZNNSoPICjZO7N1aHENW33QHVhYS6VBPfifc7lZJaJay0LMAnA2OFJX2wT8orV01qG+InOksv3tAb6zdozR/1Wmcc4H805oshamrCeATPa2Z8NGSm2BpMF6wN6zzFNmabkyoes46ue6Yyx6pb5iKepjIGM3kR1ZS0dnIKCpIq4xIWcoDtHJwEJyxOUvPoUYbh6UmajMr9KEPn4CQ4FeF+BNqYmzKSYR0HYmoU5JORdeKHhdIiYy9Onr09o5dOh83I3easGbjL2euj2B+dXox6kHZoZHXZf519VR/e2wHWqvXZ5qWlp1YzD6CLvPSqZ6HIBz4R7GiR6rtuTvU+7EAHOY9NxzjXL6N3cdiwF/ASsDIJ0KerM+QdWGS/gfMzU7uWwfTTrJ1eeGc6FXEneF0HjIl7K39dRestX7Wu7PqpDvumhk8MDiWmnKnPRh2xFAWPBj3EefsRUanZabcSaHPBy/k18lLYmb/zhVGsyAN0vmjufH1xXWNdXvdl4DKXd+ioSrhVEKl03VzEr3bD6h9QSwMEFAACAAgAeH1RUIuE7NHNBAAAXxIAACYAAAB1bml2ZXJzYWwtbm8tdmlkZW8vY29tbW9uX21lc3NhZ2VzLmxuZ61Y627bNhT+X6DvQAgosAFd2g5oMAyJA1piHCEy5Up0LhsGgZEYm4gkuro4zX7tafZge5IdUrJj9wJJSYA4MCmf7xyey3cOdXTyJUvRWhSlVPmx9eHgvYVEHqtE5otja85Of/nNQmXF84SnKhfHVq4sdDJ6/eoo5fmi5gsB31+/QugoE2UJy3KkV49rJJNjazaObH86w/Q68vyJH43diTWyVbbi+QPy1EL99Ovh4ZcPHw9/PnrXyvWBCafY8/aBkEH6+L4HEGWB70WARryIkitmjfT/YXL+nHkuJdao/TJMehaQC2uk/3fKzYOAUBaFnuuQyA0j6jPjC48w4lija1WjJV8LVCm0luIeVUsBcaxkIVCZysQ8iBVs5LXoUub4U+zSKCAhC1ybuT61RqEqioe3BpbX1VIVoK5EiSz5TSoSoxMyxjxfFaIE1byCjELwVy0l/FJlXOYH3aovqedjJ8KzWTQlYYgn4Fy2PRQg7cHfy2oJzxKh3oKK+zxVPEG3hQBAP0R8tUpl3PxShqtCWzhL+UOnFQG+dOkkYr7vhRGhzmbHGpE8QU7B9WEHogQ4JAEAFLwUxRNkI5PrRhzhNB2GcOZOzjz4MG3CmVwsU/hUQ+2YEciEmci7pCBTSQA5HoaXfuBop4EqxNGKl+W9KpK9LN2NZxewS20fCsFmO+BMY2yAIT8ksFdRiLjqAvPwnNpn0ZhR+Dom4FyP13m87CkHFfLdJN1NyRpitZt4nfnfokVj/wpKHBjJHyLhnwMRnQ+RuCYhkAcJu2QovnAnWFOBJp8NM2yYJ+a60NMHxOMY5HRI11LVJexolwA/GA4qD4apCcmnOaSSi70fEFyDChE3q4VcC7CjSETRqQg41yaOzuxPc/eP6BS7HnEiSHUgoIiZZqA1ZvwB5apCPFnzPBboRsRcx/QBniUyMc907hn9n2v5N+JVy7dvWqqmDrl6M9SePXb/jll1CTZVlchWVZdq7bDW/KdYoevshyb0OfrT9Ic2oThw/ZeJTCmzOm3awLPjs7VsaIw6jXimp/pH66UtCRu+H7tAWGOp+ksQmDN0T4PRIO0v5dJTUDRr2gb0FTe/HaCT+i0AVeipGBfgqj0TLjTd95e/JOPQZdAzLsVNKavOgcxUYxOg74c2hgk4FZV4LMYbcatg9ksFXzdzGXRGE+nOgO6MfXutgrnMA5MpAC7akapEqczA/qQH5nxKNh5oCH7vJJeqThNTvKm8MyQPvq0z8e1AeVuozOymvNwkb9NkTp5jRXO4oFE6GzCSbOuvd3x2yu/pUQoJDmAIsTG19eRi61pNewpBCWhXeCzcDD5QCxmv4iU001tV50lPoOYW45BTDGDtmUPBi3j53z//9sT4ypJmF7W7vw8C0SMZsCDZgv1JVSXKv7pAGB7vy5lFH6n21reR63kJZC5k4YvcrnjTWjKVwdZBt15I8jZomDFsn02hDkKT9qouYHQbgjDFwTlwmbkZWKMpL+6ACJlS6SAU42qdgNUw7Y8X77pKZS6GyD6vlegDM3cWYccxbyGg+OCSedf0zARuOXH7OiJVi95g9hmmwLNf4YlEVkMBA0K2bxn0TdrcWj24FkMC9ahK09o2LAZE0awfaWL9bafbrkrzKujo3c6bof8BUEsDBBQAAgAIAHh9UVAyJMSWMAMAAJYMAAAwAAAAdW5pdmVyc2FsLW5vLXZpZGVvL2ZsYXNoX3B1Ymxpc2hpbmdfc2V0dGluZ3MueG1s1VfdbtowFL7nKaxMvSxpO7p2KKGqCmjVWkCFbe1VZeIDserYWexA6dWeZg+2J9lxDBTUrkt/kDYhRHx+vvN/YoKj20SQCWSaKxl6u9Udj4CMFONyHHpfBu3tQ49oQyWjQkkIPak8ctSoBGk+FFzHfTAGRTVBGKnrqQm92Ji07vvT6bTKdZpZrhK5QXxdjVTipxlokAYyPxV0hj9mloL25gglAPCbKDlXa1QqhAQO6VyxXADhDD2X3AZFRVtQHXu+ExvS6GacqVyyEyVURrLxMPTeHR7bz0LGQTV5AtLmRDeQaMmmThnj1gsq+vwOSAx8HKO7BzWPTDkzcejt1SwKSvsPUQpsFzq1KCcKcyDNHD4BQxk11B2dPQO3Ri8IjsRmkiY8GiCH2PhDrzm4/nTVa12cnXY+Xw+63bPBac85Uej46ziBv24oQIdUnkWwtBNQY2gUo9+oM6JCQ+CvkhZiIyXXnLNnMlQCc19oYRslQ2AdmsBKNfo3XLZRctcjIwxEzEKvm4IkfSqxA7ihgkdLAJ0PteGmqHx7Ln2ccSoI4mGLAjnve/cuuAxFMc00rLq24Gib96jxTeWCkZnKieA3QIwimIM8wacYyGqByChTSUHFFjJEC44WJxymwI6KvM4B/2ToCk0kOWpiv6YCjLPwPed3ZAgjlSEu0Al2N9K5dvjVZwGnVOt7ULrwcat/dtpsXZ92mq3LLRsgZRMqo2eCY9EhSc1G8OmMSGUWepiOiOYaiqIwzgpemdiqLy+D5kkuXJnfuhgr0BssyWasPKcwf/WgtNmYTopBtMNVQOMIciyJw0RGhCuDyxzKAkZUEiXFjNAIV5u2Yz3hKtdIcQPsoPXLPXT6hMviNMb1hhYzBlkpyJ3dvfe1/Q8Hhx/rVf/Xj5/bTyrNl35PUGvObf2TJ9f+cvU/3IaBbzf144vbZPm/u7d7F62vZXLbaV0OSpW11S8F1y0j1f1cRurCvWh6Ky+ZUi7gYhq7QcPVJHjCDbC3bLMXtMqr3/Gu1zbTKhuM+7Uj8t+E7U7La+PaPTHwH73IWk7CJU8wGXY9Lm+/jf3aDt48H2VVKoi2/l+iUfkNUEsDBBQAAgAIAHh9UVBNnA/E6QIAAJsKAAAqAAAAdW5pdmVyc2FsLW5vLXZpZGVvL2ZsYXNoX3NraW5fc2V0dGluZ3MueG1slVbbbuIwEH3vVyD2mYZ2L7BSitRSdlWp26K26rshQ7Bw7Mie0OXv17cQG0jJxqqEZ87xjOfmpmpD+eSi10uXlZTA8Q2KkhGEHicF3PRffg/mEpRWEKSCq8H18Go8eBIDJnIxIDhAUfYTd4BgQr4CIuW5MpJa1qPZTX9RIQp+uRQc9WGXXMiCsP7kyy/7pYlFnmOJLciunBVZQmNmZL8uFG/j+8isNsJSFCXhu0cdhMsFWW5yKSqenXVtvStBMso3Gjn8OZrOWg0wqvABoYh8mo3N6kYpddYUGJd+zMw6y2JkAay2NLRfR05j6vPbH9C2VFG0tNsrs9poJckhDvL41qx2PNenx1kZmfU5AeEvaujXa7NaoYzsQMaH338zq5Uhyqr8nxoppchNQGPO50ncc5ggmW4/49XQrLMEcyFj6GwWfHjsXe8DkP8Z9n1q2lUKNjdxPRgIJukLBhOUFaRJvXM6tRYfzxXq/oDJijClAaGoAc2103NSqQjWCBvgC3xQnoUoL2kg74JVBUydxyEyVjSE6fTOTosQu5cFPkrYeqG764GwQT7pyB4hA2GDfGU0g2fOdsceHKocqU7zHfEJDTLgyVEKtBo40dt9zOptrTa2Hk37qtC6l9SgQmQwUcajN1qASV6aWJnzKjlyK+VkS3P7wvwxuMXO3kelyYHCF9zp8kqRIoNTVWd91LM68tnsL86GJHVvQ3M5t++hHuU3fYJIlutCv02q3/M83Ss6je5RPGaU7jUF+cBXIuBY222kgsgNyDchWFczXCCorscL12Ft8DQJYpAmp6Oc+kNOhZ9XxQLkTGeNwr5uYqEDrmm+ZvoP3yl8QHbAaNE6Kq71eZxQXYauiwKBLwIgcrmue8xtnKaoGFIGW2BeGwjsldvulipdpW0Fd4uPsMKw5LykU036cdHUSjxGAvkJ/Lt2Kzr4QNOh7JEslL1Z1Pr1LG58iaZzPdFM8YXDzO59LUUHa/1xBLXQ/FP6D1BLAwQUAAIACAB4fVFQ7vM1Ch0DAAAnDAAALwAAAHVuaXZlcnNhbC1uby12aWRlby9odG1sX3B1Ymxpc2hpbmdfc2V0dGluZ3MueG1s3VbNThsxEL7nKSxXHMkCpYVGu0GIBIEKSUTSFk7Iu3ayFl57u7YTwqlP0wfrk3S8TkIiUrogokpVFCUez3zzzY/HDo/uM4HGrNBcyQjv1ncwYjJRlMtRhL8MTrcPMdKGSEqEkizCUmF01KyFuY0F12mfGQOqGgGM1I3cRDg1Jm8EwWQyqXOdF25XCWsAX9cTlQV5wTSThhVBLsgUfsw0ZxrPECoAwDdTcmbWrNUQCj3SpaJWMMQpMJfcBUXEmckEDrxWTJK7UaGspCdKqAIVozjC7w6P3Weu45FaPGPSpUQ3QejEpkEo5Y4EEX3+wFDK+CgFtgf7GE04NWmE9/YdCmgHT1FKbB85cSgnClIgzQw+Y4ZQYohfen+G3Rs9F3gRnUqS8WQAO8iFH+HW4Pbspte+ujjvfL4ddLsXg/OeJ1HaBKs4YbDqKARCyhYJW/gJiTEkSYE32AyJ0CwMlkVztaGSK+TcGsVKQOpLK+iiLGa0QzIg2TuVGA2BuZhGuJszifpEQsW5IYInCwttY224KSt9OtM+LjgRCKoJLcnQZR8/+vQpSVJSaLbMZb6jXaKT5jdlBUVTZZHgdwwZhSBom8G/lKHliqBhobJSKog2SAsOHsecTRg9KhM5A/yToxtwkVmwhP7MBTPew3fLH1DMhqoAXEbG0M0g59rj118EnBOtH0HJnONW/+K81b4977Ta11suQELHRCYvBIcqsyw3G8EnUySVmdtBOhJiNSuLQjkt96rEVn99GTTPrPBlfutiLEFvsCSb8fKSwvyVQWW3KRmXB9EdrhIajiCHknhM2EhgmnBpWVXAhEikpJgiksAs0+5Yj7myGiT+AHto/XqG3h5xWa5GcLmAx4KyohLkzu7e+/0PHw8OPzXqwa8fP7efNZpN+Z4gzp0f8yfPzvnFrH86DcPAjeb1k9oU9smgjv/dpO5dtb9WyWanfT2oVMh2vxJct4pW93MVrSt/tfSWrpVKFGAUjfzRgmEkeMYNo2/ZWK9ojrXXOH+2O3w/baY5Nhjp2mPwn0TqV4vn38p7LwzWPkhrIF993DdrvwFQSwMEFAACAAgAeH1RUC7FdOWbAQAAJAYAACgAAAB1bml2ZXJzYWwtbm8tdmlkZW8vaHRtbF9za2luX3NldHRpbmdzLmpzjZTJbsIwEIbvPEXkXitEV2hvqFCpEodK5Vb1YMIQIhzbsp2UFPHuzTgsseOUei7x+Ms/i+XZ9aJqkZhEz9HOftv9u7u3PkDfijIN1+4B6zrI8IBoli5hnmbAUg7EQ4rTvyf//ozU0kblDWXCreqi/EBd3RAkIpAIkSGnCujqEFgEwO8QuA05f9zqDpXVVTW6vciNEbwfC26Amz4XKqOWIVevdjWL9GBRgLqArmgMjujQri7yrPgwRGtyscgk5eVMJKK/oPEmUSLny67461KCqm59UwODp+HL1JFjqTZvBjI/8HSE1k1KBVrDIe7jFC0IM7oA1tAd2PUH6gi3C/LoItWpOdLjG7QmLWkCrS6NxmguxiutVjeHaG3OwNbUxN0tmkMwWoJqSU3u0RxQyFz+4wKlEgl2pIW2e35CmaDLlCeH0AO0IIfJomxX986F2vQnxHlCwntC69Dzy7qmhw/qAGiOPieu9uLOQnKhgVgH9mKIgE8GfEV4jhh/juD+MyLUGBqvs2o8VOOxagNVG1BzIViV/delPP1Yvf0vUEsDBBQAAgAIAHl9UVChUS5QaAcAALscAAAgAAAAdW5pdmVyc2FsLW5vLXZpZGVvL3VuaXZlcnNhbC5wbmftmW1QU1cax4NSG7RYqa4N7xiLTJdd24AVAoQsGN46SNTdGlqRCOGtBgIxS8KGvDh0ZoGaECl2BZRkVy04Bsliu6AGCAqTYCVkkBJcIAnbYGImJDFGICGB7E2wnX7ph/22H+6He8/8zrnPeZ5zznP+Z+bcxmM5Gf7bg7ZDIBD/rEzMCQjEFwOBbCVCtwE12KdHc4DCh3IiIxXSMxFiAMC3NOVoCgTSy9vhKngDYL+qzE8pEMjOEc/jI6u8WQSBhBzLwqT8qSbfpELxQtK2nC9wE1NTW9rG4amYzPcy39sJhUKvRiB7iwLO7x5u6wgcr1/pOYkbun/832KCs86w+r5h0pxNk5OWy5+I6HRL3u+1zx5fxklcLx9PK9BuhsmqlQGOIe9+vsKdTEi35cqMES/nKiUVUVuB2pAHZeGUvDeb9QpBJc0XqIj/avIPPV+MCXGivkSPWchk2T6aVF9GDfYBqKnsu4uJ6A27lrofoOEA7t5zpf2ehoUx3wCgiMjY5aFzIIAAAggggAACCCCAAAIIIIAAAggggAACCP9vYHZtOC04z71nZB0UeF/c3+AB5P8OVbkf5A/cpb9YeDC97lwVJa89v34hhqX/j1EkGcqXkZiJBA2idEIzuBIJkzhrLBOfOpHeSHYaDFNdOJpFreKX49t56A07HSWu7pEmEzQqYt4ta5i6xKR/B+O5qb1aquCHHvhrtoC94aDeFvYqSOZvgi3ParA0IgvnDaU+JrmQbFEPmhqXv5m7TfvXFcoeLWr9YrggwNvBJbKmUeW3HLCkFM/KkV9Z1Wbl+sHNKAjzxEIanLlH/JGISmla7Fs9cc8/xRcCOX8EFt4VP8s8kmNSDgJG7dbJNtWsItI7ZGjG4D+en+03T5MmArjs6IFT7s0xHVSP1L/dHzWR8e0p59k4/c0wFP071Lb+TaNJqYQQuvq3px2HwuWkdaHq6vUgi8Ppis73uruwkuwuXJ3CogfXlr5V9JiufR8lYLykOw19n5Pw3Jl2jcCMxlMYKBW1RbWGEyPj2mRnGKcFAmKrRH+/c/ppH0vSrhDJrD8YFCiZcx6L8azzQiG3Nmsp51KlsUvAup8Qina9GDGaNCynic1ft9iXZ/DuqJIlafxkuJNLpj90261ao15i//GC+y8bh6myM8A8tizDuo1BRBgh5ItlqwE2J0UEa4WiITqKzUBL43dWtidK7Q7KhLhmxtkIhQPjzLsRheWXYy8qEIThOA2DwvzR7XLYjDLbKGtbM/khekjg5N1E4AlN5CdorvB9KbHJur6qkahpSWjp48sf4NG0JhU516SbL/KHG++XjMb7w2OrsglzuTO5Ux8OCXgyWEpZEt+pOHaoSVHjSsY1ZGsrC2hJ6nTvgOHMBvdvYwnDSb0Cn6L081My7a0mhFIYpGvldQWi04vaFHLhAWXmuZ98dBdjvgz8UNcLw8sAR8ZZHKVif5g8Ol03P21AuHdJNQ/NNQPciC0QyHDabAdMYHy1yOCP8YTvSrWBGKmNIHDU+AdRODPtuj6HtdVx/JJjzUL/ZNQc302lkGJ4DwauFY82W11X6sagUZSOroLSISXMVp0jZyYX7QqkyrQVm3nzxHzDnmf0cyWUDLf6FIVqMe7O2obxCtutxsDc9OxcEQw583OXdhbrarFLXbkdboRRZmbajxdz7un+6N0GA/VimoWE5SgQ2IkMKEzDi45XXumYiIjpkwtRuvW0TqRS3+nobUOwWfO60+iDsUtNI0CeHrDBOBbZ19EETlUsWzMVEbOC12NtQ/uE1nkDy6ZnjkXEbOz9RbA0DbMfhUyWHY3SxzZwRNpFVp4KkfOKhmvotp2MvTEuslB2T/68iCPQw4RxfWUwRjdALh4bOFE0mGV85YbCf7lshSoJm11bxzil92222iviPglVHCW+aqVIa6aYH5GItLdObmZ8Mh9HHycHYaR91beNfdVMmzauK7yjDW058kazNe6fiXvjvBv+rkeTnrJ+p+0jJSDRQAgDTwj85xapwSgfftHpPDuvNMNez+ba/MDqI1hXyuKfORWxrO59Zet2OT1NXv8WXDsYzt4qJpB3v96fi49aTI9eBpiUEkAO7mTwwip4IxWbKT/w5tth5dhWXkn/CiAJx5mOZ5fnCFWnNqWpyqtLtuYlr45cs+KL1cvXY1q8ObUvqXZladAcdc6Pasw36UImp7qw/UZ0vbexgFP78VLO33mF/Tqg18kkhr1KvELx83gM+f5u/6gZswalGk8DZo+c6riiTZWJX7VoNPxj+DtkDUf1GY4gUM3vh1kMJLnlY+9MVzXVoJvn8kLJPwgJ0lqkekrVrvl6MxZucGVY5Jfzh6EhCF/uMqPhyk3+pv52k+FMQ7ggUOJGpixAifyJ0681/FeOFqssfM7fc05kHPpsrAPtdlHEng8WGtJ33LMp0O7yuC0//XDr2UDlRXpoD2dbjLR6V6BWJNmYNXsmrsr3OnPcmtDAsa5q2PhB+vLZRD9PL+9wlYh2GVs2PS2B3NkxZLKG/UbocZaVloPpST1T919QSwMEFAACAAgAeX1RUMCqsRVKAAAAawAAACQAAAB1bml2ZXJzYWwtbm8tdmlkZW8vdW5pdmVyc2FsLnBuZy54bWyzsa/IzVEoSy0qzszPs1Uy1DNQsrfj5bIpKEoty0wtV6gAigEFIUBJoRLINUJwyzNTSjKAQgZmFgjBjNTM9IwSWyULA4RGfaCZAFBLAQIAABQAAgAIANWFM0pYuREx+gIAAKoIAAAdAAAAAAAAAAEAAAAAAAAAAAB1bml2ZXJzYWwtbm8tdmlkZW8vcGxheWVyLnhtbFBLAQIAABQAAgAIAHh9UVCLhOzRzQQAAF8SAAAmAAAAAAAAAAEAAAAAADUDAAB1bml2ZXJzYWwtbm8tdmlkZW8vY29tbW9uX21lc3NhZ2VzLmxuZ1BLAQIAABQAAgAIAHh9UVAyJMSWMAMAAJYMAAAwAAAAAAAAAAEAAAAAAEYIAAB1bml2ZXJzYWwtbm8tdmlkZW8vZmxhc2hfcHVibGlzaGluZ19zZXR0aW5ncy54bWxQSwECAAAUAAIACAB4fVFQTZwPxOkCAACbCgAAKgAAAAAAAAABAAAAAADECwAAdW5pdmVyc2FsLW5vLXZpZGVvL2ZsYXNoX3NraW5fc2V0dGluZ3MueG1sUEsBAgAAFAACAAgAeH1RUO7zNQodAwAAJwwAAC8AAAAAAAAAAQAAAAAA9Q4AAHVuaXZlcnNhbC1uby12aWRlby9odG1sX3B1Ymxpc2hpbmdfc2V0dGluZ3MueG1sUEsBAgAAFAACAAgAeH1RUC7FdOWbAQAAJAYAACgAAAAAAAAAAQAAAAAAXxIAAHVuaXZlcnNhbC1uby12aWRlby9odG1sX3NraW5fc2V0dGluZ3MuanNQSwECAAAUAAIACAB5fVFQoVEuUGgHAAC7HAAAIAAAAAAAAAAAAAAAAABAFAAAdW5pdmVyc2FsLW5vLXZpZGVvL3VuaXZlcnNhbC5wbmdQSwECAAAUAAIACAB5fVFQwKqxFUoAAABrAAAAJAAAAAAAAAABAAAAAADmGwAAdW5pdmVyc2FsLW5vLXZpZGVvL3VuaXZlcnNhbC5wbmcueG1sUEsFBgAAAAAIAAgAqAIAAHIcAAAAAA=="/>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G:\Pubs Site Materials\Radiographics\Slide Presentations for Digital Objects\2020\40.2.Alexander - Fundamental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985</Words>
  <Application>Microsoft Office PowerPoint</Application>
  <PresentationFormat>Personalizado</PresentationFormat>
  <Paragraphs>153</Paragraphs>
  <Slides>26</Slides>
  <Notes>24</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Office Theme</vt:lpstr>
      <vt:lpstr>Presentación de PowerPoint</vt:lpstr>
      <vt:lpstr>Introducción</vt:lpstr>
      <vt:lpstr> Descripción general de los cuatro componentes del protocolo de la Ecografía transvaginal para la endometriosis. </vt:lpstr>
      <vt:lpstr>Componente 1: Evaluación del útero y anexos.</vt:lpstr>
      <vt:lpstr>Componente 1: Evaluación del útero y anexos.</vt:lpstr>
      <vt:lpstr>Componente 1: Evaluación del útero y anexos.</vt:lpstr>
      <vt:lpstr>Componente 1: Evaluación del útero y anexos.</vt:lpstr>
      <vt:lpstr>Componente 2: Endometriosis infiltrante profunda</vt:lpstr>
      <vt:lpstr>Componente 2: Endometriosis infiltrante profunda</vt:lpstr>
      <vt:lpstr>Componente 2: Endometriosis infiltrante profunda</vt:lpstr>
      <vt:lpstr>Componente 2: Endometriosis infiltrante profunda</vt:lpstr>
      <vt:lpstr>Componente 2: Endometriosis infiltrante profunda</vt:lpstr>
      <vt:lpstr>Componente 2: Endometriosis infiltrante profunda</vt:lpstr>
      <vt:lpstr>Componente 2: Endometriosis infiltrante profunda</vt:lpstr>
      <vt:lpstr>Componente 2: Endometriosis infiltrante profunda</vt:lpstr>
      <vt:lpstr>Componente 2: Endometriosis infiltrante profunda</vt:lpstr>
      <vt:lpstr>Componente 2: Endometriosis infiltrante profunda</vt:lpstr>
      <vt:lpstr>Componente 2: Endometriosis infiltrante profunda</vt:lpstr>
      <vt:lpstr>Componente 2: Endometriosis infiltrante profunda</vt:lpstr>
      <vt:lpstr>Componente 3: Evaluación del signo deslizante</vt:lpstr>
      <vt:lpstr>Componente 4: Detección de marcadores suaves.</vt:lpstr>
      <vt:lpstr>Componente 4: Detección de marcadores blandos.</vt:lpstr>
      <vt:lpstr>Limitaciones de la Ecografía Transvaginal</vt:lpstr>
      <vt:lpstr>Beneficios clínicos</vt:lpstr>
      <vt:lpstr>Conclusiones</vt:lpstr>
      <vt:lpstr>GRACIAS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RG Fundamentals Template</dc:title>
  <dc:creator/>
  <cp:lastModifiedBy/>
  <cp:revision>1</cp:revision>
  <dcterms:created xsi:type="dcterms:W3CDTF">2020-02-17T21:41:49Z</dcterms:created>
  <dcterms:modified xsi:type="dcterms:W3CDTF">2020-06-10T14:14:36Z</dcterms:modified>
</cp:coreProperties>
</file>