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6" r:id="rId2"/>
    <p:sldId id="257" r:id="rId3"/>
    <p:sldId id="258" r:id="rId4"/>
    <p:sldId id="259" r:id="rId5"/>
    <p:sldId id="260" r:id="rId6"/>
    <p:sldId id="261" r:id="rId7"/>
    <p:sldId id="262" r:id="rId8"/>
    <p:sldId id="263" r:id="rId9"/>
    <p:sldId id="267" r:id="rId10"/>
    <p:sldId id="264" r:id="rId11"/>
    <p:sldId id="265" r:id="rId12"/>
    <p:sldId id="268" r:id="rId13"/>
    <p:sldId id="272" r:id="rId14"/>
    <p:sldId id="273" r:id="rId15"/>
    <p:sldId id="266" r:id="rId16"/>
    <p:sldId id="269" r:id="rId17"/>
    <p:sldId id="270" r:id="rId18"/>
    <p:sldId id="271" r:id="rId19"/>
    <p:sldId id="274" r:id="rId20"/>
    <p:sldId id="275" r:id="rId21"/>
    <p:sldId id="276" r:id="rId22"/>
    <p:sldId id="277" r:id="rId23"/>
    <p:sldId id="280" r:id="rId24"/>
    <p:sldId id="279" r:id="rId25"/>
    <p:sldId id="278" r:id="rId26"/>
    <p:sldId id="281" r:id="rId27"/>
    <p:sldId id="282" r:id="rId28"/>
    <p:sldId id="283" r:id="rId29"/>
    <p:sldId id="284" r:id="rId30"/>
    <p:sldId id="285" r:id="rId31"/>
    <p:sldId id="286" r:id="rId32"/>
    <p:sldId id="287"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57827" autoAdjust="0"/>
  </p:normalViewPr>
  <p:slideViewPr>
    <p:cSldViewPr snapToGrid="0">
      <p:cViewPr varScale="1">
        <p:scale>
          <a:sx n="37" d="100"/>
          <a:sy n="37" d="100"/>
        </p:scale>
        <p:origin x="-1692"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1C7EA7-C114-45C9-B5B9-7A2F7D4BB1FE}" type="datetimeFigureOut">
              <a:rPr lang="es-ES" smtClean="0"/>
              <a:t>16/06/2020</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441F1E-4408-471A-83FB-D324F4C6DA7B}" type="slidenum">
              <a:rPr lang="es-ES" smtClean="0"/>
              <a:t>‹Nº›</a:t>
            </a:fld>
            <a:endParaRPr lang="es-ES"/>
          </a:p>
        </p:txBody>
      </p:sp>
    </p:spTree>
    <p:extLst>
      <p:ext uri="{BB962C8B-B14F-4D97-AF65-F5344CB8AC3E}">
        <p14:creationId xmlns:p14="http://schemas.microsoft.com/office/powerpoint/2010/main" val="1056872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Marcador de número de diapositiva 3"/>
          <p:cNvSpPr>
            <a:spLocks noGrp="1"/>
          </p:cNvSpPr>
          <p:nvPr>
            <p:ph type="sldNum" sz="quarter" idx="5"/>
          </p:nvPr>
        </p:nvSpPr>
        <p:spPr/>
        <p:txBody>
          <a:bodyPr/>
          <a:lstStyle/>
          <a:p>
            <a:fld id="{69441F1E-4408-471A-83FB-D324F4C6DA7B}" type="slidenum">
              <a:rPr lang="es-ES" smtClean="0"/>
              <a:t>2</a:t>
            </a:fld>
            <a:endParaRPr lang="es-ES"/>
          </a:p>
        </p:txBody>
      </p:sp>
    </p:spTree>
    <p:extLst>
      <p:ext uri="{BB962C8B-B14F-4D97-AF65-F5344CB8AC3E}">
        <p14:creationId xmlns:p14="http://schemas.microsoft.com/office/powerpoint/2010/main" val="324000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9441F1E-4408-471A-83FB-D324F4C6DA7B}" type="slidenum">
              <a:rPr lang="es-ES" smtClean="0"/>
              <a:t>11</a:t>
            </a:fld>
            <a:endParaRPr lang="es-ES"/>
          </a:p>
        </p:txBody>
      </p:sp>
    </p:spTree>
    <p:extLst>
      <p:ext uri="{BB962C8B-B14F-4D97-AF65-F5344CB8AC3E}">
        <p14:creationId xmlns:p14="http://schemas.microsoft.com/office/powerpoint/2010/main" val="3955189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9441F1E-4408-471A-83FB-D324F4C6DA7B}" type="slidenum">
              <a:rPr lang="es-ES" smtClean="0"/>
              <a:t>12</a:t>
            </a:fld>
            <a:endParaRPr lang="es-ES"/>
          </a:p>
        </p:txBody>
      </p:sp>
    </p:spTree>
    <p:extLst>
      <p:ext uri="{BB962C8B-B14F-4D97-AF65-F5344CB8AC3E}">
        <p14:creationId xmlns:p14="http://schemas.microsoft.com/office/powerpoint/2010/main" val="1869105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9441F1E-4408-471A-83FB-D324F4C6DA7B}" type="slidenum">
              <a:rPr lang="es-ES" smtClean="0"/>
              <a:t>13</a:t>
            </a:fld>
            <a:endParaRPr lang="es-ES"/>
          </a:p>
        </p:txBody>
      </p:sp>
    </p:spTree>
    <p:extLst>
      <p:ext uri="{BB962C8B-B14F-4D97-AF65-F5344CB8AC3E}">
        <p14:creationId xmlns:p14="http://schemas.microsoft.com/office/powerpoint/2010/main" val="2574192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9441F1E-4408-471A-83FB-D324F4C6DA7B}" type="slidenum">
              <a:rPr lang="es-ES" smtClean="0"/>
              <a:t>14</a:t>
            </a:fld>
            <a:endParaRPr lang="es-ES"/>
          </a:p>
        </p:txBody>
      </p:sp>
    </p:spTree>
    <p:extLst>
      <p:ext uri="{BB962C8B-B14F-4D97-AF65-F5344CB8AC3E}">
        <p14:creationId xmlns:p14="http://schemas.microsoft.com/office/powerpoint/2010/main" val="3040524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9441F1E-4408-471A-83FB-D324F4C6DA7B}" type="slidenum">
              <a:rPr lang="es-ES" smtClean="0"/>
              <a:t>15</a:t>
            </a:fld>
            <a:endParaRPr lang="es-ES"/>
          </a:p>
        </p:txBody>
      </p:sp>
    </p:spTree>
    <p:extLst>
      <p:ext uri="{BB962C8B-B14F-4D97-AF65-F5344CB8AC3E}">
        <p14:creationId xmlns:p14="http://schemas.microsoft.com/office/powerpoint/2010/main" val="1499198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9441F1E-4408-471A-83FB-D324F4C6DA7B}" type="slidenum">
              <a:rPr lang="es-ES" smtClean="0"/>
              <a:t>16</a:t>
            </a:fld>
            <a:endParaRPr lang="es-ES"/>
          </a:p>
        </p:txBody>
      </p:sp>
    </p:spTree>
    <p:extLst>
      <p:ext uri="{BB962C8B-B14F-4D97-AF65-F5344CB8AC3E}">
        <p14:creationId xmlns:p14="http://schemas.microsoft.com/office/powerpoint/2010/main" val="2807745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9441F1E-4408-471A-83FB-D324F4C6DA7B}" type="slidenum">
              <a:rPr lang="es-ES" smtClean="0"/>
              <a:t>17</a:t>
            </a:fld>
            <a:endParaRPr lang="es-ES"/>
          </a:p>
        </p:txBody>
      </p:sp>
    </p:spTree>
    <p:extLst>
      <p:ext uri="{BB962C8B-B14F-4D97-AF65-F5344CB8AC3E}">
        <p14:creationId xmlns:p14="http://schemas.microsoft.com/office/powerpoint/2010/main" val="450369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Marcador de número de diapositiva 3"/>
          <p:cNvSpPr>
            <a:spLocks noGrp="1"/>
          </p:cNvSpPr>
          <p:nvPr>
            <p:ph type="sldNum" sz="quarter" idx="5"/>
          </p:nvPr>
        </p:nvSpPr>
        <p:spPr/>
        <p:txBody>
          <a:bodyPr/>
          <a:lstStyle/>
          <a:p>
            <a:fld id="{69441F1E-4408-471A-83FB-D324F4C6DA7B}" type="slidenum">
              <a:rPr lang="es-ES" smtClean="0"/>
              <a:t>18</a:t>
            </a:fld>
            <a:endParaRPr lang="es-ES"/>
          </a:p>
        </p:txBody>
      </p:sp>
    </p:spTree>
    <p:extLst>
      <p:ext uri="{BB962C8B-B14F-4D97-AF65-F5344CB8AC3E}">
        <p14:creationId xmlns:p14="http://schemas.microsoft.com/office/powerpoint/2010/main" val="2112202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9441F1E-4408-471A-83FB-D324F4C6DA7B}" type="slidenum">
              <a:rPr lang="es-ES" smtClean="0"/>
              <a:t>19</a:t>
            </a:fld>
            <a:endParaRPr lang="es-ES"/>
          </a:p>
        </p:txBody>
      </p:sp>
    </p:spTree>
    <p:extLst>
      <p:ext uri="{BB962C8B-B14F-4D97-AF65-F5344CB8AC3E}">
        <p14:creationId xmlns:p14="http://schemas.microsoft.com/office/powerpoint/2010/main" val="23338497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9441F1E-4408-471A-83FB-D324F4C6DA7B}" type="slidenum">
              <a:rPr lang="es-ES" smtClean="0"/>
              <a:t>20</a:t>
            </a:fld>
            <a:endParaRPr lang="es-ES"/>
          </a:p>
        </p:txBody>
      </p:sp>
    </p:spTree>
    <p:extLst>
      <p:ext uri="{BB962C8B-B14F-4D97-AF65-F5344CB8AC3E}">
        <p14:creationId xmlns:p14="http://schemas.microsoft.com/office/powerpoint/2010/main" val="3673364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9441F1E-4408-471A-83FB-D324F4C6DA7B}" type="slidenum">
              <a:rPr lang="es-ES" smtClean="0"/>
              <a:t>3</a:t>
            </a:fld>
            <a:endParaRPr lang="es-ES"/>
          </a:p>
        </p:txBody>
      </p:sp>
    </p:spTree>
    <p:extLst>
      <p:ext uri="{BB962C8B-B14F-4D97-AF65-F5344CB8AC3E}">
        <p14:creationId xmlns:p14="http://schemas.microsoft.com/office/powerpoint/2010/main" val="23675382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9441F1E-4408-471A-83FB-D324F4C6DA7B}" type="slidenum">
              <a:rPr lang="es-ES" smtClean="0"/>
              <a:t>21</a:t>
            </a:fld>
            <a:endParaRPr lang="es-ES"/>
          </a:p>
        </p:txBody>
      </p:sp>
    </p:spTree>
    <p:extLst>
      <p:ext uri="{BB962C8B-B14F-4D97-AF65-F5344CB8AC3E}">
        <p14:creationId xmlns:p14="http://schemas.microsoft.com/office/powerpoint/2010/main" val="19500280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9441F1E-4408-471A-83FB-D324F4C6DA7B}" type="slidenum">
              <a:rPr lang="es-ES" smtClean="0"/>
              <a:t>22</a:t>
            </a:fld>
            <a:endParaRPr lang="es-ES"/>
          </a:p>
        </p:txBody>
      </p:sp>
    </p:spTree>
    <p:extLst>
      <p:ext uri="{BB962C8B-B14F-4D97-AF65-F5344CB8AC3E}">
        <p14:creationId xmlns:p14="http://schemas.microsoft.com/office/powerpoint/2010/main" val="2400971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200" b="0" i="0" kern="1200" dirty="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5"/>
          </p:nvPr>
        </p:nvSpPr>
        <p:spPr/>
        <p:txBody>
          <a:bodyPr/>
          <a:lstStyle/>
          <a:p>
            <a:fld id="{69441F1E-4408-471A-83FB-D324F4C6DA7B}" type="slidenum">
              <a:rPr lang="es-ES" smtClean="0"/>
              <a:t>23</a:t>
            </a:fld>
            <a:endParaRPr lang="es-ES"/>
          </a:p>
        </p:txBody>
      </p:sp>
    </p:spTree>
    <p:extLst>
      <p:ext uri="{BB962C8B-B14F-4D97-AF65-F5344CB8AC3E}">
        <p14:creationId xmlns:p14="http://schemas.microsoft.com/office/powerpoint/2010/main" val="6977244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9441F1E-4408-471A-83FB-D324F4C6DA7B}" type="slidenum">
              <a:rPr lang="es-ES" smtClean="0"/>
              <a:t>24</a:t>
            </a:fld>
            <a:endParaRPr lang="es-ES"/>
          </a:p>
        </p:txBody>
      </p:sp>
    </p:spTree>
    <p:extLst>
      <p:ext uri="{BB962C8B-B14F-4D97-AF65-F5344CB8AC3E}">
        <p14:creationId xmlns:p14="http://schemas.microsoft.com/office/powerpoint/2010/main" val="30414180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9441F1E-4408-471A-83FB-D324F4C6DA7B}" type="slidenum">
              <a:rPr lang="es-ES" smtClean="0"/>
              <a:t>25</a:t>
            </a:fld>
            <a:endParaRPr lang="es-ES"/>
          </a:p>
        </p:txBody>
      </p:sp>
    </p:spTree>
    <p:extLst>
      <p:ext uri="{BB962C8B-B14F-4D97-AF65-F5344CB8AC3E}">
        <p14:creationId xmlns:p14="http://schemas.microsoft.com/office/powerpoint/2010/main" val="35760242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9441F1E-4408-471A-83FB-D324F4C6DA7B}" type="slidenum">
              <a:rPr lang="es-ES" smtClean="0"/>
              <a:t>26</a:t>
            </a:fld>
            <a:endParaRPr lang="es-ES"/>
          </a:p>
        </p:txBody>
      </p:sp>
    </p:spTree>
    <p:extLst>
      <p:ext uri="{BB962C8B-B14F-4D97-AF65-F5344CB8AC3E}">
        <p14:creationId xmlns:p14="http://schemas.microsoft.com/office/powerpoint/2010/main" val="8636746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9441F1E-4408-471A-83FB-D324F4C6DA7B}" type="slidenum">
              <a:rPr lang="es-ES" smtClean="0"/>
              <a:t>27</a:t>
            </a:fld>
            <a:endParaRPr lang="es-ES"/>
          </a:p>
        </p:txBody>
      </p:sp>
    </p:spTree>
    <p:extLst>
      <p:ext uri="{BB962C8B-B14F-4D97-AF65-F5344CB8AC3E}">
        <p14:creationId xmlns:p14="http://schemas.microsoft.com/office/powerpoint/2010/main" val="33153045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solidFill>
                <a:schemeClr val="bg1"/>
              </a:solidFill>
            </a:endParaRPr>
          </a:p>
        </p:txBody>
      </p:sp>
      <p:sp>
        <p:nvSpPr>
          <p:cNvPr id="4" name="Marcador de número de diapositiva 3"/>
          <p:cNvSpPr>
            <a:spLocks noGrp="1"/>
          </p:cNvSpPr>
          <p:nvPr>
            <p:ph type="sldNum" sz="quarter" idx="5"/>
          </p:nvPr>
        </p:nvSpPr>
        <p:spPr/>
        <p:txBody>
          <a:bodyPr/>
          <a:lstStyle/>
          <a:p>
            <a:fld id="{69441F1E-4408-471A-83FB-D324F4C6DA7B}" type="slidenum">
              <a:rPr lang="es-ES" smtClean="0"/>
              <a:t>28</a:t>
            </a:fld>
            <a:endParaRPr lang="es-ES"/>
          </a:p>
        </p:txBody>
      </p:sp>
    </p:spTree>
    <p:extLst>
      <p:ext uri="{BB962C8B-B14F-4D97-AF65-F5344CB8AC3E}">
        <p14:creationId xmlns:p14="http://schemas.microsoft.com/office/powerpoint/2010/main" val="42515786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9441F1E-4408-471A-83FB-D324F4C6DA7B}" type="slidenum">
              <a:rPr lang="es-ES" smtClean="0"/>
              <a:t>29</a:t>
            </a:fld>
            <a:endParaRPr lang="es-ES"/>
          </a:p>
        </p:txBody>
      </p:sp>
    </p:spTree>
    <p:extLst>
      <p:ext uri="{BB962C8B-B14F-4D97-AF65-F5344CB8AC3E}">
        <p14:creationId xmlns:p14="http://schemas.microsoft.com/office/powerpoint/2010/main" val="31365456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0" kern="1200" dirty="0">
                <a:solidFill>
                  <a:schemeClr val="tx1"/>
                </a:solidFill>
                <a:effectLst/>
                <a:latin typeface="+mn-lt"/>
                <a:ea typeface="+mn-ea"/>
                <a:cs typeface="+mn-cs"/>
              </a:rPr>
              <a:t> </a:t>
            </a:r>
            <a:endParaRPr lang="es-ES" dirty="0"/>
          </a:p>
        </p:txBody>
      </p:sp>
      <p:sp>
        <p:nvSpPr>
          <p:cNvPr id="4" name="Marcador de número de diapositiva 3"/>
          <p:cNvSpPr>
            <a:spLocks noGrp="1"/>
          </p:cNvSpPr>
          <p:nvPr>
            <p:ph type="sldNum" sz="quarter" idx="5"/>
          </p:nvPr>
        </p:nvSpPr>
        <p:spPr/>
        <p:txBody>
          <a:bodyPr/>
          <a:lstStyle/>
          <a:p>
            <a:fld id="{69441F1E-4408-471A-83FB-D324F4C6DA7B}" type="slidenum">
              <a:rPr lang="es-ES" smtClean="0"/>
              <a:t>30</a:t>
            </a:fld>
            <a:endParaRPr lang="es-ES"/>
          </a:p>
        </p:txBody>
      </p:sp>
    </p:spTree>
    <p:extLst>
      <p:ext uri="{BB962C8B-B14F-4D97-AF65-F5344CB8AC3E}">
        <p14:creationId xmlns:p14="http://schemas.microsoft.com/office/powerpoint/2010/main" val="4155424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9441F1E-4408-471A-83FB-D324F4C6DA7B}" type="slidenum">
              <a:rPr lang="es-ES" smtClean="0"/>
              <a:t>4</a:t>
            </a:fld>
            <a:endParaRPr lang="es-ES"/>
          </a:p>
        </p:txBody>
      </p:sp>
    </p:spTree>
    <p:extLst>
      <p:ext uri="{BB962C8B-B14F-4D97-AF65-F5344CB8AC3E}">
        <p14:creationId xmlns:p14="http://schemas.microsoft.com/office/powerpoint/2010/main" val="16137070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9441F1E-4408-471A-83FB-D324F4C6DA7B}" type="slidenum">
              <a:rPr lang="es-ES" smtClean="0"/>
              <a:t>31</a:t>
            </a:fld>
            <a:endParaRPr lang="es-ES"/>
          </a:p>
        </p:txBody>
      </p:sp>
    </p:spTree>
    <p:extLst>
      <p:ext uri="{BB962C8B-B14F-4D97-AF65-F5344CB8AC3E}">
        <p14:creationId xmlns:p14="http://schemas.microsoft.com/office/powerpoint/2010/main" val="19564086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a:p>
            <a:endParaRPr lang="es-ES" dirty="0"/>
          </a:p>
        </p:txBody>
      </p:sp>
      <p:sp>
        <p:nvSpPr>
          <p:cNvPr id="4" name="Marcador de número de diapositiva 3"/>
          <p:cNvSpPr>
            <a:spLocks noGrp="1"/>
          </p:cNvSpPr>
          <p:nvPr>
            <p:ph type="sldNum" sz="quarter" idx="5"/>
          </p:nvPr>
        </p:nvSpPr>
        <p:spPr/>
        <p:txBody>
          <a:bodyPr/>
          <a:lstStyle/>
          <a:p>
            <a:fld id="{69441F1E-4408-471A-83FB-D324F4C6DA7B}" type="slidenum">
              <a:rPr lang="es-ES" smtClean="0"/>
              <a:t>32</a:t>
            </a:fld>
            <a:endParaRPr lang="es-ES"/>
          </a:p>
        </p:txBody>
      </p:sp>
    </p:spTree>
    <p:extLst>
      <p:ext uri="{BB962C8B-B14F-4D97-AF65-F5344CB8AC3E}">
        <p14:creationId xmlns:p14="http://schemas.microsoft.com/office/powerpoint/2010/main" val="16905388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9441F1E-4408-471A-83FB-D324F4C6DA7B}" type="slidenum">
              <a:rPr lang="es-ES" smtClean="0"/>
              <a:t>33</a:t>
            </a:fld>
            <a:endParaRPr lang="es-ES"/>
          </a:p>
        </p:txBody>
      </p:sp>
    </p:spTree>
    <p:extLst>
      <p:ext uri="{BB962C8B-B14F-4D97-AF65-F5344CB8AC3E}">
        <p14:creationId xmlns:p14="http://schemas.microsoft.com/office/powerpoint/2010/main" val="18737239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9441F1E-4408-471A-83FB-D324F4C6DA7B}" type="slidenum">
              <a:rPr lang="es-ES" smtClean="0"/>
              <a:t>34</a:t>
            </a:fld>
            <a:endParaRPr lang="es-ES"/>
          </a:p>
        </p:txBody>
      </p:sp>
    </p:spTree>
    <p:extLst>
      <p:ext uri="{BB962C8B-B14F-4D97-AF65-F5344CB8AC3E}">
        <p14:creationId xmlns:p14="http://schemas.microsoft.com/office/powerpoint/2010/main" val="3375436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9441F1E-4408-471A-83FB-D324F4C6DA7B}" type="slidenum">
              <a:rPr lang="es-ES" smtClean="0"/>
              <a:t>35</a:t>
            </a:fld>
            <a:endParaRPr lang="es-ES"/>
          </a:p>
        </p:txBody>
      </p:sp>
    </p:spTree>
    <p:extLst>
      <p:ext uri="{BB962C8B-B14F-4D97-AF65-F5344CB8AC3E}">
        <p14:creationId xmlns:p14="http://schemas.microsoft.com/office/powerpoint/2010/main" val="17649179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9441F1E-4408-471A-83FB-D324F4C6DA7B}" type="slidenum">
              <a:rPr lang="es-ES" smtClean="0"/>
              <a:t>36</a:t>
            </a:fld>
            <a:endParaRPr lang="es-ES"/>
          </a:p>
        </p:txBody>
      </p:sp>
    </p:spTree>
    <p:extLst>
      <p:ext uri="{BB962C8B-B14F-4D97-AF65-F5344CB8AC3E}">
        <p14:creationId xmlns:p14="http://schemas.microsoft.com/office/powerpoint/2010/main" val="35308141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9441F1E-4408-471A-83FB-D324F4C6DA7B}" type="slidenum">
              <a:rPr lang="es-ES" smtClean="0"/>
              <a:t>37</a:t>
            </a:fld>
            <a:endParaRPr lang="es-ES"/>
          </a:p>
        </p:txBody>
      </p:sp>
    </p:spTree>
    <p:extLst>
      <p:ext uri="{BB962C8B-B14F-4D97-AF65-F5344CB8AC3E}">
        <p14:creationId xmlns:p14="http://schemas.microsoft.com/office/powerpoint/2010/main" val="37867207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9441F1E-4408-471A-83FB-D324F4C6DA7B}" type="slidenum">
              <a:rPr lang="es-ES" smtClean="0"/>
              <a:t>39</a:t>
            </a:fld>
            <a:endParaRPr lang="es-ES"/>
          </a:p>
        </p:txBody>
      </p:sp>
    </p:spTree>
    <p:extLst>
      <p:ext uri="{BB962C8B-B14F-4D97-AF65-F5344CB8AC3E}">
        <p14:creationId xmlns:p14="http://schemas.microsoft.com/office/powerpoint/2010/main" val="20259652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9441F1E-4408-471A-83FB-D324F4C6DA7B}" type="slidenum">
              <a:rPr lang="es-ES" smtClean="0"/>
              <a:t>40</a:t>
            </a:fld>
            <a:endParaRPr lang="es-ES"/>
          </a:p>
        </p:txBody>
      </p:sp>
    </p:spTree>
    <p:extLst>
      <p:ext uri="{BB962C8B-B14F-4D97-AF65-F5344CB8AC3E}">
        <p14:creationId xmlns:p14="http://schemas.microsoft.com/office/powerpoint/2010/main" val="22431788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9441F1E-4408-471A-83FB-D324F4C6DA7B}" type="slidenum">
              <a:rPr lang="es-ES" smtClean="0"/>
              <a:t>41</a:t>
            </a:fld>
            <a:endParaRPr lang="es-ES"/>
          </a:p>
        </p:txBody>
      </p:sp>
    </p:spTree>
    <p:extLst>
      <p:ext uri="{BB962C8B-B14F-4D97-AF65-F5344CB8AC3E}">
        <p14:creationId xmlns:p14="http://schemas.microsoft.com/office/powerpoint/2010/main" val="1713452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9441F1E-4408-471A-83FB-D324F4C6DA7B}" type="slidenum">
              <a:rPr lang="es-ES" smtClean="0"/>
              <a:t>5</a:t>
            </a:fld>
            <a:endParaRPr lang="es-ES"/>
          </a:p>
        </p:txBody>
      </p:sp>
    </p:spTree>
    <p:extLst>
      <p:ext uri="{BB962C8B-B14F-4D97-AF65-F5344CB8AC3E}">
        <p14:creationId xmlns:p14="http://schemas.microsoft.com/office/powerpoint/2010/main" val="24805752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9441F1E-4408-471A-83FB-D324F4C6DA7B}" type="slidenum">
              <a:rPr lang="es-ES" smtClean="0"/>
              <a:t>42</a:t>
            </a:fld>
            <a:endParaRPr lang="es-ES"/>
          </a:p>
        </p:txBody>
      </p:sp>
    </p:spTree>
    <p:extLst>
      <p:ext uri="{BB962C8B-B14F-4D97-AF65-F5344CB8AC3E}">
        <p14:creationId xmlns:p14="http://schemas.microsoft.com/office/powerpoint/2010/main" val="40564507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9441F1E-4408-471A-83FB-D324F4C6DA7B}" type="slidenum">
              <a:rPr lang="es-ES" smtClean="0"/>
              <a:t>43</a:t>
            </a:fld>
            <a:endParaRPr lang="es-ES"/>
          </a:p>
        </p:txBody>
      </p:sp>
    </p:spTree>
    <p:extLst>
      <p:ext uri="{BB962C8B-B14F-4D97-AF65-F5344CB8AC3E}">
        <p14:creationId xmlns:p14="http://schemas.microsoft.com/office/powerpoint/2010/main" val="22026561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69441F1E-4408-471A-83FB-D324F4C6DA7B}" type="slidenum">
              <a:rPr lang="es-ES" smtClean="0"/>
              <a:t>44</a:t>
            </a:fld>
            <a:endParaRPr lang="es-ES"/>
          </a:p>
        </p:txBody>
      </p:sp>
    </p:spTree>
    <p:extLst>
      <p:ext uri="{BB962C8B-B14F-4D97-AF65-F5344CB8AC3E}">
        <p14:creationId xmlns:p14="http://schemas.microsoft.com/office/powerpoint/2010/main" val="283486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9441F1E-4408-471A-83FB-D324F4C6DA7B}" type="slidenum">
              <a:rPr lang="es-ES" smtClean="0"/>
              <a:t>6</a:t>
            </a:fld>
            <a:endParaRPr lang="es-ES"/>
          </a:p>
        </p:txBody>
      </p:sp>
    </p:spTree>
    <p:extLst>
      <p:ext uri="{BB962C8B-B14F-4D97-AF65-F5344CB8AC3E}">
        <p14:creationId xmlns:p14="http://schemas.microsoft.com/office/powerpoint/2010/main" val="180936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9441F1E-4408-471A-83FB-D324F4C6DA7B}" type="slidenum">
              <a:rPr lang="es-ES" smtClean="0"/>
              <a:t>7</a:t>
            </a:fld>
            <a:endParaRPr lang="es-ES"/>
          </a:p>
        </p:txBody>
      </p:sp>
    </p:spTree>
    <p:extLst>
      <p:ext uri="{BB962C8B-B14F-4D97-AF65-F5344CB8AC3E}">
        <p14:creationId xmlns:p14="http://schemas.microsoft.com/office/powerpoint/2010/main" val="3811585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9441F1E-4408-471A-83FB-D324F4C6DA7B}" type="slidenum">
              <a:rPr lang="es-ES" smtClean="0"/>
              <a:t>8</a:t>
            </a:fld>
            <a:endParaRPr lang="es-ES"/>
          </a:p>
        </p:txBody>
      </p:sp>
    </p:spTree>
    <p:extLst>
      <p:ext uri="{BB962C8B-B14F-4D97-AF65-F5344CB8AC3E}">
        <p14:creationId xmlns:p14="http://schemas.microsoft.com/office/powerpoint/2010/main" val="3605969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9441F1E-4408-471A-83FB-D324F4C6DA7B}" type="slidenum">
              <a:rPr lang="es-ES" smtClean="0"/>
              <a:t>9</a:t>
            </a:fld>
            <a:endParaRPr lang="es-ES"/>
          </a:p>
        </p:txBody>
      </p:sp>
    </p:spTree>
    <p:extLst>
      <p:ext uri="{BB962C8B-B14F-4D97-AF65-F5344CB8AC3E}">
        <p14:creationId xmlns:p14="http://schemas.microsoft.com/office/powerpoint/2010/main" val="3501938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9441F1E-4408-471A-83FB-D324F4C6DA7B}" type="slidenum">
              <a:rPr lang="es-ES" smtClean="0"/>
              <a:t>10</a:t>
            </a:fld>
            <a:endParaRPr lang="es-ES"/>
          </a:p>
        </p:txBody>
      </p:sp>
    </p:spTree>
    <p:extLst>
      <p:ext uri="{BB962C8B-B14F-4D97-AF65-F5344CB8AC3E}">
        <p14:creationId xmlns:p14="http://schemas.microsoft.com/office/powerpoint/2010/main" val="2534238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47F9F1B-F474-444F-B939-244474BF18DC}" type="datetimeFigureOut">
              <a:rPr lang="es-ES" smtClean="0"/>
              <a:t>16/06/2020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BBAC1E9-3324-459C-8A22-6235B450956B}" type="slidenum">
              <a:rPr lang="es-ES" smtClean="0"/>
              <a:t>‹Nº›</a:t>
            </a:fld>
            <a:endParaRPr lang="es-ES"/>
          </a:p>
        </p:txBody>
      </p:sp>
    </p:spTree>
    <p:extLst>
      <p:ext uri="{BB962C8B-B14F-4D97-AF65-F5344CB8AC3E}">
        <p14:creationId xmlns:p14="http://schemas.microsoft.com/office/powerpoint/2010/main" val="72216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47F9F1B-F474-444F-B939-244474BF18DC}" type="datetimeFigureOut">
              <a:rPr lang="es-ES" smtClean="0"/>
              <a:t>16/06/2020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BBAC1E9-3324-459C-8A22-6235B450956B}" type="slidenum">
              <a:rPr lang="es-ES" smtClean="0"/>
              <a:t>‹Nº›</a:t>
            </a:fld>
            <a:endParaRPr lang="es-ES"/>
          </a:p>
        </p:txBody>
      </p:sp>
    </p:spTree>
    <p:extLst>
      <p:ext uri="{BB962C8B-B14F-4D97-AF65-F5344CB8AC3E}">
        <p14:creationId xmlns:p14="http://schemas.microsoft.com/office/powerpoint/2010/main" val="1919309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47F9F1B-F474-444F-B939-244474BF18DC}" type="datetimeFigureOut">
              <a:rPr lang="es-ES" smtClean="0"/>
              <a:t>16/06/2020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BBAC1E9-3324-459C-8A22-6235B450956B}" type="slidenum">
              <a:rPr lang="es-ES" smtClean="0"/>
              <a:t>‹Nº›</a:t>
            </a:fld>
            <a:endParaRPr lang="es-ES"/>
          </a:p>
        </p:txBody>
      </p:sp>
    </p:spTree>
    <p:extLst>
      <p:ext uri="{BB962C8B-B14F-4D97-AF65-F5344CB8AC3E}">
        <p14:creationId xmlns:p14="http://schemas.microsoft.com/office/powerpoint/2010/main" val="3191439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47F9F1B-F474-444F-B939-244474BF18DC}" type="datetimeFigureOut">
              <a:rPr lang="es-ES" smtClean="0"/>
              <a:t>16/06/2020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BBAC1E9-3324-459C-8A22-6235B450956B}" type="slidenum">
              <a:rPr lang="es-ES" smtClean="0"/>
              <a:t>‹Nº›</a:t>
            </a:fld>
            <a:endParaRPr lang="es-ES"/>
          </a:p>
        </p:txBody>
      </p:sp>
    </p:spTree>
    <p:extLst>
      <p:ext uri="{BB962C8B-B14F-4D97-AF65-F5344CB8AC3E}">
        <p14:creationId xmlns:p14="http://schemas.microsoft.com/office/powerpoint/2010/main" val="2030720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47F9F1B-F474-444F-B939-244474BF18DC}" type="datetimeFigureOut">
              <a:rPr lang="es-ES" smtClean="0"/>
              <a:t>16/06/2020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BBAC1E9-3324-459C-8A22-6235B450956B}" type="slidenum">
              <a:rPr lang="es-ES" smtClean="0"/>
              <a:t>‹Nº›</a:t>
            </a:fld>
            <a:endParaRPr lang="es-ES"/>
          </a:p>
        </p:txBody>
      </p:sp>
    </p:spTree>
    <p:extLst>
      <p:ext uri="{BB962C8B-B14F-4D97-AF65-F5344CB8AC3E}">
        <p14:creationId xmlns:p14="http://schemas.microsoft.com/office/powerpoint/2010/main" val="1608069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47F9F1B-F474-444F-B939-244474BF18DC}" type="datetimeFigureOut">
              <a:rPr lang="es-ES" smtClean="0"/>
              <a:t>16/06/2020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BBAC1E9-3324-459C-8A22-6235B450956B}" type="slidenum">
              <a:rPr lang="es-ES" smtClean="0"/>
              <a:t>‹Nº›</a:t>
            </a:fld>
            <a:endParaRPr lang="es-ES"/>
          </a:p>
        </p:txBody>
      </p:sp>
    </p:spTree>
    <p:extLst>
      <p:ext uri="{BB962C8B-B14F-4D97-AF65-F5344CB8AC3E}">
        <p14:creationId xmlns:p14="http://schemas.microsoft.com/office/powerpoint/2010/main" val="1521931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47F9F1B-F474-444F-B939-244474BF18DC}" type="datetimeFigureOut">
              <a:rPr lang="es-ES" smtClean="0"/>
              <a:t>16/06/2020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9BBAC1E9-3324-459C-8A22-6235B450956B}" type="slidenum">
              <a:rPr lang="es-ES" smtClean="0"/>
              <a:t>‹Nº›</a:t>
            </a:fld>
            <a:endParaRPr lang="es-ES"/>
          </a:p>
        </p:txBody>
      </p:sp>
    </p:spTree>
    <p:extLst>
      <p:ext uri="{BB962C8B-B14F-4D97-AF65-F5344CB8AC3E}">
        <p14:creationId xmlns:p14="http://schemas.microsoft.com/office/powerpoint/2010/main" val="322537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47F9F1B-F474-444F-B939-244474BF18DC}" type="datetimeFigureOut">
              <a:rPr lang="es-ES" smtClean="0"/>
              <a:t>16/06/2020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9BBAC1E9-3324-459C-8A22-6235B450956B}" type="slidenum">
              <a:rPr lang="es-ES" smtClean="0"/>
              <a:t>‹Nº›</a:t>
            </a:fld>
            <a:endParaRPr lang="es-ES"/>
          </a:p>
        </p:txBody>
      </p:sp>
    </p:spTree>
    <p:extLst>
      <p:ext uri="{BB962C8B-B14F-4D97-AF65-F5344CB8AC3E}">
        <p14:creationId xmlns:p14="http://schemas.microsoft.com/office/powerpoint/2010/main" val="1530502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7F9F1B-F474-444F-B939-244474BF18DC}" type="datetimeFigureOut">
              <a:rPr lang="es-ES" smtClean="0"/>
              <a:t>16/06/2020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9BBAC1E9-3324-459C-8A22-6235B450956B}" type="slidenum">
              <a:rPr lang="es-ES" smtClean="0"/>
              <a:t>‹Nº›</a:t>
            </a:fld>
            <a:endParaRPr lang="es-ES"/>
          </a:p>
        </p:txBody>
      </p:sp>
    </p:spTree>
    <p:extLst>
      <p:ext uri="{BB962C8B-B14F-4D97-AF65-F5344CB8AC3E}">
        <p14:creationId xmlns:p14="http://schemas.microsoft.com/office/powerpoint/2010/main" val="1696089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47F9F1B-F474-444F-B939-244474BF18DC}" type="datetimeFigureOut">
              <a:rPr lang="es-ES" smtClean="0"/>
              <a:t>16/06/2020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BBAC1E9-3324-459C-8A22-6235B450956B}" type="slidenum">
              <a:rPr lang="es-ES" smtClean="0"/>
              <a:t>‹Nº›</a:t>
            </a:fld>
            <a:endParaRPr lang="es-ES"/>
          </a:p>
        </p:txBody>
      </p:sp>
    </p:spTree>
    <p:extLst>
      <p:ext uri="{BB962C8B-B14F-4D97-AF65-F5344CB8AC3E}">
        <p14:creationId xmlns:p14="http://schemas.microsoft.com/office/powerpoint/2010/main" val="1025986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47F9F1B-F474-444F-B939-244474BF18DC}" type="datetimeFigureOut">
              <a:rPr lang="es-ES" smtClean="0"/>
              <a:t>16/06/2020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BBAC1E9-3324-459C-8A22-6235B450956B}" type="slidenum">
              <a:rPr lang="es-ES" smtClean="0"/>
              <a:t>‹Nº›</a:t>
            </a:fld>
            <a:endParaRPr lang="es-ES"/>
          </a:p>
        </p:txBody>
      </p:sp>
    </p:spTree>
    <p:extLst>
      <p:ext uri="{BB962C8B-B14F-4D97-AF65-F5344CB8AC3E}">
        <p14:creationId xmlns:p14="http://schemas.microsoft.com/office/powerpoint/2010/main" val="1571378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7F9F1B-F474-444F-B939-244474BF18DC}" type="datetimeFigureOut">
              <a:rPr lang="es-ES" smtClean="0"/>
              <a:t>16/06/2020</a:t>
            </a:fld>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AC1E9-3324-459C-8A22-6235B450956B}" type="slidenum">
              <a:rPr lang="es-ES" smtClean="0"/>
              <a:t>‹Nº›</a:t>
            </a:fld>
            <a:endParaRPr lang="es-ES"/>
          </a:p>
        </p:txBody>
      </p:sp>
    </p:spTree>
    <p:extLst>
      <p:ext uri="{BB962C8B-B14F-4D97-AF65-F5344CB8AC3E}">
        <p14:creationId xmlns:p14="http://schemas.microsoft.com/office/powerpoint/2010/main" val="210874351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0EADD308-8CDF-407E-9C63-C660C9E2A701}"/>
              </a:ext>
            </a:extLst>
          </p:cNvPr>
          <p:cNvPicPr>
            <a:picLocks noChangeAspect="1"/>
          </p:cNvPicPr>
          <p:nvPr/>
        </p:nvPicPr>
        <p:blipFill rotWithShape="1">
          <a:blip r:embed="rId2"/>
          <a:srcRect b="79854"/>
          <a:stretch/>
        </p:blipFill>
        <p:spPr>
          <a:xfrm>
            <a:off x="384313" y="398808"/>
            <a:ext cx="4764518" cy="767383"/>
          </a:xfrm>
          <a:prstGeom prst="rect">
            <a:avLst/>
          </a:prstGeom>
        </p:spPr>
      </p:pic>
      <p:sp>
        <p:nvSpPr>
          <p:cNvPr id="7" name="Rectángulo 6">
            <a:extLst>
              <a:ext uri="{FF2B5EF4-FFF2-40B4-BE49-F238E27FC236}">
                <a16:creationId xmlns:a16="http://schemas.microsoft.com/office/drawing/2014/main" xmlns="" id="{76FE0F65-3FD1-4A83-B7D6-EB88C6BA9358}"/>
              </a:ext>
            </a:extLst>
          </p:cNvPr>
          <p:cNvSpPr/>
          <p:nvPr/>
        </p:nvSpPr>
        <p:spPr>
          <a:xfrm>
            <a:off x="768627" y="1484242"/>
            <a:ext cx="11012556" cy="1323439"/>
          </a:xfrm>
          <a:prstGeom prst="rect">
            <a:avLst/>
          </a:prstGeom>
        </p:spPr>
        <p:txBody>
          <a:bodyPr wrap="square">
            <a:spAutoFit/>
          </a:bodyPr>
          <a:lstStyle/>
          <a:p>
            <a:r>
              <a:rPr lang="es-ES" sz="4000" b="1" i="0" dirty="0">
                <a:effectLst/>
                <a:latin typeface="Open Sans"/>
              </a:rPr>
              <a:t>TC de columna postoperatoria: </a:t>
            </a:r>
          </a:p>
          <a:p>
            <a:r>
              <a:rPr lang="es-ES" sz="4000" b="1" i="0" dirty="0">
                <a:effectLst/>
                <a:latin typeface="Open Sans"/>
              </a:rPr>
              <a:t>lo que el radiólogo necesita saber</a:t>
            </a:r>
          </a:p>
        </p:txBody>
      </p:sp>
      <p:sp>
        <p:nvSpPr>
          <p:cNvPr id="10" name="Rectángulo 9">
            <a:extLst>
              <a:ext uri="{FF2B5EF4-FFF2-40B4-BE49-F238E27FC236}">
                <a16:creationId xmlns:a16="http://schemas.microsoft.com/office/drawing/2014/main" xmlns="" id="{4FCC7B8E-D685-4F70-840A-66A20705B493}"/>
              </a:ext>
            </a:extLst>
          </p:cNvPr>
          <p:cNvSpPr/>
          <p:nvPr/>
        </p:nvSpPr>
        <p:spPr>
          <a:xfrm>
            <a:off x="5685183" y="4599947"/>
            <a:ext cx="6096000" cy="1754326"/>
          </a:xfrm>
          <a:prstGeom prst="rect">
            <a:avLst/>
          </a:prstGeom>
        </p:spPr>
        <p:txBody>
          <a:bodyPr>
            <a:spAutoFit/>
          </a:bodyPr>
          <a:lstStyle/>
          <a:p>
            <a:r>
              <a:rPr lang="es-ES" b="0" i="0" dirty="0">
                <a:effectLst/>
                <a:latin typeface="Open Sans"/>
              </a:rPr>
              <a:t>Del Departamento de Radiología y Ciencia Radiológica Russell H. Morgan (NG, PHY, KC), Secciones de CT del Cuerpo (EKF) y Radiología Musculoesquelética, Hospital Johns Hopkins,  y División de la columna vertebral, Departamento de Ortopedia, </a:t>
            </a:r>
            <a:r>
              <a:rPr lang="es-ES" b="0" i="0" dirty="0" err="1">
                <a:effectLst/>
                <a:latin typeface="Open Sans"/>
              </a:rPr>
              <a:t>Balgrist</a:t>
            </a:r>
            <a:r>
              <a:rPr lang="es-ES" b="0" i="0" dirty="0">
                <a:effectLst/>
                <a:latin typeface="Open Sans"/>
              </a:rPr>
              <a:t> </a:t>
            </a:r>
            <a:r>
              <a:rPr lang="es-ES" b="0" i="0" dirty="0" err="1">
                <a:effectLst/>
                <a:latin typeface="Open Sans"/>
              </a:rPr>
              <a:t>University</a:t>
            </a:r>
            <a:r>
              <a:rPr lang="es-ES" b="0" i="0" dirty="0">
                <a:effectLst/>
                <a:latin typeface="Open Sans"/>
              </a:rPr>
              <a:t> Hospital </a:t>
            </a:r>
            <a:r>
              <a:rPr lang="es-ES" b="0" i="0" dirty="0" err="1">
                <a:effectLst/>
                <a:latin typeface="Open Sans"/>
              </a:rPr>
              <a:t>Zurich</a:t>
            </a:r>
            <a:r>
              <a:rPr lang="es-ES" b="0" i="0" dirty="0">
                <a:effectLst/>
                <a:latin typeface="Open Sans"/>
              </a:rPr>
              <a:t>, </a:t>
            </a:r>
            <a:r>
              <a:rPr lang="es-ES" b="0" i="0" dirty="0" err="1">
                <a:effectLst/>
                <a:latin typeface="Open Sans"/>
              </a:rPr>
              <a:t>Zurich</a:t>
            </a:r>
            <a:r>
              <a:rPr lang="es-ES" b="0" i="0" dirty="0">
                <a:effectLst/>
                <a:latin typeface="Open Sans"/>
              </a:rPr>
              <a:t>, Suiza.</a:t>
            </a:r>
            <a:endParaRPr lang="es-ES" dirty="0"/>
          </a:p>
        </p:txBody>
      </p:sp>
      <p:sp>
        <p:nvSpPr>
          <p:cNvPr id="11" name="Rectángulo 10">
            <a:extLst>
              <a:ext uri="{FF2B5EF4-FFF2-40B4-BE49-F238E27FC236}">
                <a16:creationId xmlns:a16="http://schemas.microsoft.com/office/drawing/2014/main" xmlns="" id="{B62A9EEF-502D-4CD4-98A6-40E0E3BC7AD1}"/>
              </a:ext>
            </a:extLst>
          </p:cNvPr>
          <p:cNvSpPr/>
          <p:nvPr/>
        </p:nvSpPr>
        <p:spPr>
          <a:xfrm>
            <a:off x="768627" y="3680988"/>
            <a:ext cx="8081251" cy="369332"/>
          </a:xfrm>
          <a:prstGeom prst="rect">
            <a:avLst/>
          </a:prstGeom>
        </p:spPr>
        <p:txBody>
          <a:bodyPr wrap="none">
            <a:spAutoFit/>
          </a:bodyPr>
          <a:lstStyle/>
          <a:p>
            <a:r>
              <a:rPr lang="es-ES" dirty="0" err="1"/>
              <a:t>Nevil</a:t>
            </a:r>
            <a:r>
              <a:rPr lang="es-ES" dirty="0"/>
              <a:t> </a:t>
            </a:r>
            <a:r>
              <a:rPr lang="es-ES" dirty="0" err="1"/>
              <a:t>Ghodasara</a:t>
            </a:r>
            <a:r>
              <a:rPr lang="es-ES" dirty="0"/>
              <a:t>, Paul H. Yi, Karen Clark, </a:t>
            </a:r>
            <a:r>
              <a:rPr lang="sv-SE" dirty="0"/>
              <a:t>Elliot K. Fishman, Mazda Farshad, Jan Fritz</a:t>
            </a:r>
            <a:r>
              <a:rPr lang="es-ES" dirty="0"/>
              <a:t>   </a:t>
            </a:r>
          </a:p>
        </p:txBody>
      </p:sp>
    </p:spTree>
    <p:extLst>
      <p:ext uri="{BB962C8B-B14F-4D97-AF65-F5344CB8AC3E}">
        <p14:creationId xmlns:p14="http://schemas.microsoft.com/office/powerpoint/2010/main" val="2267547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0A85358-5AC6-4875-93C4-39B3EA79E0ED}"/>
              </a:ext>
            </a:extLst>
          </p:cNvPr>
          <p:cNvSpPr>
            <a:spLocks noGrp="1"/>
          </p:cNvSpPr>
          <p:nvPr>
            <p:ph type="title"/>
          </p:nvPr>
        </p:nvSpPr>
        <p:spPr/>
        <p:txBody>
          <a:bodyPr/>
          <a:lstStyle/>
          <a:p>
            <a:r>
              <a:rPr lang="es-ES" dirty="0"/>
              <a:t>Discectomía cervical anterior y fusión (ACDF)</a:t>
            </a:r>
          </a:p>
        </p:txBody>
      </p:sp>
      <p:sp>
        <p:nvSpPr>
          <p:cNvPr id="4" name="Rectángulo 3">
            <a:extLst>
              <a:ext uri="{FF2B5EF4-FFF2-40B4-BE49-F238E27FC236}">
                <a16:creationId xmlns:a16="http://schemas.microsoft.com/office/drawing/2014/main" xmlns="" id="{73CB24AB-D3E1-4E01-8A20-0FA79C89CC09}"/>
              </a:ext>
            </a:extLst>
          </p:cNvPr>
          <p:cNvSpPr/>
          <p:nvPr/>
        </p:nvSpPr>
        <p:spPr>
          <a:xfrm>
            <a:off x="7607031" y="1963934"/>
            <a:ext cx="4155332" cy="3693319"/>
          </a:xfrm>
          <a:prstGeom prst="rect">
            <a:avLst/>
          </a:prstGeom>
        </p:spPr>
        <p:txBody>
          <a:bodyPr wrap="square">
            <a:spAutoFit/>
          </a:bodyPr>
          <a:lstStyle/>
          <a:p>
            <a:r>
              <a:rPr lang="es-ES" dirty="0"/>
              <a:t>La ACDF es la técnica más utilizada para el tratamiento quirúrgico de las estenosis centrales y </a:t>
            </a:r>
            <a:r>
              <a:rPr lang="es-ES" dirty="0" err="1"/>
              <a:t>foraminales</a:t>
            </a:r>
            <a:r>
              <a:rPr lang="es-ES" dirty="0"/>
              <a:t> </a:t>
            </a:r>
          </a:p>
          <a:p>
            <a:r>
              <a:rPr lang="es-ES" dirty="0"/>
              <a:t>Implica la extracción del disco intervertebral (</a:t>
            </a:r>
            <a:r>
              <a:rPr lang="es-ES" dirty="0" err="1"/>
              <a:t>discectomía</a:t>
            </a:r>
            <a:r>
              <a:rPr lang="es-ES" dirty="0"/>
              <a:t>) y la colocación de una caja </a:t>
            </a:r>
            <a:r>
              <a:rPr lang="es-ES" dirty="0" err="1"/>
              <a:t>intersomática</a:t>
            </a:r>
            <a:r>
              <a:rPr lang="es-ES" dirty="0"/>
              <a:t> o un injerto óseo </a:t>
            </a:r>
            <a:r>
              <a:rPr lang="es-ES" dirty="0" err="1"/>
              <a:t>tricortical</a:t>
            </a:r>
            <a:r>
              <a:rPr lang="es-ES" dirty="0"/>
              <a:t> para restaurar la altura del agujero neural, mantener la lordosis cervical y promover la artrodesis intervertebral. </a:t>
            </a:r>
          </a:p>
          <a:p>
            <a:r>
              <a:rPr lang="es-ES" dirty="0"/>
              <a:t>Se puede agregar una placa anterior con tornillos </a:t>
            </a:r>
            <a:r>
              <a:rPr lang="es-ES" dirty="0" err="1"/>
              <a:t>unicorticales</a:t>
            </a:r>
            <a:r>
              <a:rPr lang="es-ES" dirty="0"/>
              <a:t> o </a:t>
            </a:r>
            <a:r>
              <a:rPr lang="es-ES" dirty="0" err="1"/>
              <a:t>bicorticales</a:t>
            </a:r>
            <a:r>
              <a:rPr lang="es-ES" dirty="0"/>
              <a:t> en las  </a:t>
            </a:r>
            <a:r>
              <a:rPr lang="es-ES" dirty="0" err="1"/>
              <a:t>disectomias</a:t>
            </a:r>
            <a:r>
              <a:rPr lang="es-ES" dirty="0"/>
              <a:t>  multinivel.</a:t>
            </a:r>
          </a:p>
        </p:txBody>
      </p:sp>
      <p:pic>
        <p:nvPicPr>
          <p:cNvPr id="5" name="Imagen 4">
            <a:extLst>
              <a:ext uri="{FF2B5EF4-FFF2-40B4-BE49-F238E27FC236}">
                <a16:creationId xmlns:a16="http://schemas.microsoft.com/office/drawing/2014/main" xmlns="" id="{BEEBC19E-784D-4DF4-AE6B-7F811688ED91}"/>
              </a:ext>
            </a:extLst>
          </p:cNvPr>
          <p:cNvPicPr>
            <a:picLocks noChangeAspect="1"/>
          </p:cNvPicPr>
          <p:nvPr/>
        </p:nvPicPr>
        <p:blipFill rotWithShape="1">
          <a:blip r:embed="rId3"/>
          <a:srcRect l="17242"/>
          <a:stretch/>
        </p:blipFill>
        <p:spPr>
          <a:xfrm>
            <a:off x="1290535" y="1690687"/>
            <a:ext cx="5304817" cy="4807491"/>
          </a:xfrm>
          <a:prstGeom prst="rect">
            <a:avLst/>
          </a:prstGeom>
        </p:spPr>
      </p:pic>
    </p:spTree>
    <p:extLst>
      <p:ext uri="{BB962C8B-B14F-4D97-AF65-F5344CB8AC3E}">
        <p14:creationId xmlns:p14="http://schemas.microsoft.com/office/powerpoint/2010/main" val="2222678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BCE1104-31DA-4E9B-8FCD-40AACD35ADC8}"/>
              </a:ext>
            </a:extLst>
          </p:cNvPr>
          <p:cNvSpPr>
            <a:spLocks noGrp="1"/>
          </p:cNvSpPr>
          <p:nvPr>
            <p:ph type="title"/>
          </p:nvPr>
        </p:nvSpPr>
        <p:spPr/>
        <p:txBody>
          <a:bodyPr/>
          <a:lstStyle/>
          <a:p>
            <a:r>
              <a:rPr lang="es-ES" dirty="0"/>
              <a:t>Discectomía cervical anterior y fusión (ACDF)</a:t>
            </a:r>
          </a:p>
        </p:txBody>
      </p:sp>
      <p:pic>
        <p:nvPicPr>
          <p:cNvPr id="4" name="Imagen 3">
            <a:extLst>
              <a:ext uri="{FF2B5EF4-FFF2-40B4-BE49-F238E27FC236}">
                <a16:creationId xmlns:a16="http://schemas.microsoft.com/office/drawing/2014/main" xmlns="" id="{945B0EE0-80B8-4A8D-AF3C-324B38D35099}"/>
              </a:ext>
            </a:extLst>
          </p:cNvPr>
          <p:cNvPicPr>
            <a:picLocks noChangeAspect="1"/>
          </p:cNvPicPr>
          <p:nvPr/>
        </p:nvPicPr>
        <p:blipFill>
          <a:blip r:embed="rId3"/>
          <a:stretch>
            <a:fillRect/>
          </a:stretch>
        </p:blipFill>
        <p:spPr>
          <a:xfrm>
            <a:off x="864140" y="1934892"/>
            <a:ext cx="5478294" cy="4108721"/>
          </a:xfrm>
          <a:prstGeom prst="rect">
            <a:avLst/>
          </a:prstGeom>
        </p:spPr>
      </p:pic>
      <p:sp>
        <p:nvSpPr>
          <p:cNvPr id="5" name="Rectángulo 4">
            <a:extLst>
              <a:ext uri="{FF2B5EF4-FFF2-40B4-BE49-F238E27FC236}">
                <a16:creationId xmlns:a16="http://schemas.microsoft.com/office/drawing/2014/main" xmlns="" id="{5EA03488-5872-447C-9286-66E25B5C51C4}"/>
              </a:ext>
            </a:extLst>
          </p:cNvPr>
          <p:cNvSpPr/>
          <p:nvPr/>
        </p:nvSpPr>
        <p:spPr>
          <a:xfrm>
            <a:off x="6565359" y="1934892"/>
            <a:ext cx="5127287" cy="2308324"/>
          </a:xfrm>
          <a:prstGeom prst="rect">
            <a:avLst/>
          </a:prstGeom>
        </p:spPr>
        <p:txBody>
          <a:bodyPr wrap="square">
            <a:spAutoFit/>
          </a:bodyPr>
          <a:lstStyle/>
          <a:p>
            <a:r>
              <a:rPr lang="es-ES" dirty="0"/>
              <a:t>ACDF C3 - C5, incluidas las </a:t>
            </a:r>
            <a:r>
              <a:rPr lang="es-ES" dirty="0" err="1"/>
              <a:t>discectomías</a:t>
            </a:r>
            <a:r>
              <a:rPr lang="es-ES" dirty="0"/>
              <a:t> C3 – C4 y C4 – C5 con colocación de injerto </a:t>
            </a:r>
            <a:r>
              <a:rPr lang="es-ES" dirty="0" err="1"/>
              <a:t>intercorporal</a:t>
            </a:r>
            <a:r>
              <a:rPr lang="es-ES" dirty="0"/>
              <a:t>, y fijación de placa anterior y tornillo.</a:t>
            </a:r>
          </a:p>
          <a:p>
            <a:endParaRPr lang="es-ES" dirty="0"/>
          </a:p>
          <a:p>
            <a:r>
              <a:rPr lang="es-ES" dirty="0"/>
              <a:t>La TC muestra una artrodesis intervertebral exitosa, evidenciada por la formación de un puente óseo sólido a través ( * ) y alrededor (flechas) de los injertos </a:t>
            </a:r>
            <a:r>
              <a:rPr lang="es-ES" dirty="0" err="1"/>
              <a:t>intercorporales</a:t>
            </a:r>
            <a:r>
              <a:rPr lang="es-ES" dirty="0"/>
              <a:t>.</a:t>
            </a:r>
          </a:p>
        </p:txBody>
      </p:sp>
    </p:spTree>
    <p:extLst>
      <p:ext uri="{BB962C8B-B14F-4D97-AF65-F5344CB8AC3E}">
        <p14:creationId xmlns:p14="http://schemas.microsoft.com/office/powerpoint/2010/main" val="3750107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ECB7538-7D71-4312-8FA2-4E5A6C9EA26A}"/>
              </a:ext>
            </a:extLst>
          </p:cNvPr>
          <p:cNvSpPr>
            <a:spLocks noGrp="1"/>
          </p:cNvSpPr>
          <p:nvPr>
            <p:ph type="title"/>
          </p:nvPr>
        </p:nvSpPr>
        <p:spPr>
          <a:xfrm>
            <a:off x="330740" y="365125"/>
            <a:ext cx="11614826" cy="1325563"/>
          </a:xfrm>
        </p:spPr>
        <p:txBody>
          <a:bodyPr/>
          <a:lstStyle/>
          <a:p>
            <a:r>
              <a:rPr lang="es-ES" dirty="0"/>
              <a:t>Complicaciones</a:t>
            </a:r>
          </a:p>
        </p:txBody>
      </p:sp>
      <p:pic>
        <p:nvPicPr>
          <p:cNvPr id="4" name="Imagen 3">
            <a:extLst>
              <a:ext uri="{FF2B5EF4-FFF2-40B4-BE49-F238E27FC236}">
                <a16:creationId xmlns:a16="http://schemas.microsoft.com/office/drawing/2014/main" xmlns="" id="{585F076C-4EB6-4306-933E-49DD67DDD56B}"/>
              </a:ext>
            </a:extLst>
          </p:cNvPr>
          <p:cNvPicPr>
            <a:picLocks noChangeAspect="1"/>
          </p:cNvPicPr>
          <p:nvPr/>
        </p:nvPicPr>
        <p:blipFill>
          <a:blip r:embed="rId3"/>
          <a:stretch>
            <a:fillRect/>
          </a:stretch>
        </p:blipFill>
        <p:spPr>
          <a:xfrm>
            <a:off x="1499681" y="1730375"/>
            <a:ext cx="3753255" cy="5004340"/>
          </a:xfrm>
          <a:prstGeom prst="rect">
            <a:avLst/>
          </a:prstGeom>
        </p:spPr>
      </p:pic>
      <p:sp>
        <p:nvSpPr>
          <p:cNvPr id="6" name="Rectángulo 5">
            <a:extLst>
              <a:ext uri="{FF2B5EF4-FFF2-40B4-BE49-F238E27FC236}">
                <a16:creationId xmlns:a16="http://schemas.microsoft.com/office/drawing/2014/main" xmlns="" id="{993F3FD3-E967-4DF0-889A-107EF810C0E0}"/>
              </a:ext>
            </a:extLst>
          </p:cNvPr>
          <p:cNvSpPr/>
          <p:nvPr/>
        </p:nvSpPr>
        <p:spPr>
          <a:xfrm>
            <a:off x="5849566" y="2286399"/>
            <a:ext cx="6096000" cy="2308324"/>
          </a:xfrm>
          <a:prstGeom prst="rect">
            <a:avLst/>
          </a:prstGeom>
        </p:spPr>
        <p:txBody>
          <a:bodyPr>
            <a:spAutoFit/>
          </a:bodyPr>
          <a:lstStyle/>
          <a:p>
            <a:r>
              <a:rPr lang="es-ES" dirty="0"/>
              <a:t>Fístula entre el esófago y el injerto </a:t>
            </a:r>
            <a:r>
              <a:rPr lang="es-ES" dirty="0" err="1">
                <a:solidFill>
                  <a:srgbClr val="FF0000"/>
                </a:solidFill>
              </a:rPr>
              <a:t>intersomatico</a:t>
            </a:r>
            <a:r>
              <a:rPr lang="es-ES" dirty="0"/>
              <a:t> o </a:t>
            </a:r>
            <a:r>
              <a:rPr lang="es-ES" dirty="0" err="1">
                <a:solidFill>
                  <a:srgbClr val="00B050"/>
                </a:solidFill>
              </a:rPr>
              <a:t>intercorporal</a:t>
            </a:r>
            <a:endParaRPr lang="es-ES" dirty="0">
              <a:solidFill>
                <a:srgbClr val="00B050"/>
              </a:solidFill>
            </a:endParaRPr>
          </a:p>
          <a:p>
            <a:endParaRPr lang="es-ES" dirty="0"/>
          </a:p>
          <a:p>
            <a:r>
              <a:rPr lang="es-ES" dirty="0"/>
              <a:t>Imagen sagital de TC de  columna cervical con material de contraste oral  muestra un tracto fistuloso  entre el </a:t>
            </a:r>
            <a:r>
              <a:rPr lang="es-ES" dirty="0" err="1"/>
              <a:t>esofago</a:t>
            </a:r>
            <a:r>
              <a:rPr lang="es-ES" dirty="0"/>
              <a:t>  y el área de injerto  corporal. </a:t>
            </a:r>
          </a:p>
          <a:p>
            <a:endParaRPr lang="es-ES" dirty="0"/>
          </a:p>
          <a:p>
            <a:r>
              <a:rPr lang="es-ES" dirty="0"/>
              <a:t>En la parte posterior vemos un puente óseo formado. </a:t>
            </a:r>
          </a:p>
        </p:txBody>
      </p:sp>
    </p:spTree>
    <p:extLst>
      <p:ext uri="{BB962C8B-B14F-4D97-AF65-F5344CB8AC3E}">
        <p14:creationId xmlns:p14="http://schemas.microsoft.com/office/powerpoint/2010/main" val="3270371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FFFD278-9AFA-41FE-A7BF-BF946693CCDB}"/>
              </a:ext>
            </a:extLst>
          </p:cNvPr>
          <p:cNvSpPr>
            <a:spLocks noGrp="1"/>
          </p:cNvSpPr>
          <p:nvPr>
            <p:ph type="title"/>
          </p:nvPr>
        </p:nvSpPr>
        <p:spPr/>
        <p:txBody>
          <a:bodyPr/>
          <a:lstStyle/>
          <a:p>
            <a:r>
              <a:rPr lang="es-ES" dirty="0"/>
              <a:t>Reemplazo del disco intervertebral</a:t>
            </a:r>
          </a:p>
        </p:txBody>
      </p:sp>
      <p:sp>
        <p:nvSpPr>
          <p:cNvPr id="3" name="Marcador de contenido 2">
            <a:extLst>
              <a:ext uri="{FF2B5EF4-FFF2-40B4-BE49-F238E27FC236}">
                <a16:creationId xmlns:a16="http://schemas.microsoft.com/office/drawing/2014/main" xmlns="" id="{340D91C5-AD28-46F8-87F8-E32F92396328}"/>
              </a:ext>
            </a:extLst>
          </p:cNvPr>
          <p:cNvSpPr>
            <a:spLocks noGrp="1"/>
          </p:cNvSpPr>
          <p:nvPr>
            <p:ph idx="1"/>
          </p:nvPr>
        </p:nvSpPr>
        <p:spPr>
          <a:xfrm>
            <a:off x="230221" y="1420002"/>
            <a:ext cx="11731558" cy="1890341"/>
          </a:xfrm>
        </p:spPr>
        <p:txBody>
          <a:bodyPr>
            <a:normAutofit fontScale="85000" lnSpcReduction="20000"/>
          </a:bodyPr>
          <a:lstStyle/>
          <a:p>
            <a:r>
              <a:rPr lang="es-ES" dirty="0"/>
              <a:t>Las prótesis de disco intervertebral total que conservan el movimiento son una alternativa a la inmovilización generada por la  fusión ósea .</a:t>
            </a:r>
          </a:p>
          <a:p>
            <a:endParaRPr lang="es-ES" dirty="0"/>
          </a:p>
          <a:p>
            <a:r>
              <a:rPr lang="es-ES" dirty="0"/>
              <a:t>Las prótesis de reemplazo de disco generalmente consisten en articulaciones de superficies con polietileno y dos componentes metálicos de la placa terminal, con quillas y superficies porosas que se utilizan para anclarse en los cuerpos vertebrales superior e inferior</a:t>
            </a:r>
          </a:p>
        </p:txBody>
      </p:sp>
      <p:pic>
        <p:nvPicPr>
          <p:cNvPr id="4" name="Imagen 3">
            <a:extLst>
              <a:ext uri="{FF2B5EF4-FFF2-40B4-BE49-F238E27FC236}">
                <a16:creationId xmlns:a16="http://schemas.microsoft.com/office/drawing/2014/main" xmlns="" id="{B5A92CD8-9808-4F3B-9F01-0C2866884BCF}"/>
              </a:ext>
            </a:extLst>
          </p:cNvPr>
          <p:cNvPicPr>
            <a:picLocks noChangeAspect="1"/>
          </p:cNvPicPr>
          <p:nvPr/>
        </p:nvPicPr>
        <p:blipFill>
          <a:blip r:embed="rId3"/>
          <a:stretch>
            <a:fillRect/>
          </a:stretch>
        </p:blipFill>
        <p:spPr>
          <a:xfrm>
            <a:off x="230221" y="3336217"/>
            <a:ext cx="3816485" cy="3366139"/>
          </a:xfrm>
          <a:prstGeom prst="rect">
            <a:avLst/>
          </a:prstGeom>
        </p:spPr>
      </p:pic>
      <p:pic>
        <p:nvPicPr>
          <p:cNvPr id="5" name="Imagen 4">
            <a:extLst>
              <a:ext uri="{FF2B5EF4-FFF2-40B4-BE49-F238E27FC236}">
                <a16:creationId xmlns:a16="http://schemas.microsoft.com/office/drawing/2014/main" xmlns="" id="{19D24083-72C7-459A-959D-522679B31AF3}"/>
              </a:ext>
            </a:extLst>
          </p:cNvPr>
          <p:cNvPicPr>
            <a:picLocks noChangeAspect="1"/>
          </p:cNvPicPr>
          <p:nvPr/>
        </p:nvPicPr>
        <p:blipFill>
          <a:blip r:embed="rId4"/>
          <a:stretch>
            <a:fillRect/>
          </a:stretch>
        </p:blipFill>
        <p:spPr>
          <a:xfrm>
            <a:off x="3943166" y="4365220"/>
            <a:ext cx="3427135" cy="1980884"/>
          </a:xfrm>
          <a:prstGeom prst="rect">
            <a:avLst/>
          </a:prstGeom>
        </p:spPr>
      </p:pic>
      <p:pic>
        <p:nvPicPr>
          <p:cNvPr id="6" name="Imagen 5">
            <a:extLst>
              <a:ext uri="{FF2B5EF4-FFF2-40B4-BE49-F238E27FC236}">
                <a16:creationId xmlns:a16="http://schemas.microsoft.com/office/drawing/2014/main" xmlns="" id="{97DBC728-8B72-4655-9411-37823DDFEC92}"/>
              </a:ext>
            </a:extLst>
          </p:cNvPr>
          <p:cNvPicPr>
            <a:picLocks noChangeAspect="1"/>
          </p:cNvPicPr>
          <p:nvPr/>
        </p:nvPicPr>
        <p:blipFill>
          <a:blip r:embed="rId5"/>
          <a:stretch>
            <a:fillRect/>
          </a:stretch>
        </p:blipFill>
        <p:spPr>
          <a:xfrm>
            <a:off x="7429084" y="3310343"/>
            <a:ext cx="4473912" cy="2773825"/>
          </a:xfrm>
          <a:prstGeom prst="rect">
            <a:avLst/>
          </a:prstGeom>
        </p:spPr>
      </p:pic>
    </p:spTree>
    <p:extLst>
      <p:ext uri="{BB962C8B-B14F-4D97-AF65-F5344CB8AC3E}">
        <p14:creationId xmlns:p14="http://schemas.microsoft.com/office/powerpoint/2010/main" val="546817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646184C5-80DC-4F76-B6E0-B668498A5F26}"/>
              </a:ext>
            </a:extLst>
          </p:cNvPr>
          <p:cNvPicPr>
            <a:picLocks noChangeAspect="1"/>
          </p:cNvPicPr>
          <p:nvPr/>
        </p:nvPicPr>
        <p:blipFill>
          <a:blip r:embed="rId3"/>
          <a:stretch>
            <a:fillRect/>
          </a:stretch>
        </p:blipFill>
        <p:spPr>
          <a:xfrm>
            <a:off x="472546" y="2336462"/>
            <a:ext cx="3892280" cy="3503052"/>
          </a:xfrm>
          <a:prstGeom prst="rect">
            <a:avLst/>
          </a:prstGeom>
        </p:spPr>
      </p:pic>
      <p:pic>
        <p:nvPicPr>
          <p:cNvPr id="5" name="Imagen 4">
            <a:extLst>
              <a:ext uri="{FF2B5EF4-FFF2-40B4-BE49-F238E27FC236}">
                <a16:creationId xmlns:a16="http://schemas.microsoft.com/office/drawing/2014/main" xmlns="" id="{1424B0A6-C039-431A-917A-4A95664163C1}"/>
              </a:ext>
            </a:extLst>
          </p:cNvPr>
          <p:cNvPicPr>
            <a:picLocks noChangeAspect="1"/>
          </p:cNvPicPr>
          <p:nvPr/>
        </p:nvPicPr>
        <p:blipFill>
          <a:blip r:embed="rId4"/>
          <a:stretch>
            <a:fillRect/>
          </a:stretch>
        </p:blipFill>
        <p:spPr>
          <a:xfrm>
            <a:off x="4530658" y="68498"/>
            <a:ext cx="3743472" cy="3796625"/>
          </a:xfrm>
          <a:prstGeom prst="rect">
            <a:avLst/>
          </a:prstGeom>
        </p:spPr>
      </p:pic>
      <p:pic>
        <p:nvPicPr>
          <p:cNvPr id="6" name="Imagen 5">
            <a:extLst>
              <a:ext uri="{FF2B5EF4-FFF2-40B4-BE49-F238E27FC236}">
                <a16:creationId xmlns:a16="http://schemas.microsoft.com/office/drawing/2014/main" xmlns="" id="{5BACB2A3-B4E5-4E7A-A3D7-F5F5AABBE1F8}"/>
              </a:ext>
            </a:extLst>
          </p:cNvPr>
          <p:cNvPicPr>
            <a:picLocks noChangeAspect="1"/>
          </p:cNvPicPr>
          <p:nvPr/>
        </p:nvPicPr>
        <p:blipFill>
          <a:blip r:embed="rId5"/>
          <a:stretch>
            <a:fillRect/>
          </a:stretch>
        </p:blipFill>
        <p:spPr>
          <a:xfrm>
            <a:off x="7151507" y="3096638"/>
            <a:ext cx="4762500" cy="3505200"/>
          </a:xfrm>
          <a:prstGeom prst="rect">
            <a:avLst/>
          </a:prstGeom>
        </p:spPr>
      </p:pic>
    </p:spTree>
    <p:extLst>
      <p:ext uri="{BB962C8B-B14F-4D97-AF65-F5344CB8AC3E}">
        <p14:creationId xmlns:p14="http://schemas.microsoft.com/office/powerpoint/2010/main" val="1581465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1132E0D-3096-4280-9E52-31D8809C2520}"/>
              </a:ext>
            </a:extLst>
          </p:cNvPr>
          <p:cNvSpPr>
            <a:spLocks noGrp="1"/>
          </p:cNvSpPr>
          <p:nvPr>
            <p:ph type="title"/>
          </p:nvPr>
        </p:nvSpPr>
        <p:spPr>
          <a:xfrm>
            <a:off x="838200" y="152239"/>
            <a:ext cx="10515600" cy="1325563"/>
          </a:xfrm>
        </p:spPr>
        <p:txBody>
          <a:bodyPr/>
          <a:lstStyle/>
          <a:p>
            <a:r>
              <a:rPr lang="es-ES" dirty="0"/>
              <a:t>Reemplazo del disco intervertebral</a:t>
            </a:r>
          </a:p>
        </p:txBody>
      </p:sp>
      <p:pic>
        <p:nvPicPr>
          <p:cNvPr id="5" name="Imagen 4">
            <a:extLst>
              <a:ext uri="{FF2B5EF4-FFF2-40B4-BE49-F238E27FC236}">
                <a16:creationId xmlns:a16="http://schemas.microsoft.com/office/drawing/2014/main" xmlns="" id="{EF419A7A-03DB-4723-B274-6268874218E7}"/>
              </a:ext>
            </a:extLst>
          </p:cNvPr>
          <p:cNvPicPr>
            <a:picLocks noChangeAspect="1"/>
          </p:cNvPicPr>
          <p:nvPr/>
        </p:nvPicPr>
        <p:blipFill>
          <a:blip r:embed="rId3"/>
          <a:stretch>
            <a:fillRect/>
          </a:stretch>
        </p:blipFill>
        <p:spPr>
          <a:xfrm>
            <a:off x="1861935" y="1316357"/>
            <a:ext cx="4234065" cy="5201554"/>
          </a:xfrm>
          <a:prstGeom prst="rect">
            <a:avLst/>
          </a:prstGeom>
        </p:spPr>
      </p:pic>
      <p:sp>
        <p:nvSpPr>
          <p:cNvPr id="6" name="Rectángulo 5">
            <a:extLst>
              <a:ext uri="{FF2B5EF4-FFF2-40B4-BE49-F238E27FC236}">
                <a16:creationId xmlns:a16="http://schemas.microsoft.com/office/drawing/2014/main" xmlns="" id="{AE640642-7826-4B67-8AA9-B2E44A2AC791}"/>
              </a:ext>
            </a:extLst>
          </p:cNvPr>
          <p:cNvSpPr/>
          <p:nvPr/>
        </p:nvSpPr>
        <p:spPr>
          <a:xfrm>
            <a:off x="6472137" y="2072661"/>
            <a:ext cx="5298332" cy="3970318"/>
          </a:xfrm>
          <a:prstGeom prst="rect">
            <a:avLst/>
          </a:prstGeom>
        </p:spPr>
        <p:txBody>
          <a:bodyPr wrap="square">
            <a:spAutoFit/>
          </a:bodyPr>
          <a:lstStyle/>
          <a:p>
            <a:r>
              <a:rPr lang="es-ES" dirty="0"/>
              <a:t>Las imágenes de TC permiten evaluar: </a:t>
            </a:r>
          </a:p>
          <a:p>
            <a:endParaRPr lang="es-ES" dirty="0"/>
          </a:p>
          <a:p>
            <a:r>
              <a:rPr lang="es-ES" dirty="0">
                <a:solidFill>
                  <a:srgbClr val="FF0000"/>
                </a:solidFill>
              </a:rPr>
              <a:t>La colocación y el anclaje precisos de la prótesis de disco dentro de las placas terminales.</a:t>
            </a:r>
          </a:p>
          <a:p>
            <a:endParaRPr lang="es-ES" dirty="0">
              <a:solidFill>
                <a:srgbClr val="FF0000"/>
              </a:solidFill>
            </a:endParaRPr>
          </a:p>
          <a:p>
            <a:r>
              <a:rPr lang="es-ES" dirty="0">
                <a:solidFill>
                  <a:srgbClr val="00B050"/>
                </a:solidFill>
              </a:rPr>
              <a:t>La integración ósea exitosa, como lo indica la extensión del hueso esponjoso a las superficies del implante (</a:t>
            </a:r>
            <a:r>
              <a:rPr lang="es-ES" dirty="0"/>
              <a:t>flechas</a:t>
            </a:r>
            <a:r>
              <a:rPr lang="es-ES" dirty="0">
                <a:solidFill>
                  <a:srgbClr val="00B050"/>
                </a:solidFill>
              </a:rPr>
              <a:t>) sin esclerosis u osteólisis. </a:t>
            </a:r>
          </a:p>
          <a:p>
            <a:endParaRPr lang="es-ES" dirty="0">
              <a:solidFill>
                <a:srgbClr val="FF0000"/>
              </a:solidFill>
            </a:endParaRPr>
          </a:p>
          <a:p>
            <a:r>
              <a:rPr lang="es-ES" dirty="0">
                <a:solidFill>
                  <a:srgbClr val="FFFF00"/>
                </a:solidFill>
              </a:rPr>
              <a:t>Observar  la alineación anatómica de la columna lumbar. </a:t>
            </a:r>
          </a:p>
          <a:p>
            <a:endParaRPr lang="es-ES" dirty="0"/>
          </a:p>
          <a:p>
            <a:r>
              <a:rPr lang="es-ES" dirty="0"/>
              <a:t>Todo esto es valorable a pesar  de ver artefactos de metal oscuro (blanco * ) y brillante (negro * ).</a:t>
            </a:r>
          </a:p>
        </p:txBody>
      </p:sp>
    </p:spTree>
    <p:extLst>
      <p:ext uri="{BB962C8B-B14F-4D97-AF65-F5344CB8AC3E}">
        <p14:creationId xmlns:p14="http://schemas.microsoft.com/office/powerpoint/2010/main" val="3881822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D87C369F-58B5-4F5F-97D3-7EABB812F4A8}"/>
              </a:ext>
            </a:extLst>
          </p:cNvPr>
          <p:cNvPicPr>
            <a:picLocks noChangeAspect="1"/>
          </p:cNvPicPr>
          <p:nvPr/>
        </p:nvPicPr>
        <p:blipFill>
          <a:blip r:embed="rId3"/>
          <a:stretch>
            <a:fillRect/>
          </a:stretch>
        </p:blipFill>
        <p:spPr>
          <a:xfrm>
            <a:off x="682557" y="1011358"/>
            <a:ext cx="4409838" cy="5596241"/>
          </a:xfrm>
          <a:prstGeom prst="rect">
            <a:avLst/>
          </a:prstGeom>
        </p:spPr>
      </p:pic>
      <p:sp>
        <p:nvSpPr>
          <p:cNvPr id="5" name="Rectángulo 4">
            <a:extLst>
              <a:ext uri="{FF2B5EF4-FFF2-40B4-BE49-F238E27FC236}">
                <a16:creationId xmlns:a16="http://schemas.microsoft.com/office/drawing/2014/main" xmlns="" id="{7BCEA847-B491-48A9-81DB-91CD410F8718}"/>
              </a:ext>
            </a:extLst>
          </p:cNvPr>
          <p:cNvSpPr/>
          <p:nvPr/>
        </p:nvSpPr>
        <p:spPr>
          <a:xfrm>
            <a:off x="5413443" y="1309967"/>
            <a:ext cx="6096000" cy="646331"/>
          </a:xfrm>
          <a:prstGeom prst="rect">
            <a:avLst/>
          </a:prstGeom>
        </p:spPr>
        <p:txBody>
          <a:bodyPr>
            <a:spAutoFit/>
          </a:bodyPr>
          <a:lstStyle/>
          <a:p>
            <a:r>
              <a:rPr lang="es-ES" dirty="0"/>
              <a:t>La TC permiten evaluar: </a:t>
            </a:r>
          </a:p>
          <a:p>
            <a:endParaRPr lang="es-ES" dirty="0"/>
          </a:p>
        </p:txBody>
      </p:sp>
      <p:sp>
        <p:nvSpPr>
          <p:cNvPr id="6" name="Rectángulo 5">
            <a:extLst>
              <a:ext uri="{FF2B5EF4-FFF2-40B4-BE49-F238E27FC236}">
                <a16:creationId xmlns:a16="http://schemas.microsoft.com/office/drawing/2014/main" xmlns="" id="{E2C9C323-A52F-4758-AB09-2A86E43710BD}"/>
              </a:ext>
            </a:extLst>
          </p:cNvPr>
          <p:cNvSpPr/>
          <p:nvPr/>
        </p:nvSpPr>
        <p:spPr>
          <a:xfrm>
            <a:off x="5413443" y="642026"/>
            <a:ext cx="6337570" cy="369332"/>
          </a:xfrm>
          <a:prstGeom prst="rect">
            <a:avLst/>
          </a:prstGeom>
        </p:spPr>
        <p:txBody>
          <a:bodyPr wrap="square">
            <a:spAutoFit/>
          </a:bodyPr>
          <a:lstStyle/>
          <a:p>
            <a:r>
              <a:rPr lang="es-ES" dirty="0"/>
              <a:t>Reemplazo del disco intervertebral cervical en un hombre de 51 </a:t>
            </a:r>
          </a:p>
        </p:txBody>
      </p:sp>
      <p:sp>
        <p:nvSpPr>
          <p:cNvPr id="7" name="Rectángulo 6">
            <a:extLst>
              <a:ext uri="{FF2B5EF4-FFF2-40B4-BE49-F238E27FC236}">
                <a16:creationId xmlns:a16="http://schemas.microsoft.com/office/drawing/2014/main" xmlns="" id="{C381E52B-9EB9-4B14-B8E5-5311EA441657}"/>
              </a:ext>
            </a:extLst>
          </p:cNvPr>
          <p:cNvSpPr/>
          <p:nvPr/>
        </p:nvSpPr>
        <p:spPr>
          <a:xfrm>
            <a:off x="5534228" y="2254907"/>
            <a:ext cx="6096000" cy="923330"/>
          </a:xfrm>
          <a:prstGeom prst="rect">
            <a:avLst/>
          </a:prstGeom>
        </p:spPr>
        <p:txBody>
          <a:bodyPr>
            <a:spAutoFit/>
          </a:bodyPr>
          <a:lstStyle/>
          <a:p>
            <a:r>
              <a:rPr lang="es-ES" dirty="0">
                <a:solidFill>
                  <a:srgbClr val="FF0000"/>
                </a:solidFill>
              </a:rPr>
              <a:t>Colocación: </a:t>
            </a:r>
            <a:r>
              <a:rPr lang="es-ES" dirty="0"/>
              <a:t>Márgenes del implante (punta de flecha) colocados anteriormente aproximadamente a 3 mm  de las placas terminales.</a:t>
            </a:r>
          </a:p>
        </p:txBody>
      </p:sp>
      <p:sp>
        <p:nvSpPr>
          <p:cNvPr id="8" name="Rectángulo 7">
            <a:extLst>
              <a:ext uri="{FF2B5EF4-FFF2-40B4-BE49-F238E27FC236}">
                <a16:creationId xmlns:a16="http://schemas.microsoft.com/office/drawing/2014/main" xmlns="" id="{23F372E9-ABCE-4FE5-927C-5865FAEB4F2A}"/>
              </a:ext>
            </a:extLst>
          </p:cNvPr>
          <p:cNvSpPr/>
          <p:nvPr/>
        </p:nvSpPr>
        <p:spPr>
          <a:xfrm>
            <a:off x="5475100" y="3495098"/>
            <a:ext cx="4600298" cy="369332"/>
          </a:xfrm>
          <a:prstGeom prst="rect">
            <a:avLst/>
          </a:prstGeom>
        </p:spPr>
        <p:txBody>
          <a:bodyPr wrap="none">
            <a:spAutoFit/>
          </a:bodyPr>
          <a:lstStyle/>
          <a:p>
            <a:r>
              <a:rPr lang="es-ES" dirty="0" err="1">
                <a:solidFill>
                  <a:srgbClr val="00B050"/>
                </a:solidFill>
              </a:rPr>
              <a:t>Integracion</a:t>
            </a:r>
            <a:r>
              <a:rPr lang="es-ES" dirty="0">
                <a:solidFill>
                  <a:srgbClr val="00B050"/>
                </a:solidFill>
              </a:rPr>
              <a:t> ósea: </a:t>
            </a:r>
            <a:r>
              <a:rPr lang="es-ES" dirty="0"/>
              <a:t>osteólisis subcortical (flecha).</a:t>
            </a:r>
          </a:p>
        </p:txBody>
      </p:sp>
      <p:sp>
        <p:nvSpPr>
          <p:cNvPr id="9" name="Rectángulo 8">
            <a:extLst>
              <a:ext uri="{FF2B5EF4-FFF2-40B4-BE49-F238E27FC236}">
                <a16:creationId xmlns:a16="http://schemas.microsoft.com/office/drawing/2014/main" xmlns="" id="{BECD97C6-054A-4E7D-AEEA-DADD7ECD33A9}"/>
              </a:ext>
            </a:extLst>
          </p:cNvPr>
          <p:cNvSpPr/>
          <p:nvPr/>
        </p:nvSpPr>
        <p:spPr>
          <a:xfrm>
            <a:off x="5413443" y="4442113"/>
            <a:ext cx="6337570" cy="1200329"/>
          </a:xfrm>
          <a:prstGeom prst="rect">
            <a:avLst/>
          </a:prstGeom>
        </p:spPr>
        <p:txBody>
          <a:bodyPr wrap="square">
            <a:spAutoFit/>
          </a:bodyPr>
          <a:lstStyle/>
          <a:p>
            <a:r>
              <a:rPr lang="es-ES" dirty="0">
                <a:solidFill>
                  <a:srgbClr val="FFFF00"/>
                </a:solidFill>
              </a:rPr>
              <a:t>Alineación anatómica de la columna  cervical:  </a:t>
            </a:r>
            <a:r>
              <a:rPr lang="es-ES" dirty="0"/>
              <a:t>observamos</a:t>
            </a:r>
            <a:r>
              <a:rPr lang="es-ES" dirty="0">
                <a:solidFill>
                  <a:srgbClr val="FFFF00"/>
                </a:solidFill>
              </a:rPr>
              <a:t> </a:t>
            </a:r>
            <a:r>
              <a:rPr lang="es-ES" dirty="0"/>
              <a:t>una alineación no anatómica con una leve angulación posterior de los ejes del implante </a:t>
            </a:r>
            <a:r>
              <a:rPr lang="es-ES" dirty="0" err="1"/>
              <a:t>superoinferior</a:t>
            </a:r>
            <a:r>
              <a:rPr lang="es-ES" dirty="0"/>
              <a:t>, con apertura anterior desproporcionada y una lordosis (líneas) segmentaria leve.</a:t>
            </a:r>
            <a:r>
              <a:rPr lang="es-ES" dirty="0">
                <a:solidFill>
                  <a:srgbClr val="FFFF00"/>
                </a:solidFill>
              </a:rPr>
              <a:t>  </a:t>
            </a:r>
          </a:p>
        </p:txBody>
      </p:sp>
      <p:sp>
        <p:nvSpPr>
          <p:cNvPr id="2" name="Rectángulo 1">
            <a:extLst>
              <a:ext uri="{FF2B5EF4-FFF2-40B4-BE49-F238E27FC236}">
                <a16:creationId xmlns:a16="http://schemas.microsoft.com/office/drawing/2014/main" xmlns="" id="{211FDC1C-8D49-49C4-A071-EB34C43E5CB6}"/>
              </a:ext>
            </a:extLst>
          </p:cNvPr>
          <p:cNvSpPr/>
          <p:nvPr/>
        </p:nvSpPr>
        <p:spPr>
          <a:xfrm>
            <a:off x="802194" y="250402"/>
            <a:ext cx="3940287" cy="830997"/>
          </a:xfrm>
          <a:prstGeom prst="rect">
            <a:avLst/>
          </a:prstGeom>
        </p:spPr>
        <p:txBody>
          <a:bodyPr wrap="square">
            <a:spAutoFit/>
          </a:bodyPr>
          <a:lstStyle/>
          <a:p>
            <a:r>
              <a:rPr lang="es-ES" sz="2400" dirty="0"/>
              <a:t>FALLA DEL REMPLAZO DE DISCO</a:t>
            </a:r>
          </a:p>
        </p:txBody>
      </p:sp>
    </p:spTree>
    <p:extLst>
      <p:ext uri="{BB962C8B-B14F-4D97-AF65-F5344CB8AC3E}">
        <p14:creationId xmlns:p14="http://schemas.microsoft.com/office/powerpoint/2010/main" val="451828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AC8D21B-E975-437C-8E45-95FDCE21C182}"/>
              </a:ext>
            </a:extLst>
          </p:cNvPr>
          <p:cNvSpPr>
            <a:spLocks noGrp="1"/>
          </p:cNvSpPr>
          <p:nvPr>
            <p:ph type="title"/>
          </p:nvPr>
        </p:nvSpPr>
        <p:spPr/>
        <p:txBody>
          <a:bodyPr/>
          <a:lstStyle/>
          <a:p>
            <a:r>
              <a:rPr lang="es-ES" dirty="0"/>
              <a:t>Fijación espinal visión general</a:t>
            </a:r>
          </a:p>
        </p:txBody>
      </p:sp>
      <p:sp>
        <p:nvSpPr>
          <p:cNvPr id="3" name="Marcador de contenido 2">
            <a:extLst>
              <a:ext uri="{FF2B5EF4-FFF2-40B4-BE49-F238E27FC236}">
                <a16:creationId xmlns:a16="http://schemas.microsoft.com/office/drawing/2014/main" xmlns="" id="{84C428E7-144B-4A24-8B79-6BECD35C230C}"/>
              </a:ext>
            </a:extLst>
          </p:cNvPr>
          <p:cNvSpPr>
            <a:spLocks noGrp="1"/>
          </p:cNvSpPr>
          <p:nvPr>
            <p:ph idx="1"/>
          </p:nvPr>
        </p:nvSpPr>
        <p:spPr/>
        <p:txBody>
          <a:bodyPr/>
          <a:lstStyle/>
          <a:p>
            <a:r>
              <a:rPr lang="es-ES" dirty="0"/>
              <a:t>DISPOSITIVOS: </a:t>
            </a:r>
          </a:p>
          <a:p>
            <a:endParaRPr lang="es-ES" dirty="0"/>
          </a:p>
          <a:p>
            <a:r>
              <a:rPr lang="es-ES" b="1" dirty="0"/>
              <a:t>Tornillos y alambres</a:t>
            </a:r>
          </a:p>
          <a:p>
            <a:endParaRPr lang="es-ES" b="1" dirty="0"/>
          </a:p>
          <a:p>
            <a:r>
              <a:rPr lang="es-ES" b="1" dirty="0"/>
              <a:t>Placas</a:t>
            </a:r>
          </a:p>
          <a:p>
            <a:endParaRPr lang="es-ES" b="1" dirty="0"/>
          </a:p>
          <a:p>
            <a:r>
              <a:rPr lang="es-ES" b="1" dirty="0"/>
              <a:t>Varillas </a:t>
            </a:r>
          </a:p>
          <a:p>
            <a:endParaRPr lang="es-ES" b="1" dirty="0"/>
          </a:p>
          <a:p>
            <a:endParaRPr lang="es-ES" b="1" dirty="0"/>
          </a:p>
          <a:p>
            <a:endParaRPr lang="es-ES" dirty="0"/>
          </a:p>
        </p:txBody>
      </p:sp>
      <p:pic>
        <p:nvPicPr>
          <p:cNvPr id="4" name="Imagen 3">
            <a:extLst>
              <a:ext uri="{FF2B5EF4-FFF2-40B4-BE49-F238E27FC236}">
                <a16:creationId xmlns:a16="http://schemas.microsoft.com/office/drawing/2014/main" xmlns="" id="{3BF1DDCD-DF10-482C-A197-648C6FBC7D9C}"/>
              </a:ext>
            </a:extLst>
          </p:cNvPr>
          <p:cNvPicPr>
            <a:picLocks noChangeAspect="1"/>
          </p:cNvPicPr>
          <p:nvPr/>
        </p:nvPicPr>
        <p:blipFill rotWithShape="1">
          <a:blip r:embed="rId3"/>
          <a:srcRect l="38860"/>
          <a:stretch/>
        </p:blipFill>
        <p:spPr>
          <a:xfrm>
            <a:off x="8949446" y="1825625"/>
            <a:ext cx="2911813" cy="4762500"/>
          </a:xfrm>
          <a:prstGeom prst="rect">
            <a:avLst/>
          </a:prstGeom>
        </p:spPr>
      </p:pic>
      <p:pic>
        <p:nvPicPr>
          <p:cNvPr id="5" name="Imagen 4">
            <a:extLst>
              <a:ext uri="{FF2B5EF4-FFF2-40B4-BE49-F238E27FC236}">
                <a16:creationId xmlns:a16="http://schemas.microsoft.com/office/drawing/2014/main" xmlns="" id="{5CC7DEFA-DBBD-412A-9BC5-D27240F80756}"/>
              </a:ext>
            </a:extLst>
          </p:cNvPr>
          <p:cNvPicPr>
            <a:picLocks noChangeAspect="1"/>
          </p:cNvPicPr>
          <p:nvPr/>
        </p:nvPicPr>
        <p:blipFill rotWithShape="1">
          <a:blip r:embed="rId4"/>
          <a:srcRect t="49799" b="1996"/>
          <a:stretch/>
        </p:blipFill>
        <p:spPr>
          <a:xfrm>
            <a:off x="5153683" y="1419664"/>
            <a:ext cx="3571875" cy="2295728"/>
          </a:xfrm>
          <a:prstGeom prst="rect">
            <a:avLst/>
          </a:prstGeom>
        </p:spPr>
      </p:pic>
      <p:pic>
        <p:nvPicPr>
          <p:cNvPr id="6" name="Imagen 5">
            <a:extLst>
              <a:ext uri="{FF2B5EF4-FFF2-40B4-BE49-F238E27FC236}">
                <a16:creationId xmlns:a16="http://schemas.microsoft.com/office/drawing/2014/main" xmlns="" id="{C8281510-246C-43D9-A4CA-392309E7A33C}"/>
              </a:ext>
            </a:extLst>
          </p:cNvPr>
          <p:cNvPicPr>
            <a:picLocks noChangeAspect="1"/>
          </p:cNvPicPr>
          <p:nvPr/>
        </p:nvPicPr>
        <p:blipFill rotWithShape="1">
          <a:blip r:embed="rId5"/>
          <a:srcRect t="47888"/>
          <a:stretch/>
        </p:blipFill>
        <p:spPr>
          <a:xfrm>
            <a:off x="3739171" y="4106323"/>
            <a:ext cx="4762500" cy="2481802"/>
          </a:xfrm>
          <a:prstGeom prst="rect">
            <a:avLst/>
          </a:prstGeom>
        </p:spPr>
      </p:pic>
    </p:spTree>
    <p:extLst>
      <p:ext uri="{BB962C8B-B14F-4D97-AF65-F5344CB8AC3E}">
        <p14:creationId xmlns:p14="http://schemas.microsoft.com/office/powerpoint/2010/main" val="1836107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0367D5E-4D2C-4E90-9D77-1D0FE473BE7C}"/>
              </a:ext>
            </a:extLst>
          </p:cNvPr>
          <p:cNvSpPr>
            <a:spLocks noGrp="1"/>
          </p:cNvSpPr>
          <p:nvPr>
            <p:ph type="title"/>
          </p:nvPr>
        </p:nvSpPr>
        <p:spPr>
          <a:xfrm>
            <a:off x="838200" y="18255"/>
            <a:ext cx="10515600" cy="1325563"/>
          </a:xfrm>
        </p:spPr>
        <p:txBody>
          <a:bodyPr/>
          <a:lstStyle/>
          <a:p>
            <a:r>
              <a:rPr lang="es-ES" dirty="0"/>
              <a:t>Tornillos y placas </a:t>
            </a:r>
          </a:p>
        </p:txBody>
      </p:sp>
      <p:sp>
        <p:nvSpPr>
          <p:cNvPr id="3" name="Marcador de contenido 2">
            <a:extLst>
              <a:ext uri="{FF2B5EF4-FFF2-40B4-BE49-F238E27FC236}">
                <a16:creationId xmlns:a16="http://schemas.microsoft.com/office/drawing/2014/main" xmlns="" id="{0C4CD6ED-F5EF-4C30-BF04-32CFBC478D47}"/>
              </a:ext>
            </a:extLst>
          </p:cNvPr>
          <p:cNvSpPr>
            <a:spLocks noGrp="1"/>
          </p:cNvSpPr>
          <p:nvPr>
            <p:ph idx="1"/>
          </p:nvPr>
        </p:nvSpPr>
        <p:spPr>
          <a:xfrm>
            <a:off x="389105" y="1108952"/>
            <a:ext cx="11459183" cy="5350214"/>
          </a:xfrm>
        </p:spPr>
        <p:txBody>
          <a:bodyPr>
            <a:normAutofit fontScale="92500" lnSpcReduction="20000"/>
          </a:bodyPr>
          <a:lstStyle/>
          <a:p>
            <a:r>
              <a:rPr lang="es-ES" dirty="0"/>
              <a:t>Los tornillos </a:t>
            </a:r>
            <a:r>
              <a:rPr lang="es-ES" dirty="0" err="1"/>
              <a:t>transpediculares</a:t>
            </a:r>
            <a:r>
              <a:rPr lang="es-ES" dirty="0"/>
              <a:t>, translaminares y </a:t>
            </a:r>
            <a:r>
              <a:rPr lang="es-ES" dirty="0" err="1"/>
              <a:t>transarticulares</a:t>
            </a:r>
            <a:r>
              <a:rPr lang="es-ES" dirty="0"/>
              <a:t> sirven como anclajes para las bielas posteriores en las cirugías de fijación vertebral posterior para lograr la fusión espinal ósea y la artrodesis intervertebral.</a:t>
            </a:r>
          </a:p>
          <a:p>
            <a:endParaRPr lang="es-ES" dirty="0"/>
          </a:p>
          <a:p>
            <a:r>
              <a:rPr lang="es-ES" dirty="0"/>
              <a:t> Los tornillos se usan para fijar las placas a los elementos óseos vertebrales para proporcionar estabilidad para la fusión espinal ósea.</a:t>
            </a:r>
          </a:p>
          <a:p>
            <a:endParaRPr lang="es-ES" dirty="0"/>
          </a:p>
          <a:p>
            <a:r>
              <a:rPr lang="es-ES" dirty="0"/>
              <a:t>Las placas proporcionan estabilidad e inducen compresión en reparaciones de la columna vertebral que se usan en el contexto de descompresiones neurales, secundarias a lesiones traumáticas, defectos óseos y reconstrucciones oncológicas.</a:t>
            </a:r>
          </a:p>
          <a:p>
            <a:endParaRPr lang="es-ES" dirty="0"/>
          </a:p>
          <a:p>
            <a:r>
              <a:rPr lang="es-ES" dirty="0"/>
              <a:t>Las varillas se usan junto con los tornillos pediculares de anclaje para estabilizar una construcción de fijación, corregir la deformidad y mantener la alineación de la columna vertebral mediante distracción, como la utilizada en la cirugía de corrección de escoliosis.</a:t>
            </a:r>
          </a:p>
        </p:txBody>
      </p:sp>
    </p:spTree>
    <p:extLst>
      <p:ext uri="{BB962C8B-B14F-4D97-AF65-F5344CB8AC3E}">
        <p14:creationId xmlns:p14="http://schemas.microsoft.com/office/powerpoint/2010/main" val="3704391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CBE5DBA-4564-4115-AEDF-5DB7A8DF436D}"/>
              </a:ext>
            </a:extLst>
          </p:cNvPr>
          <p:cNvSpPr>
            <a:spLocks noGrp="1"/>
          </p:cNvSpPr>
          <p:nvPr>
            <p:ph type="title"/>
          </p:nvPr>
        </p:nvSpPr>
        <p:spPr>
          <a:xfrm>
            <a:off x="838200" y="74072"/>
            <a:ext cx="10515600" cy="1325563"/>
          </a:xfrm>
        </p:spPr>
        <p:txBody>
          <a:bodyPr/>
          <a:lstStyle/>
          <a:p>
            <a:r>
              <a:rPr lang="es-ES" dirty="0"/>
              <a:t>Valoracion  y  descripción </a:t>
            </a:r>
          </a:p>
        </p:txBody>
      </p:sp>
      <p:pic>
        <p:nvPicPr>
          <p:cNvPr id="4" name="Imagen 3">
            <a:extLst>
              <a:ext uri="{FF2B5EF4-FFF2-40B4-BE49-F238E27FC236}">
                <a16:creationId xmlns:a16="http://schemas.microsoft.com/office/drawing/2014/main" xmlns="" id="{BE30895E-D0D4-4EE7-90B8-2A69FF647386}"/>
              </a:ext>
            </a:extLst>
          </p:cNvPr>
          <p:cNvPicPr>
            <a:picLocks noChangeAspect="1"/>
          </p:cNvPicPr>
          <p:nvPr/>
        </p:nvPicPr>
        <p:blipFill>
          <a:blip r:embed="rId3"/>
          <a:stretch>
            <a:fillRect/>
          </a:stretch>
        </p:blipFill>
        <p:spPr>
          <a:xfrm>
            <a:off x="838200" y="1690688"/>
            <a:ext cx="4762500" cy="4762500"/>
          </a:xfrm>
          <a:prstGeom prst="rect">
            <a:avLst/>
          </a:prstGeom>
        </p:spPr>
      </p:pic>
      <p:sp>
        <p:nvSpPr>
          <p:cNvPr id="5" name="Rectángulo 4">
            <a:extLst>
              <a:ext uri="{FF2B5EF4-FFF2-40B4-BE49-F238E27FC236}">
                <a16:creationId xmlns:a16="http://schemas.microsoft.com/office/drawing/2014/main" xmlns="" id="{494F577C-311C-4167-9CFE-C0DA315FF08F}"/>
              </a:ext>
            </a:extLst>
          </p:cNvPr>
          <p:cNvSpPr/>
          <p:nvPr/>
        </p:nvSpPr>
        <p:spPr>
          <a:xfrm>
            <a:off x="6096000" y="1708219"/>
            <a:ext cx="5753100" cy="3877985"/>
          </a:xfrm>
          <a:prstGeom prst="rect">
            <a:avLst/>
          </a:prstGeom>
        </p:spPr>
        <p:txBody>
          <a:bodyPr wrap="square">
            <a:spAutoFit/>
          </a:bodyPr>
          <a:lstStyle/>
          <a:p>
            <a:r>
              <a:rPr lang="es-ES" sz="2800" dirty="0" err="1">
                <a:solidFill>
                  <a:srgbClr val="FF0000"/>
                </a:solidFill>
              </a:rPr>
              <a:t>Micromovimiento</a:t>
            </a:r>
            <a:r>
              <a:rPr lang="es-ES" sz="2800" dirty="0">
                <a:solidFill>
                  <a:srgbClr val="FF0000"/>
                </a:solidFill>
              </a:rPr>
              <a:t> e inestabilidad de la construcción</a:t>
            </a:r>
            <a:r>
              <a:rPr lang="es-ES" dirty="0">
                <a:solidFill>
                  <a:srgbClr val="FF0000"/>
                </a:solidFill>
              </a:rPr>
              <a:t>.</a:t>
            </a:r>
          </a:p>
          <a:p>
            <a:endParaRPr lang="es-ES" dirty="0"/>
          </a:p>
          <a:p>
            <a:endParaRPr lang="es-ES" dirty="0"/>
          </a:p>
          <a:p>
            <a:endParaRPr lang="es-ES" dirty="0"/>
          </a:p>
          <a:p>
            <a:r>
              <a:rPr lang="es-ES" dirty="0"/>
              <a:t>Desacoplamiento de la barra  con migración cefálica  y fenómeno de </a:t>
            </a:r>
            <a:r>
              <a:rPr lang="es-ES" dirty="0" err="1"/>
              <a:t>vacio</a:t>
            </a:r>
            <a:r>
              <a:rPr lang="es-ES" dirty="0"/>
              <a:t>   </a:t>
            </a:r>
            <a:r>
              <a:rPr lang="es-ES" dirty="0" err="1"/>
              <a:t>discaly</a:t>
            </a:r>
            <a:r>
              <a:rPr lang="es-ES" dirty="0"/>
              <a:t>  falta de formación de puente </a:t>
            </a:r>
            <a:r>
              <a:rPr lang="es-ES" dirty="0" err="1"/>
              <a:t>oseo</a:t>
            </a:r>
            <a:r>
              <a:rPr lang="es-ES" dirty="0"/>
              <a:t>. </a:t>
            </a:r>
          </a:p>
          <a:p>
            <a:endParaRPr lang="es-ES" dirty="0"/>
          </a:p>
          <a:p>
            <a:endParaRPr lang="es-ES" sz="2800" dirty="0">
              <a:solidFill>
                <a:srgbClr val="FF0000"/>
              </a:solidFill>
            </a:endParaRPr>
          </a:p>
          <a:p>
            <a:endParaRPr lang="es-ES" dirty="0"/>
          </a:p>
          <a:p>
            <a:endParaRPr lang="es-ES" dirty="0"/>
          </a:p>
        </p:txBody>
      </p:sp>
    </p:spTree>
    <p:extLst>
      <p:ext uri="{BB962C8B-B14F-4D97-AF65-F5344CB8AC3E}">
        <p14:creationId xmlns:p14="http://schemas.microsoft.com/office/powerpoint/2010/main" val="4237175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1E05AF4C-8FE5-41F3-8571-EEC2E2FBD563}"/>
              </a:ext>
            </a:extLst>
          </p:cNvPr>
          <p:cNvSpPr>
            <a:spLocks noGrp="1"/>
          </p:cNvSpPr>
          <p:nvPr>
            <p:ph idx="1"/>
          </p:nvPr>
        </p:nvSpPr>
        <p:spPr>
          <a:xfrm>
            <a:off x="742122" y="516835"/>
            <a:ext cx="10611678" cy="5660128"/>
          </a:xfrm>
        </p:spPr>
        <p:txBody>
          <a:bodyPr>
            <a:normAutofit fontScale="92500" lnSpcReduction="20000"/>
          </a:bodyPr>
          <a:lstStyle/>
          <a:p>
            <a:r>
              <a:rPr lang="es-ES" dirty="0"/>
              <a:t>Entre los años 2004 y 2015, el número de cirugías electivas de columna realizadas para fusión lumbar aumentó de </a:t>
            </a:r>
            <a:r>
              <a:rPr lang="es-ES" dirty="0">
                <a:solidFill>
                  <a:srgbClr val="FF0000"/>
                </a:solidFill>
              </a:rPr>
              <a:t>122 679 </a:t>
            </a:r>
            <a:r>
              <a:rPr lang="es-ES" dirty="0"/>
              <a:t>a</a:t>
            </a:r>
            <a:r>
              <a:rPr lang="es-ES" dirty="0">
                <a:solidFill>
                  <a:srgbClr val="FF0000"/>
                </a:solidFill>
              </a:rPr>
              <a:t> 199 140</a:t>
            </a:r>
            <a:r>
              <a:rPr lang="es-ES" dirty="0"/>
              <a:t> .</a:t>
            </a:r>
          </a:p>
          <a:p>
            <a:r>
              <a:rPr lang="es-ES" dirty="0"/>
              <a:t>El número de cirugías de columna cervical aumentó de </a:t>
            </a:r>
            <a:r>
              <a:rPr lang="es-ES" dirty="0">
                <a:solidFill>
                  <a:srgbClr val="FF0000"/>
                </a:solidFill>
              </a:rPr>
              <a:t>27 061 </a:t>
            </a:r>
            <a:r>
              <a:rPr lang="es-ES" dirty="0"/>
              <a:t>a</a:t>
            </a:r>
            <a:r>
              <a:rPr lang="es-ES" dirty="0">
                <a:solidFill>
                  <a:srgbClr val="FF0000"/>
                </a:solidFill>
              </a:rPr>
              <a:t> 34 582 </a:t>
            </a:r>
            <a:r>
              <a:rPr lang="es-ES" dirty="0"/>
              <a:t>entre los años 2001 y 2013. </a:t>
            </a:r>
          </a:p>
          <a:p>
            <a:endParaRPr lang="es-ES" dirty="0"/>
          </a:p>
          <a:p>
            <a:r>
              <a:rPr lang="es-ES" dirty="0"/>
              <a:t>La tasa más alta de aumento  se dio en  </a:t>
            </a:r>
            <a:r>
              <a:rPr lang="es-ES" dirty="0">
                <a:solidFill>
                  <a:srgbClr val="FF0000"/>
                </a:solidFill>
              </a:rPr>
              <a:t>pacientes  de 65 años o más</a:t>
            </a:r>
            <a:r>
              <a:rPr lang="es-ES" dirty="0"/>
              <a:t>.</a:t>
            </a:r>
          </a:p>
          <a:p>
            <a:endParaRPr lang="es-ES" dirty="0"/>
          </a:p>
          <a:p>
            <a:r>
              <a:rPr lang="es-ES" dirty="0">
                <a:solidFill>
                  <a:srgbClr val="FF0000"/>
                </a:solidFill>
              </a:rPr>
              <a:t>La  TC se usa para: identificar la ubicación y la integridad de los implantes, evaluar el éxito de la descompresión y la artrodesis intervertebral, y detectar y caracterizar complicaciones</a:t>
            </a:r>
            <a:r>
              <a:rPr lang="es-ES" dirty="0"/>
              <a:t>. </a:t>
            </a:r>
          </a:p>
          <a:p>
            <a:endParaRPr lang="es-ES" dirty="0"/>
          </a:p>
          <a:p>
            <a:r>
              <a:rPr lang="es-ES" dirty="0"/>
              <a:t>En este artículo, revisa varios tipos de procedimientos de cirugía de columna y describe los implantes de columna utilizados comúnmente. Describes e ilustra  los hallazgos postoperatorios normales, los signos de una cirugía exitosa y algunas  complicaciones postoperatorias comunes y menos comunes.</a:t>
            </a:r>
          </a:p>
          <a:p>
            <a:endParaRPr lang="es-ES" dirty="0"/>
          </a:p>
        </p:txBody>
      </p:sp>
    </p:spTree>
    <p:extLst>
      <p:ext uri="{BB962C8B-B14F-4D97-AF65-F5344CB8AC3E}">
        <p14:creationId xmlns:p14="http://schemas.microsoft.com/office/powerpoint/2010/main" val="2789367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508DB69-6230-4F51-BBA5-E2822C09E43D}"/>
              </a:ext>
            </a:extLst>
          </p:cNvPr>
          <p:cNvSpPr>
            <a:spLocks noGrp="1"/>
          </p:cNvSpPr>
          <p:nvPr>
            <p:ph type="title"/>
          </p:nvPr>
        </p:nvSpPr>
        <p:spPr/>
        <p:txBody>
          <a:bodyPr/>
          <a:lstStyle/>
          <a:p>
            <a:r>
              <a:rPr lang="es-ES" dirty="0"/>
              <a:t>Barras de crecimiento</a:t>
            </a:r>
          </a:p>
        </p:txBody>
      </p:sp>
      <p:sp>
        <p:nvSpPr>
          <p:cNvPr id="3" name="Rectángulo 2">
            <a:extLst>
              <a:ext uri="{FF2B5EF4-FFF2-40B4-BE49-F238E27FC236}">
                <a16:creationId xmlns:a16="http://schemas.microsoft.com/office/drawing/2014/main" xmlns="" id="{343013CD-23D4-426E-84F0-BC7AFD71369E}"/>
              </a:ext>
            </a:extLst>
          </p:cNvPr>
          <p:cNvSpPr/>
          <p:nvPr/>
        </p:nvSpPr>
        <p:spPr>
          <a:xfrm>
            <a:off x="7140101" y="1384517"/>
            <a:ext cx="4902741" cy="2308324"/>
          </a:xfrm>
          <a:prstGeom prst="rect">
            <a:avLst/>
          </a:prstGeom>
        </p:spPr>
        <p:txBody>
          <a:bodyPr wrap="square">
            <a:spAutoFit/>
          </a:bodyPr>
          <a:lstStyle/>
          <a:p>
            <a:r>
              <a:rPr lang="es-ES" dirty="0"/>
              <a:t>se usan para construcciones de fijación ajustable en la cirugía de corrección de escoliosis.</a:t>
            </a:r>
          </a:p>
          <a:p>
            <a:endParaRPr lang="es-ES" dirty="0"/>
          </a:p>
          <a:p>
            <a:r>
              <a:rPr lang="es-ES" dirty="0"/>
              <a:t> En una construcción de varilla en crecimiento, una o dos varillas se fijan a los tornillos o ganchos por encima y por debajo de la curva escoliótica. Las varillas incluyen mecanismos que permiten un alargamiento incremental</a:t>
            </a:r>
          </a:p>
        </p:txBody>
      </p:sp>
      <p:pic>
        <p:nvPicPr>
          <p:cNvPr id="5" name="Imagen 4">
            <a:extLst>
              <a:ext uri="{FF2B5EF4-FFF2-40B4-BE49-F238E27FC236}">
                <a16:creationId xmlns:a16="http://schemas.microsoft.com/office/drawing/2014/main" xmlns="" id="{9074E534-331D-4046-8648-0F5967D31AD2}"/>
              </a:ext>
            </a:extLst>
          </p:cNvPr>
          <p:cNvPicPr>
            <a:picLocks noChangeAspect="1"/>
          </p:cNvPicPr>
          <p:nvPr/>
        </p:nvPicPr>
        <p:blipFill>
          <a:blip r:embed="rId3"/>
          <a:stretch>
            <a:fillRect/>
          </a:stretch>
        </p:blipFill>
        <p:spPr>
          <a:xfrm>
            <a:off x="129652" y="1909057"/>
            <a:ext cx="3305274" cy="4407032"/>
          </a:xfrm>
          <a:prstGeom prst="rect">
            <a:avLst/>
          </a:prstGeom>
        </p:spPr>
      </p:pic>
      <p:pic>
        <p:nvPicPr>
          <p:cNvPr id="6" name="Imagen 5">
            <a:extLst>
              <a:ext uri="{FF2B5EF4-FFF2-40B4-BE49-F238E27FC236}">
                <a16:creationId xmlns:a16="http://schemas.microsoft.com/office/drawing/2014/main" xmlns="" id="{CA6C4846-AF51-4813-A074-B998172139F6}"/>
              </a:ext>
            </a:extLst>
          </p:cNvPr>
          <p:cNvPicPr>
            <a:picLocks noChangeAspect="1"/>
          </p:cNvPicPr>
          <p:nvPr/>
        </p:nvPicPr>
        <p:blipFill>
          <a:blip r:embed="rId4"/>
          <a:stretch>
            <a:fillRect/>
          </a:stretch>
        </p:blipFill>
        <p:spPr>
          <a:xfrm>
            <a:off x="3568226" y="1909055"/>
            <a:ext cx="3305275" cy="4407033"/>
          </a:xfrm>
          <a:prstGeom prst="rect">
            <a:avLst/>
          </a:prstGeom>
        </p:spPr>
      </p:pic>
    </p:spTree>
    <p:extLst>
      <p:ext uri="{BB962C8B-B14F-4D97-AF65-F5344CB8AC3E}">
        <p14:creationId xmlns:p14="http://schemas.microsoft.com/office/powerpoint/2010/main" val="3576601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45D5CAB9-872B-4B7D-9341-423BEF035D5B}"/>
              </a:ext>
            </a:extLst>
          </p:cNvPr>
          <p:cNvPicPr>
            <a:picLocks noChangeAspect="1"/>
          </p:cNvPicPr>
          <p:nvPr/>
        </p:nvPicPr>
        <p:blipFill rotWithShape="1">
          <a:blip r:embed="rId3"/>
          <a:srcRect t="13686"/>
          <a:stretch/>
        </p:blipFill>
        <p:spPr>
          <a:xfrm>
            <a:off x="838200" y="365125"/>
            <a:ext cx="2105708" cy="6099093"/>
          </a:xfrm>
          <a:prstGeom prst="rect">
            <a:avLst/>
          </a:prstGeom>
        </p:spPr>
      </p:pic>
      <p:pic>
        <p:nvPicPr>
          <p:cNvPr id="5" name="Imagen 4">
            <a:extLst>
              <a:ext uri="{FF2B5EF4-FFF2-40B4-BE49-F238E27FC236}">
                <a16:creationId xmlns:a16="http://schemas.microsoft.com/office/drawing/2014/main" xmlns="" id="{939CD963-D9A1-4503-B5FE-B2708C5F64B2}"/>
              </a:ext>
            </a:extLst>
          </p:cNvPr>
          <p:cNvPicPr>
            <a:picLocks noChangeAspect="1"/>
          </p:cNvPicPr>
          <p:nvPr/>
        </p:nvPicPr>
        <p:blipFill>
          <a:blip r:embed="rId4"/>
          <a:stretch>
            <a:fillRect/>
          </a:stretch>
        </p:blipFill>
        <p:spPr>
          <a:xfrm>
            <a:off x="3444218" y="365124"/>
            <a:ext cx="2793385" cy="6099093"/>
          </a:xfrm>
          <a:prstGeom prst="rect">
            <a:avLst/>
          </a:prstGeom>
        </p:spPr>
      </p:pic>
      <p:pic>
        <p:nvPicPr>
          <p:cNvPr id="6" name="Imagen 5">
            <a:extLst>
              <a:ext uri="{FF2B5EF4-FFF2-40B4-BE49-F238E27FC236}">
                <a16:creationId xmlns:a16="http://schemas.microsoft.com/office/drawing/2014/main" xmlns="" id="{9C39F043-8FC5-415D-B074-896321CB9205}"/>
              </a:ext>
            </a:extLst>
          </p:cNvPr>
          <p:cNvPicPr>
            <a:picLocks noChangeAspect="1"/>
          </p:cNvPicPr>
          <p:nvPr/>
        </p:nvPicPr>
        <p:blipFill>
          <a:blip r:embed="rId5"/>
          <a:stretch>
            <a:fillRect/>
          </a:stretch>
        </p:blipFill>
        <p:spPr>
          <a:xfrm>
            <a:off x="6971547" y="1047750"/>
            <a:ext cx="3590925" cy="4762500"/>
          </a:xfrm>
          <a:prstGeom prst="rect">
            <a:avLst/>
          </a:prstGeom>
        </p:spPr>
      </p:pic>
    </p:spTree>
    <p:extLst>
      <p:ext uri="{BB962C8B-B14F-4D97-AF65-F5344CB8AC3E}">
        <p14:creationId xmlns:p14="http://schemas.microsoft.com/office/powerpoint/2010/main" val="92502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DFEA223-0E51-4D5A-8836-6F04C614477F}"/>
              </a:ext>
            </a:extLst>
          </p:cNvPr>
          <p:cNvSpPr>
            <a:spLocks noGrp="1"/>
          </p:cNvSpPr>
          <p:nvPr>
            <p:ph type="title"/>
          </p:nvPr>
        </p:nvSpPr>
        <p:spPr/>
        <p:txBody>
          <a:bodyPr/>
          <a:lstStyle/>
          <a:p>
            <a:r>
              <a:rPr lang="es-ES" b="1" dirty="0"/>
              <a:t>Injertos Óseos y Otros Materiales Biológicos</a:t>
            </a:r>
            <a:br>
              <a:rPr lang="es-ES" b="1" dirty="0"/>
            </a:br>
            <a:endParaRPr lang="es-ES" dirty="0"/>
          </a:p>
        </p:txBody>
      </p:sp>
      <p:sp>
        <p:nvSpPr>
          <p:cNvPr id="3" name="Marcador de contenido 2">
            <a:extLst>
              <a:ext uri="{FF2B5EF4-FFF2-40B4-BE49-F238E27FC236}">
                <a16:creationId xmlns:a16="http://schemas.microsoft.com/office/drawing/2014/main" xmlns="" id="{82636DAB-B895-4D4C-A9D8-6E6E45D68DA7}"/>
              </a:ext>
            </a:extLst>
          </p:cNvPr>
          <p:cNvSpPr>
            <a:spLocks noGrp="1"/>
          </p:cNvSpPr>
          <p:nvPr>
            <p:ph idx="1"/>
          </p:nvPr>
        </p:nvSpPr>
        <p:spPr/>
        <p:txBody>
          <a:bodyPr/>
          <a:lstStyle/>
          <a:p>
            <a:r>
              <a:rPr lang="es-ES" dirty="0"/>
              <a:t>Los injertos óseos a menudo se usan </a:t>
            </a:r>
            <a:r>
              <a:rPr lang="es-ES" dirty="0" err="1"/>
              <a:t>posterolateralmente</a:t>
            </a:r>
            <a:r>
              <a:rPr lang="es-ES" dirty="0"/>
              <a:t> en construcciones de fijación como complementos biológicos para promover la fusión ósea.</a:t>
            </a:r>
          </a:p>
          <a:p>
            <a:endParaRPr lang="es-ES" dirty="0"/>
          </a:p>
          <a:p>
            <a:r>
              <a:rPr lang="es-ES" dirty="0"/>
              <a:t>Jaulas </a:t>
            </a:r>
            <a:r>
              <a:rPr lang="es-ES" dirty="0" err="1"/>
              <a:t>intercorporales</a:t>
            </a:r>
            <a:r>
              <a:rPr lang="es-ES" dirty="0"/>
              <a:t>, que también pueden denominarse espaciadores intervertebrales, tienen diferentes diseños y se usan comúnmente para restaurar la altura del disco después de la </a:t>
            </a:r>
            <a:r>
              <a:rPr lang="es-ES" dirty="0" err="1"/>
              <a:t>discectomía</a:t>
            </a:r>
            <a:r>
              <a:rPr lang="es-ES" dirty="0"/>
              <a:t> y promover el puente óseo inmovilizador a través del espacio disca</a:t>
            </a:r>
          </a:p>
        </p:txBody>
      </p:sp>
    </p:spTree>
    <p:extLst>
      <p:ext uri="{BB962C8B-B14F-4D97-AF65-F5344CB8AC3E}">
        <p14:creationId xmlns:p14="http://schemas.microsoft.com/office/powerpoint/2010/main" val="2887621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AB12E7FC-2D5E-474F-8819-962A05E059A7}"/>
              </a:ext>
            </a:extLst>
          </p:cNvPr>
          <p:cNvPicPr>
            <a:picLocks noChangeAspect="1"/>
          </p:cNvPicPr>
          <p:nvPr/>
        </p:nvPicPr>
        <p:blipFill>
          <a:blip r:embed="rId3"/>
          <a:stretch>
            <a:fillRect/>
          </a:stretch>
        </p:blipFill>
        <p:spPr>
          <a:xfrm>
            <a:off x="986589" y="846388"/>
            <a:ext cx="5461332" cy="910222"/>
          </a:xfrm>
          <a:prstGeom prst="rect">
            <a:avLst/>
          </a:prstGeom>
        </p:spPr>
      </p:pic>
      <p:sp>
        <p:nvSpPr>
          <p:cNvPr id="6" name="Rectángulo 5">
            <a:extLst>
              <a:ext uri="{FF2B5EF4-FFF2-40B4-BE49-F238E27FC236}">
                <a16:creationId xmlns:a16="http://schemas.microsoft.com/office/drawing/2014/main" xmlns="" id="{D1F1C319-A9CE-4AD0-9778-8A391F9847DB}"/>
              </a:ext>
            </a:extLst>
          </p:cNvPr>
          <p:cNvSpPr/>
          <p:nvPr/>
        </p:nvSpPr>
        <p:spPr>
          <a:xfrm>
            <a:off x="986589" y="2274836"/>
            <a:ext cx="10250906" cy="2677656"/>
          </a:xfrm>
          <a:prstGeom prst="rect">
            <a:avLst/>
          </a:prstGeom>
        </p:spPr>
        <p:txBody>
          <a:bodyPr wrap="square">
            <a:spAutoFit/>
          </a:bodyPr>
          <a:lstStyle/>
          <a:p>
            <a:r>
              <a:rPr lang="es-ES" sz="2400" dirty="0"/>
              <a:t>La colocación adecuada del injerto  predice  su  estabilidad  la colocación precisa  debe tener una distancia entre el marcador </a:t>
            </a:r>
            <a:r>
              <a:rPr lang="es-ES" sz="2400" dirty="0" err="1"/>
              <a:t>radioopaco</a:t>
            </a:r>
            <a:r>
              <a:rPr lang="es-ES" sz="2400" dirty="0"/>
              <a:t> del margen del injerto y el margen  posterior del cuerpo vertebral  de 2 mm o más .</a:t>
            </a:r>
          </a:p>
          <a:p>
            <a:endParaRPr lang="es-ES" sz="2400" dirty="0"/>
          </a:p>
          <a:p>
            <a:r>
              <a:rPr lang="es-ES" sz="2400" dirty="0"/>
              <a:t>Cuando el injerto </a:t>
            </a:r>
            <a:r>
              <a:rPr lang="es-ES" sz="2400" dirty="0" err="1"/>
              <a:t>intercorporal</a:t>
            </a:r>
            <a:r>
              <a:rPr lang="es-ES" sz="2400" dirty="0"/>
              <a:t> se coloca a menos de 2 mm del margen posterior de la placa terminal, existe un mayor riesgo de migración posterior hacia el canal espinal, con un efecto de masa en el saco ventral </a:t>
            </a:r>
            <a:r>
              <a:rPr lang="es-ES" sz="2400" dirty="0" err="1"/>
              <a:t>tecal</a:t>
            </a:r>
            <a:r>
              <a:rPr lang="es-ES" sz="2400" dirty="0"/>
              <a:t>.</a:t>
            </a:r>
          </a:p>
        </p:txBody>
      </p:sp>
    </p:spTree>
    <p:extLst>
      <p:ext uri="{BB962C8B-B14F-4D97-AF65-F5344CB8AC3E}">
        <p14:creationId xmlns:p14="http://schemas.microsoft.com/office/powerpoint/2010/main" val="16440560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6E43D38-DFB3-4308-B278-B7D4A6566E2C}"/>
              </a:ext>
            </a:extLst>
          </p:cNvPr>
          <p:cNvSpPr>
            <a:spLocks noGrp="1"/>
          </p:cNvSpPr>
          <p:nvPr>
            <p:ph type="title"/>
          </p:nvPr>
        </p:nvSpPr>
        <p:spPr/>
        <p:txBody>
          <a:bodyPr/>
          <a:lstStyle/>
          <a:p>
            <a:r>
              <a:rPr lang="es-ES" dirty="0" err="1"/>
              <a:t>Indicacion</a:t>
            </a:r>
            <a:r>
              <a:rPr lang="es-ES" dirty="0"/>
              <a:t> de TC</a:t>
            </a:r>
          </a:p>
        </p:txBody>
      </p:sp>
      <p:sp>
        <p:nvSpPr>
          <p:cNvPr id="3" name="Marcador de contenido 2">
            <a:extLst>
              <a:ext uri="{FF2B5EF4-FFF2-40B4-BE49-F238E27FC236}">
                <a16:creationId xmlns:a16="http://schemas.microsoft.com/office/drawing/2014/main" xmlns="" id="{9E3BE014-8C3E-49B0-A4F6-C42823B3981A}"/>
              </a:ext>
            </a:extLst>
          </p:cNvPr>
          <p:cNvSpPr>
            <a:spLocks noGrp="1"/>
          </p:cNvSpPr>
          <p:nvPr>
            <p:ph idx="1"/>
          </p:nvPr>
        </p:nvSpPr>
        <p:spPr/>
        <p:txBody>
          <a:bodyPr>
            <a:normAutofit/>
          </a:bodyPr>
          <a:lstStyle/>
          <a:p>
            <a:r>
              <a:rPr lang="es-ES" dirty="0"/>
              <a:t>Valoracion del implante y su posición.</a:t>
            </a:r>
          </a:p>
          <a:p>
            <a:r>
              <a:rPr lang="es-ES" dirty="0"/>
              <a:t>Relación del implante (s) con la anatomía espinal subyacente </a:t>
            </a:r>
          </a:p>
          <a:p>
            <a:r>
              <a:rPr lang="es-ES" dirty="0"/>
              <a:t>Presencia y progresión de la fusión ósea </a:t>
            </a:r>
          </a:p>
          <a:p>
            <a:endParaRPr lang="es-ES" dirty="0"/>
          </a:p>
          <a:p>
            <a:r>
              <a:rPr lang="es-ES" dirty="0"/>
              <a:t>Alineación espinal y los efectos de la cirugía de descompresión en el canal espinal y los agujeros neurales.</a:t>
            </a:r>
          </a:p>
          <a:p>
            <a:endParaRPr lang="es-ES" dirty="0"/>
          </a:p>
          <a:p>
            <a:r>
              <a:rPr lang="es-ES" dirty="0"/>
              <a:t>Diagnóstico de complicaciones </a:t>
            </a:r>
          </a:p>
          <a:p>
            <a:endParaRPr lang="es-ES" dirty="0"/>
          </a:p>
          <a:p>
            <a:pPr marL="0" indent="0">
              <a:buNone/>
            </a:pPr>
            <a:endParaRPr lang="es-ES" dirty="0"/>
          </a:p>
        </p:txBody>
      </p:sp>
    </p:spTree>
    <p:extLst>
      <p:ext uri="{BB962C8B-B14F-4D97-AF65-F5344CB8AC3E}">
        <p14:creationId xmlns:p14="http://schemas.microsoft.com/office/powerpoint/2010/main" val="1067359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7177A52-37DB-4EDE-9434-0B14E94D7DA3}"/>
              </a:ext>
            </a:extLst>
          </p:cNvPr>
          <p:cNvSpPr>
            <a:spLocks noGrp="1"/>
          </p:cNvSpPr>
          <p:nvPr>
            <p:ph type="title"/>
          </p:nvPr>
        </p:nvSpPr>
        <p:spPr/>
        <p:txBody>
          <a:bodyPr/>
          <a:lstStyle/>
          <a:p>
            <a:r>
              <a:rPr lang="es-ES" b="1" dirty="0"/>
              <a:t>Hallazgos normales de TC postoperatoria</a:t>
            </a:r>
            <a:br>
              <a:rPr lang="es-ES" b="1" dirty="0"/>
            </a:br>
            <a:endParaRPr lang="es-ES" dirty="0"/>
          </a:p>
        </p:txBody>
      </p:sp>
      <p:sp>
        <p:nvSpPr>
          <p:cNvPr id="3" name="Marcador de contenido 2">
            <a:extLst>
              <a:ext uri="{FF2B5EF4-FFF2-40B4-BE49-F238E27FC236}">
                <a16:creationId xmlns:a16="http://schemas.microsoft.com/office/drawing/2014/main" xmlns="" id="{7BB9D2C9-995D-477A-8770-E8B3DF602FF0}"/>
              </a:ext>
            </a:extLst>
          </p:cNvPr>
          <p:cNvSpPr>
            <a:spLocks noGrp="1"/>
          </p:cNvSpPr>
          <p:nvPr>
            <p:ph idx="1"/>
          </p:nvPr>
        </p:nvSpPr>
        <p:spPr/>
        <p:txBody>
          <a:bodyPr>
            <a:normAutofit fontScale="70000" lnSpcReduction="20000"/>
          </a:bodyPr>
          <a:lstStyle/>
          <a:p>
            <a:r>
              <a:rPr lang="es-ES" dirty="0"/>
              <a:t>Edema de tejidos blandos y pequeñas cantidades de gas y líquido a lo largo del sitio de acceso quirúrgico y alrededor de los implantes y los segmentos de la columna tratados con instrumentación.</a:t>
            </a:r>
          </a:p>
          <a:p>
            <a:endParaRPr lang="es-ES" dirty="0"/>
          </a:p>
          <a:p>
            <a:r>
              <a:rPr lang="es-ES" dirty="0"/>
              <a:t>Los seromas, otro hallazgo postoperatorio normal, son comúnmente colecciones simples observadas en el lecho quirúrgico</a:t>
            </a:r>
          </a:p>
          <a:p>
            <a:endParaRPr lang="es-ES" dirty="0"/>
          </a:p>
          <a:p>
            <a:r>
              <a:rPr lang="es-ES" dirty="0"/>
              <a:t>La orientación de los tornillos  y la ubicación de las  placas,  son un tema que se debe evaluar  particularmente en casa segmento  de la columna operada ya que su orientación e inclinación son específicos. </a:t>
            </a:r>
          </a:p>
          <a:p>
            <a:endParaRPr lang="es-ES" dirty="0"/>
          </a:p>
          <a:p>
            <a:r>
              <a:rPr lang="es-ES" dirty="0"/>
              <a:t>A los 6 meses después de la </a:t>
            </a:r>
            <a:r>
              <a:rPr lang="es-ES" dirty="0" err="1"/>
              <a:t>discectomía</a:t>
            </a:r>
            <a:r>
              <a:rPr lang="es-ES" dirty="0"/>
              <a:t> con colocación de injerto </a:t>
            </a:r>
            <a:r>
              <a:rPr lang="es-ES" dirty="0" err="1"/>
              <a:t>intercorporal</a:t>
            </a:r>
            <a:r>
              <a:rPr lang="es-ES" dirty="0"/>
              <a:t>, el puente óseo trabecular debe ser visible en las imágenes de TC, ya sea alrededor o a través del injerto </a:t>
            </a:r>
            <a:r>
              <a:rPr lang="es-ES" dirty="0" err="1"/>
              <a:t>intercorporal</a:t>
            </a:r>
            <a:r>
              <a:rPr lang="es-ES" dirty="0"/>
              <a:t>. Un año después de la cirugía, la </a:t>
            </a:r>
            <a:r>
              <a:rPr lang="es-ES" dirty="0" err="1"/>
              <a:t>trabeculación</a:t>
            </a:r>
            <a:r>
              <a:rPr lang="es-ES" dirty="0"/>
              <a:t> madura y el puente cortical sólido deben estar presentes a través de los espacios del disco y los sitios de colocación de injerto óseo posterolateral.</a:t>
            </a:r>
          </a:p>
        </p:txBody>
      </p:sp>
    </p:spTree>
    <p:extLst>
      <p:ext uri="{BB962C8B-B14F-4D97-AF65-F5344CB8AC3E}">
        <p14:creationId xmlns:p14="http://schemas.microsoft.com/office/powerpoint/2010/main" val="2669627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2A83D5D-26FD-4633-ADD8-036CADE0BA3E}"/>
              </a:ext>
            </a:extLst>
          </p:cNvPr>
          <p:cNvSpPr>
            <a:spLocks noGrp="1"/>
          </p:cNvSpPr>
          <p:nvPr>
            <p:ph type="title"/>
          </p:nvPr>
        </p:nvSpPr>
        <p:spPr/>
        <p:txBody>
          <a:bodyPr>
            <a:normAutofit fontScale="90000"/>
          </a:bodyPr>
          <a:lstStyle/>
          <a:p>
            <a:r>
              <a:rPr lang="es-ES" b="1" dirty="0"/>
              <a:t>TC de complicaciones espinales postoperatorias</a:t>
            </a:r>
            <a:br>
              <a:rPr lang="es-ES" b="1" dirty="0"/>
            </a:br>
            <a:endParaRPr lang="es-ES" dirty="0"/>
          </a:p>
        </p:txBody>
      </p:sp>
      <p:sp>
        <p:nvSpPr>
          <p:cNvPr id="4" name="Rectángulo 3">
            <a:extLst>
              <a:ext uri="{FF2B5EF4-FFF2-40B4-BE49-F238E27FC236}">
                <a16:creationId xmlns:a16="http://schemas.microsoft.com/office/drawing/2014/main" xmlns="" id="{93BA69B5-5604-4B17-B661-A9B6BFF12535}"/>
              </a:ext>
            </a:extLst>
          </p:cNvPr>
          <p:cNvSpPr/>
          <p:nvPr/>
        </p:nvSpPr>
        <p:spPr>
          <a:xfrm>
            <a:off x="8478982" y="1825625"/>
            <a:ext cx="2874818" cy="2031325"/>
          </a:xfrm>
          <a:prstGeom prst="rect">
            <a:avLst/>
          </a:prstGeom>
        </p:spPr>
        <p:txBody>
          <a:bodyPr wrap="square">
            <a:spAutoFit/>
          </a:bodyPr>
          <a:lstStyle/>
          <a:p>
            <a:r>
              <a:rPr lang="es-ES" dirty="0"/>
              <a:t>La posición del implante. Debe describirse cualquier desviación de la posición esperada.</a:t>
            </a:r>
          </a:p>
          <a:p>
            <a:endParaRPr lang="es-ES" dirty="0"/>
          </a:p>
          <a:p>
            <a:r>
              <a:rPr lang="es-ES" dirty="0"/>
              <a:t>Es una  información importante obtenida  </a:t>
            </a:r>
            <a:r>
              <a:rPr lang="es-ES" dirty="0" err="1"/>
              <a:t>pot</a:t>
            </a:r>
            <a:r>
              <a:rPr lang="es-ES" dirty="0"/>
              <a:t> TC</a:t>
            </a:r>
          </a:p>
        </p:txBody>
      </p:sp>
      <p:sp>
        <p:nvSpPr>
          <p:cNvPr id="5" name="Rectángulo 4">
            <a:extLst>
              <a:ext uri="{FF2B5EF4-FFF2-40B4-BE49-F238E27FC236}">
                <a16:creationId xmlns:a16="http://schemas.microsoft.com/office/drawing/2014/main" xmlns="" id="{133A5801-10FD-49B9-877B-18378EF0382C}"/>
              </a:ext>
            </a:extLst>
          </p:cNvPr>
          <p:cNvSpPr/>
          <p:nvPr/>
        </p:nvSpPr>
        <p:spPr>
          <a:xfrm>
            <a:off x="7389239" y="5107880"/>
            <a:ext cx="4710545" cy="1477328"/>
          </a:xfrm>
          <a:prstGeom prst="rect">
            <a:avLst/>
          </a:prstGeom>
        </p:spPr>
        <p:txBody>
          <a:bodyPr wrap="square">
            <a:spAutoFit/>
          </a:bodyPr>
          <a:lstStyle/>
          <a:p>
            <a:r>
              <a:rPr lang="es-ES" b="1" dirty="0">
                <a:solidFill>
                  <a:srgbClr val="AC012B"/>
                </a:solidFill>
                <a:latin typeface="Open Sans"/>
              </a:rPr>
              <a:t>Aunque se han informado infracciones de los tornillos pediculares en hasta el 5,1% de los casos, los síntomas neurológicos ocurren con una frecuencia inferior al 0,2%</a:t>
            </a:r>
            <a:endParaRPr lang="es-ES" b="1" dirty="0"/>
          </a:p>
        </p:txBody>
      </p:sp>
      <p:pic>
        <p:nvPicPr>
          <p:cNvPr id="6" name="Imagen 5">
            <a:extLst>
              <a:ext uri="{FF2B5EF4-FFF2-40B4-BE49-F238E27FC236}">
                <a16:creationId xmlns:a16="http://schemas.microsoft.com/office/drawing/2014/main" xmlns="" id="{07C580F3-BE70-4691-BEA6-CBAF98F1B444}"/>
              </a:ext>
            </a:extLst>
          </p:cNvPr>
          <p:cNvPicPr>
            <a:picLocks noChangeAspect="1"/>
          </p:cNvPicPr>
          <p:nvPr/>
        </p:nvPicPr>
        <p:blipFill>
          <a:blip r:embed="rId3"/>
          <a:stretch>
            <a:fillRect/>
          </a:stretch>
        </p:blipFill>
        <p:spPr>
          <a:xfrm>
            <a:off x="92216" y="1985312"/>
            <a:ext cx="3849834" cy="2887376"/>
          </a:xfrm>
          <a:prstGeom prst="rect">
            <a:avLst/>
          </a:prstGeom>
        </p:spPr>
      </p:pic>
      <p:pic>
        <p:nvPicPr>
          <p:cNvPr id="7" name="Imagen 6">
            <a:extLst>
              <a:ext uri="{FF2B5EF4-FFF2-40B4-BE49-F238E27FC236}">
                <a16:creationId xmlns:a16="http://schemas.microsoft.com/office/drawing/2014/main" xmlns="" id="{AFE6C6A9-BFFA-45E8-A109-103FF7D4E9B9}"/>
              </a:ext>
            </a:extLst>
          </p:cNvPr>
          <p:cNvPicPr>
            <a:picLocks noChangeAspect="1"/>
          </p:cNvPicPr>
          <p:nvPr/>
        </p:nvPicPr>
        <p:blipFill>
          <a:blip r:embed="rId4"/>
          <a:stretch>
            <a:fillRect/>
          </a:stretch>
        </p:blipFill>
        <p:spPr>
          <a:xfrm>
            <a:off x="4285598" y="1985311"/>
            <a:ext cx="3849836" cy="2887377"/>
          </a:xfrm>
          <a:prstGeom prst="rect">
            <a:avLst/>
          </a:prstGeom>
        </p:spPr>
      </p:pic>
      <p:sp>
        <p:nvSpPr>
          <p:cNvPr id="8" name="Rectángulo 7">
            <a:extLst>
              <a:ext uri="{FF2B5EF4-FFF2-40B4-BE49-F238E27FC236}">
                <a16:creationId xmlns:a16="http://schemas.microsoft.com/office/drawing/2014/main" xmlns="" id="{560EBD3F-C9C8-408D-A7FF-B8A7646B3F71}"/>
              </a:ext>
            </a:extLst>
          </p:cNvPr>
          <p:cNvSpPr/>
          <p:nvPr/>
        </p:nvSpPr>
        <p:spPr>
          <a:xfrm>
            <a:off x="92216" y="4964827"/>
            <a:ext cx="2152220" cy="1200329"/>
          </a:xfrm>
          <a:prstGeom prst="rect">
            <a:avLst/>
          </a:prstGeom>
        </p:spPr>
        <p:txBody>
          <a:bodyPr wrap="square">
            <a:spAutoFit/>
          </a:bodyPr>
          <a:lstStyle/>
          <a:p>
            <a:r>
              <a:rPr lang="es-ES" dirty="0"/>
              <a:t>El  tornillo (flecha) atraviesa el receso lateral derecho del canal espinal.</a:t>
            </a:r>
          </a:p>
        </p:txBody>
      </p:sp>
      <p:sp>
        <p:nvSpPr>
          <p:cNvPr id="9" name="Rectángulo 8">
            <a:extLst>
              <a:ext uri="{FF2B5EF4-FFF2-40B4-BE49-F238E27FC236}">
                <a16:creationId xmlns:a16="http://schemas.microsoft.com/office/drawing/2014/main" xmlns="" id="{D99B768A-3D72-49C2-869A-4C92CC3B5EED}"/>
              </a:ext>
            </a:extLst>
          </p:cNvPr>
          <p:cNvSpPr/>
          <p:nvPr/>
        </p:nvSpPr>
        <p:spPr>
          <a:xfrm>
            <a:off x="4285598" y="4995351"/>
            <a:ext cx="2819400" cy="923330"/>
          </a:xfrm>
          <a:prstGeom prst="rect">
            <a:avLst/>
          </a:prstGeom>
        </p:spPr>
        <p:txBody>
          <a:bodyPr wrap="square">
            <a:spAutoFit/>
          </a:bodyPr>
          <a:lstStyle/>
          <a:p>
            <a:r>
              <a:rPr lang="es-ES" dirty="0"/>
              <a:t>El tornillo que atraviesa el proceso articular izquierdo (flecha) lateral al pedículo.</a:t>
            </a:r>
          </a:p>
        </p:txBody>
      </p:sp>
    </p:spTree>
    <p:extLst>
      <p:ext uri="{BB962C8B-B14F-4D97-AF65-F5344CB8AC3E}">
        <p14:creationId xmlns:p14="http://schemas.microsoft.com/office/powerpoint/2010/main" val="1592641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865F9AE6-93FA-4902-B825-9D8CF880C660}"/>
              </a:ext>
            </a:extLst>
          </p:cNvPr>
          <p:cNvPicPr>
            <a:picLocks noChangeAspect="1"/>
          </p:cNvPicPr>
          <p:nvPr/>
        </p:nvPicPr>
        <p:blipFill>
          <a:blip r:embed="rId3"/>
          <a:stretch>
            <a:fillRect/>
          </a:stretch>
        </p:blipFill>
        <p:spPr>
          <a:xfrm>
            <a:off x="429491" y="447584"/>
            <a:ext cx="5022273" cy="5022273"/>
          </a:xfrm>
          <a:prstGeom prst="rect">
            <a:avLst/>
          </a:prstGeom>
        </p:spPr>
      </p:pic>
      <p:sp>
        <p:nvSpPr>
          <p:cNvPr id="5" name="Rectángulo 4">
            <a:extLst>
              <a:ext uri="{FF2B5EF4-FFF2-40B4-BE49-F238E27FC236}">
                <a16:creationId xmlns:a16="http://schemas.microsoft.com/office/drawing/2014/main" xmlns="" id="{AE6248B6-3EFA-4F16-B741-863962867EFA}"/>
              </a:ext>
            </a:extLst>
          </p:cNvPr>
          <p:cNvSpPr/>
          <p:nvPr/>
        </p:nvSpPr>
        <p:spPr>
          <a:xfrm>
            <a:off x="429492" y="5522586"/>
            <a:ext cx="5243944" cy="1200329"/>
          </a:xfrm>
          <a:prstGeom prst="rect">
            <a:avLst/>
          </a:prstGeom>
        </p:spPr>
        <p:txBody>
          <a:bodyPr wrap="square">
            <a:spAutoFit/>
          </a:bodyPr>
          <a:lstStyle/>
          <a:p>
            <a:r>
              <a:rPr lang="es-ES" dirty="0">
                <a:solidFill>
                  <a:srgbClr val="FF0000"/>
                </a:solidFill>
              </a:rPr>
              <a:t>La imagen axial de TC muestra la punta del tornillo pedicular izquierdo T7 (flecha) que se extiende más allá de la corteza del cuerpo vertebral anterolateral para tocar en la aorta torácica descendente ( * ).</a:t>
            </a:r>
          </a:p>
        </p:txBody>
      </p:sp>
      <p:sp>
        <p:nvSpPr>
          <p:cNvPr id="6" name="Rectángulo 5">
            <a:extLst>
              <a:ext uri="{FF2B5EF4-FFF2-40B4-BE49-F238E27FC236}">
                <a16:creationId xmlns:a16="http://schemas.microsoft.com/office/drawing/2014/main" xmlns="" id="{E5D4F3A2-574C-4362-8302-ADD880949BD7}"/>
              </a:ext>
            </a:extLst>
          </p:cNvPr>
          <p:cNvSpPr/>
          <p:nvPr/>
        </p:nvSpPr>
        <p:spPr>
          <a:xfrm>
            <a:off x="5971310" y="1028343"/>
            <a:ext cx="6040582" cy="3970318"/>
          </a:xfrm>
          <a:prstGeom prst="rect">
            <a:avLst/>
          </a:prstGeom>
        </p:spPr>
        <p:txBody>
          <a:bodyPr wrap="square">
            <a:spAutoFit/>
          </a:bodyPr>
          <a:lstStyle/>
          <a:p>
            <a:r>
              <a:rPr lang="es-ES" dirty="0">
                <a:solidFill>
                  <a:schemeClr val="accent1">
                    <a:lumMod val="60000"/>
                    <a:lumOff val="40000"/>
                  </a:schemeClr>
                </a:solidFill>
              </a:rPr>
              <a:t>La angulación medial de los tornillos pediculares, con la ruptura de la corteza medial, puede provocar irritación y contacto con la raíz nerviosa, la complicación más común relacionada con el tornillo pedicular .</a:t>
            </a:r>
          </a:p>
          <a:p>
            <a:endParaRPr lang="es-ES" dirty="0"/>
          </a:p>
          <a:p>
            <a:r>
              <a:rPr lang="es-ES" dirty="0">
                <a:solidFill>
                  <a:srgbClr val="FF0000"/>
                </a:solidFill>
              </a:rPr>
              <a:t>En la instrumentación de la columna cervical posterior, la angulación lateral del tornillo puede romper el foramen transversal y dañar la arteria vertebral.</a:t>
            </a:r>
          </a:p>
          <a:p>
            <a:endParaRPr lang="es-ES" dirty="0"/>
          </a:p>
          <a:p>
            <a:r>
              <a:rPr lang="es-ES" dirty="0">
                <a:solidFill>
                  <a:srgbClr val="00B050"/>
                </a:solidFill>
              </a:rPr>
              <a:t> En la instrumentación posterior de la columna torácica y lumbar, el tornillo puede atravesar la corteza anterior y entrar en contacto con estructuras retroperitoneales, provocando una lesión inmediata o tardía </a:t>
            </a:r>
          </a:p>
          <a:p>
            <a:endParaRPr lang="es-ES" dirty="0"/>
          </a:p>
        </p:txBody>
      </p:sp>
    </p:spTree>
    <p:extLst>
      <p:ext uri="{BB962C8B-B14F-4D97-AF65-F5344CB8AC3E}">
        <p14:creationId xmlns:p14="http://schemas.microsoft.com/office/powerpoint/2010/main" val="723765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E085A4F4-52D8-4402-ADAE-DDE070CE220C}"/>
              </a:ext>
            </a:extLst>
          </p:cNvPr>
          <p:cNvPicPr>
            <a:picLocks noChangeAspect="1"/>
          </p:cNvPicPr>
          <p:nvPr/>
        </p:nvPicPr>
        <p:blipFill>
          <a:blip r:embed="rId3"/>
          <a:stretch>
            <a:fillRect/>
          </a:stretch>
        </p:blipFill>
        <p:spPr>
          <a:xfrm>
            <a:off x="547253" y="445077"/>
            <a:ext cx="4207799" cy="5394614"/>
          </a:xfrm>
          <a:prstGeom prst="rect">
            <a:avLst/>
          </a:prstGeom>
        </p:spPr>
      </p:pic>
      <p:pic>
        <p:nvPicPr>
          <p:cNvPr id="5" name="Imagen 4">
            <a:extLst>
              <a:ext uri="{FF2B5EF4-FFF2-40B4-BE49-F238E27FC236}">
                <a16:creationId xmlns:a16="http://schemas.microsoft.com/office/drawing/2014/main" xmlns="" id="{31542FED-9D1C-4909-BE04-5C2B750D43FC}"/>
              </a:ext>
            </a:extLst>
          </p:cNvPr>
          <p:cNvPicPr>
            <a:picLocks noChangeAspect="1"/>
          </p:cNvPicPr>
          <p:nvPr/>
        </p:nvPicPr>
        <p:blipFill>
          <a:blip r:embed="rId4"/>
          <a:stretch>
            <a:fillRect/>
          </a:stretch>
        </p:blipFill>
        <p:spPr>
          <a:xfrm>
            <a:off x="4905472" y="445077"/>
            <a:ext cx="4207799" cy="5394614"/>
          </a:xfrm>
          <a:prstGeom prst="rect">
            <a:avLst/>
          </a:prstGeom>
        </p:spPr>
      </p:pic>
      <p:sp>
        <p:nvSpPr>
          <p:cNvPr id="6" name="Rectángulo 5">
            <a:extLst>
              <a:ext uri="{FF2B5EF4-FFF2-40B4-BE49-F238E27FC236}">
                <a16:creationId xmlns:a16="http://schemas.microsoft.com/office/drawing/2014/main" xmlns="" id="{8E9B079E-7AA2-472B-9FE4-E8F97E99879D}"/>
              </a:ext>
            </a:extLst>
          </p:cNvPr>
          <p:cNvSpPr/>
          <p:nvPr/>
        </p:nvSpPr>
        <p:spPr>
          <a:xfrm>
            <a:off x="547252" y="5934670"/>
            <a:ext cx="11339947" cy="646331"/>
          </a:xfrm>
          <a:prstGeom prst="rect">
            <a:avLst/>
          </a:prstGeom>
        </p:spPr>
        <p:txBody>
          <a:bodyPr wrap="square">
            <a:spAutoFit/>
          </a:bodyPr>
          <a:lstStyle/>
          <a:p>
            <a:r>
              <a:rPr lang="es-ES" dirty="0"/>
              <a:t>De manera similar, a lo que ocurre con tornillos,  los injertos de cemento </a:t>
            </a:r>
            <a:r>
              <a:rPr lang="es-ES" dirty="0" err="1"/>
              <a:t>intercorporal</a:t>
            </a:r>
            <a:r>
              <a:rPr lang="es-ES" dirty="0"/>
              <a:t> pueden extenderse más allá del margen del cuerpo vertebral hacia estructuras adyacentes</a:t>
            </a:r>
          </a:p>
        </p:txBody>
      </p:sp>
      <p:sp>
        <p:nvSpPr>
          <p:cNvPr id="7" name="Rectángulo 6">
            <a:extLst>
              <a:ext uri="{FF2B5EF4-FFF2-40B4-BE49-F238E27FC236}">
                <a16:creationId xmlns:a16="http://schemas.microsoft.com/office/drawing/2014/main" xmlns="" id="{B95B6450-53CA-4013-8032-EB5EAAB17C64}"/>
              </a:ext>
            </a:extLst>
          </p:cNvPr>
          <p:cNvSpPr/>
          <p:nvPr/>
        </p:nvSpPr>
        <p:spPr>
          <a:xfrm>
            <a:off x="9497291" y="810492"/>
            <a:ext cx="2389908" cy="2062103"/>
          </a:xfrm>
          <a:prstGeom prst="rect">
            <a:avLst/>
          </a:prstGeom>
        </p:spPr>
        <p:txBody>
          <a:bodyPr wrap="square">
            <a:spAutoFit/>
          </a:bodyPr>
          <a:lstStyle/>
          <a:p>
            <a:r>
              <a:rPr lang="es-ES" sz="3200" dirty="0"/>
              <a:t>Osteólisis </a:t>
            </a:r>
            <a:r>
              <a:rPr lang="es-ES" sz="3200" dirty="0" err="1"/>
              <a:t>periprotésica</a:t>
            </a:r>
            <a:r>
              <a:rPr lang="es-ES" sz="3200" dirty="0"/>
              <a:t> y migración de injerto</a:t>
            </a:r>
          </a:p>
        </p:txBody>
      </p:sp>
    </p:spTree>
    <p:extLst>
      <p:ext uri="{BB962C8B-B14F-4D97-AF65-F5344CB8AC3E}">
        <p14:creationId xmlns:p14="http://schemas.microsoft.com/office/powerpoint/2010/main" val="28737218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E12F2FB7-D850-4115-ADC2-95B721B9E340}"/>
              </a:ext>
            </a:extLst>
          </p:cNvPr>
          <p:cNvPicPr>
            <a:picLocks noChangeAspect="1"/>
          </p:cNvPicPr>
          <p:nvPr/>
        </p:nvPicPr>
        <p:blipFill>
          <a:blip r:embed="rId3"/>
          <a:stretch>
            <a:fillRect/>
          </a:stretch>
        </p:blipFill>
        <p:spPr>
          <a:xfrm>
            <a:off x="929986" y="1690688"/>
            <a:ext cx="4762500" cy="4524375"/>
          </a:xfrm>
          <a:prstGeom prst="rect">
            <a:avLst/>
          </a:prstGeom>
        </p:spPr>
      </p:pic>
      <p:pic>
        <p:nvPicPr>
          <p:cNvPr id="5" name="Imagen 4">
            <a:extLst>
              <a:ext uri="{FF2B5EF4-FFF2-40B4-BE49-F238E27FC236}">
                <a16:creationId xmlns:a16="http://schemas.microsoft.com/office/drawing/2014/main" xmlns="" id="{4719CBAA-45CF-4669-B00B-8FDA926814E3}"/>
              </a:ext>
            </a:extLst>
          </p:cNvPr>
          <p:cNvPicPr>
            <a:picLocks noChangeAspect="1"/>
          </p:cNvPicPr>
          <p:nvPr/>
        </p:nvPicPr>
        <p:blipFill>
          <a:blip r:embed="rId4"/>
          <a:stretch>
            <a:fillRect/>
          </a:stretch>
        </p:blipFill>
        <p:spPr>
          <a:xfrm>
            <a:off x="6744566" y="1690688"/>
            <a:ext cx="4762500" cy="4524375"/>
          </a:xfrm>
          <a:prstGeom prst="rect">
            <a:avLst/>
          </a:prstGeom>
        </p:spPr>
      </p:pic>
      <p:sp>
        <p:nvSpPr>
          <p:cNvPr id="6" name="Rectángulo 5">
            <a:extLst>
              <a:ext uri="{FF2B5EF4-FFF2-40B4-BE49-F238E27FC236}">
                <a16:creationId xmlns:a16="http://schemas.microsoft.com/office/drawing/2014/main" xmlns="" id="{0C06557A-C125-4F59-9982-91765AAA5FC6}"/>
              </a:ext>
            </a:extLst>
          </p:cNvPr>
          <p:cNvSpPr/>
          <p:nvPr/>
        </p:nvSpPr>
        <p:spPr>
          <a:xfrm>
            <a:off x="1162207" y="642937"/>
            <a:ext cx="6485501" cy="523220"/>
          </a:xfrm>
          <a:prstGeom prst="rect">
            <a:avLst/>
          </a:prstGeom>
        </p:spPr>
        <p:txBody>
          <a:bodyPr wrap="square">
            <a:spAutoFit/>
          </a:bodyPr>
          <a:lstStyle/>
          <a:p>
            <a:r>
              <a:rPr lang="es-ES" sz="2800" dirty="0"/>
              <a:t>Migración del injerto </a:t>
            </a:r>
            <a:r>
              <a:rPr lang="es-ES" sz="2800" dirty="0" err="1"/>
              <a:t>intercorporal</a:t>
            </a:r>
            <a:r>
              <a:rPr lang="es-ES" sz="2800" dirty="0"/>
              <a:t> </a:t>
            </a:r>
          </a:p>
        </p:txBody>
      </p:sp>
    </p:spTree>
    <p:extLst>
      <p:ext uri="{BB962C8B-B14F-4D97-AF65-F5344CB8AC3E}">
        <p14:creationId xmlns:p14="http://schemas.microsoft.com/office/powerpoint/2010/main" val="1206036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B513E8F-6D96-426E-9E9F-952B188BD837}"/>
              </a:ext>
            </a:extLst>
          </p:cNvPr>
          <p:cNvSpPr>
            <a:spLocks noGrp="1"/>
          </p:cNvSpPr>
          <p:nvPr>
            <p:ph type="title"/>
          </p:nvPr>
        </p:nvSpPr>
        <p:spPr/>
        <p:txBody>
          <a:bodyPr/>
          <a:lstStyle/>
          <a:p>
            <a:r>
              <a:rPr lang="es-ES" dirty="0"/>
              <a:t>Modalidades de imagen</a:t>
            </a:r>
          </a:p>
        </p:txBody>
      </p:sp>
      <p:sp>
        <p:nvSpPr>
          <p:cNvPr id="3" name="Marcador de contenido 2">
            <a:extLst>
              <a:ext uri="{FF2B5EF4-FFF2-40B4-BE49-F238E27FC236}">
                <a16:creationId xmlns:a16="http://schemas.microsoft.com/office/drawing/2014/main" xmlns="" id="{7F9B0F35-3E7B-475C-991F-104218AAD991}"/>
              </a:ext>
            </a:extLst>
          </p:cNvPr>
          <p:cNvSpPr>
            <a:spLocks noGrp="1"/>
          </p:cNvSpPr>
          <p:nvPr>
            <p:ph idx="1"/>
          </p:nvPr>
        </p:nvSpPr>
        <p:spPr/>
        <p:txBody>
          <a:bodyPr>
            <a:normAutofit/>
          </a:bodyPr>
          <a:lstStyle/>
          <a:p>
            <a:r>
              <a:rPr lang="es-ES" dirty="0"/>
              <a:t>Radiografía  - </a:t>
            </a:r>
          </a:p>
          <a:p>
            <a:endParaRPr lang="es-ES" dirty="0"/>
          </a:p>
          <a:p>
            <a:r>
              <a:rPr lang="es-ES" dirty="0"/>
              <a:t>Las imágenes de radionúclidos, incluida la gammagrafía ósea con tecnecio 99m, gammagrafía con galio 67,  gammagrafía con leucocitos marcados y la PET / TC con 18 </a:t>
            </a:r>
            <a:r>
              <a:rPr lang="es-ES" dirty="0" err="1"/>
              <a:t>fluorodeoxiglucosa</a:t>
            </a:r>
            <a:r>
              <a:rPr lang="es-ES" dirty="0"/>
              <a:t>.</a:t>
            </a:r>
          </a:p>
          <a:p>
            <a:endParaRPr lang="es-ES" dirty="0"/>
          </a:p>
          <a:p>
            <a:r>
              <a:rPr lang="es-ES" dirty="0"/>
              <a:t>Resonancia magnética</a:t>
            </a:r>
          </a:p>
          <a:p>
            <a:endParaRPr lang="es-ES" dirty="0"/>
          </a:p>
          <a:p>
            <a:pPr marL="0" indent="0">
              <a:buNone/>
            </a:pPr>
            <a:r>
              <a:rPr lang="es-ES" dirty="0"/>
              <a:t>Tomografía Computa. </a:t>
            </a:r>
          </a:p>
        </p:txBody>
      </p:sp>
    </p:spTree>
    <p:extLst>
      <p:ext uri="{BB962C8B-B14F-4D97-AF65-F5344CB8AC3E}">
        <p14:creationId xmlns:p14="http://schemas.microsoft.com/office/powerpoint/2010/main" val="513973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5224E14-A1F0-40BB-A127-C6926EB2DC49}"/>
              </a:ext>
            </a:extLst>
          </p:cNvPr>
          <p:cNvSpPr>
            <a:spLocks noGrp="1"/>
          </p:cNvSpPr>
          <p:nvPr>
            <p:ph type="title"/>
          </p:nvPr>
        </p:nvSpPr>
        <p:spPr/>
        <p:txBody>
          <a:bodyPr/>
          <a:lstStyle/>
          <a:p>
            <a:r>
              <a:rPr lang="es-ES" dirty="0"/>
              <a:t>Osteólisis periimplantaria</a:t>
            </a:r>
          </a:p>
        </p:txBody>
      </p:sp>
      <p:sp>
        <p:nvSpPr>
          <p:cNvPr id="3" name="Marcador de contenido 2">
            <a:extLst>
              <a:ext uri="{FF2B5EF4-FFF2-40B4-BE49-F238E27FC236}">
                <a16:creationId xmlns:a16="http://schemas.microsoft.com/office/drawing/2014/main" xmlns="" id="{E3B5914B-4727-4C88-A01C-B116E5523C30}"/>
              </a:ext>
            </a:extLst>
          </p:cNvPr>
          <p:cNvSpPr>
            <a:spLocks noGrp="1"/>
          </p:cNvSpPr>
          <p:nvPr>
            <p:ph idx="1"/>
          </p:nvPr>
        </p:nvSpPr>
        <p:spPr/>
        <p:txBody>
          <a:bodyPr/>
          <a:lstStyle/>
          <a:p>
            <a:r>
              <a:rPr lang="es-ES" dirty="0"/>
              <a:t>La evaluación para un posible aflojamiento del implante espinal se realiza de acuerdo con principios similares a los de la evaluación de estructuras en otras partes del esqueleto, como la cadera y la rodilla después de una artroplastia.</a:t>
            </a:r>
          </a:p>
          <a:p>
            <a:endParaRPr lang="es-ES" dirty="0"/>
          </a:p>
          <a:p>
            <a:r>
              <a:rPr lang="es-ES" dirty="0"/>
              <a:t>La osteólisis circunferencial periimplantaria alrededor de los implantes espinales de más de 2 mm sugiere un aflojamiento del implante. Sin embargo, para diagnosticar el aflojamiento del implante con certeza, se debe demostrar un cambio en la posición del implante en las imágenes evolutivas.</a:t>
            </a:r>
          </a:p>
        </p:txBody>
      </p:sp>
    </p:spTree>
    <p:extLst>
      <p:ext uri="{BB962C8B-B14F-4D97-AF65-F5344CB8AC3E}">
        <p14:creationId xmlns:p14="http://schemas.microsoft.com/office/powerpoint/2010/main" val="30061758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1088B8C9-AA49-405E-815A-5EEA4303A86D}"/>
              </a:ext>
            </a:extLst>
          </p:cNvPr>
          <p:cNvPicPr>
            <a:picLocks noChangeAspect="1"/>
          </p:cNvPicPr>
          <p:nvPr/>
        </p:nvPicPr>
        <p:blipFill>
          <a:blip r:embed="rId3"/>
          <a:stretch>
            <a:fillRect/>
          </a:stretch>
        </p:blipFill>
        <p:spPr>
          <a:xfrm>
            <a:off x="582755" y="365125"/>
            <a:ext cx="3116407" cy="6232814"/>
          </a:xfrm>
          <a:prstGeom prst="rect">
            <a:avLst/>
          </a:prstGeom>
        </p:spPr>
      </p:pic>
      <p:pic>
        <p:nvPicPr>
          <p:cNvPr id="5" name="Imagen 4">
            <a:extLst>
              <a:ext uri="{FF2B5EF4-FFF2-40B4-BE49-F238E27FC236}">
                <a16:creationId xmlns:a16="http://schemas.microsoft.com/office/drawing/2014/main" xmlns="" id="{B5977D5F-F1CC-40FC-9624-2A34AC375AD4}"/>
              </a:ext>
            </a:extLst>
          </p:cNvPr>
          <p:cNvPicPr>
            <a:picLocks noChangeAspect="1"/>
          </p:cNvPicPr>
          <p:nvPr/>
        </p:nvPicPr>
        <p:blipFill>
          <a:blip r:embed="rId4"/>
          <a:stretch>
            <a:fillRect/>
          </a:stretch>
        </p:blipFill>
        <p:spPr>
          <a:xfrm>
            <a:off x="3954607" y="365125"/>
            <a:ext cx="2737138" cy="6220768"/>
          </a:xfrm>
          <a:prstGeom prst="rect">
            <a:avLst/>
          </a:prstGeom>
        </p:spPr>
      </p:pic>
      <p:sp>
        <p:nvSpPr>
          <p:cNvPr id="6" name="Rectángulo 5">
            <a:extLst>
              <a:ext uri="{FF2B5EF4-FFF2-40B4-BE49-F238E27FC236}">
                <a16:creationId xmlns:a16="http://schemas.microsoft.com/office/drawing/2014/main" xmlns="" id="{2A96E33B-6406-43E0-9EC6-82C63AAD2F6F}"/>
              </a:ext>
            </a:extLst>
          </p:cNvPr>
          <p:cNvSpPr/>
          <p:nvPr/>
        </p:nvSpPr>
        <p:spPr>
          <a:xfrm>
            <a:off x="7128165" y="882454"/>
            <a:ext cx="4800600" cy="4247317"/>
          </a:xfrm>
          <a:prstGeom prst="rect">
            <a:avLst/>
          </a:prstGeom>
        </p:spPr>
        <p:txBody>
          <a:bodyPr wrap="square">
            <a:spAutoFit/>
          </a:bodyPr>
          <a:lstStyle/>
          <a:p>
            <a:r>
              <a:rPr lang="es-ES" dirty="0"/>
              <a:t>Osteólisis alrededor de los tornillos pediculares L1 y S1 (puntas de flecha). </a:t>
            </a:r>
          </a:p>
          <a:p>
            <a:endParaRPr lang="es-ES" dirty="0"/>
          </a:p>
          <a:p>
            <a:r>
              <a:rPr lang="es-ES" dirty="0"/>
              <a:t>Fenómenos de hendidura de vacío L1-L2, L4-L5 y L5-S1 (flechas blancas).</a:t>
            </a:r>
          </a:p>
          <a:p>
            <a:r>
              <a:rPr lang="es-ES" dirty="0"/>
              <a:t>Demostrando </a:t>
            </a:r>
            <a:r>
              <a:rPr lang="es-ES" dirty="0" err="1"/>
              <a:t>micromovimiento</a:t>
            </a:r>
            <a:r>
              <a:rPr lang="es-ES" dirty="0"/>
              <a:t> como explicación para el fracaso de las artrodesis  L1-L2 , L4-L5 y L5-S1 </a:t>
            </a:r>
          </a:p>
          <a:p>
            <a:endParaRPr lang="es-ES" dirty="0"/>
          </a:p>
          <a:p>
            <a:r>
              <a:rPr lang="es-ES" dirty="0"/>
              <a:t>Las artrodesis L2-L3 y L3-L4 (flechas negras) tuvieron éxito, como lo indica el puente óseo sólido a través de los espacios del disco.</a:t>
            </a:r>
          </a:p>
          <a:p>
            <a:endParaRPr lang="es-ES" dirty="0"/>
          </a:p>
          <a:p>
            <a:r>
              <a:rPr lang="es-ES" dirty="0"/>
              <a:t>Enfermedad del segmento adyacente con degeneración severa del disco ( * )  D12- L1 .</a:t>
            </a:r>
          </a:p>
        </p:txBody>
      </p:sp>
    </p:spTree>
    <p:extLst>
      <p:ext uri="{BB962C8B-B14F-4D97-AF65-F5344CB8AC3E}">
        <p14:creationId xmlns:p14="http://schemas.microsoft.com/office/powerpoint/2010/main" val="13459003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D02164B-858C-499C-8F95-438EA95DDE3F}"/>
              </a:ext>
            </a:extLst>
          </p:cNvPr>
          <p:cNvSpPr>
            <a:spLocks noGrp="1"/>
          </p:cNvSpPr>
          <p:nvPr>
            <p:ph type="title"/>
          </p:nvPr>
        </p:nvSpPr>
        <p:spPr/>
        <p:txBody>
          <a:bodyPr/>
          <a:lstStyle/>
          <a:p>
            <a:r>
              <a:rPr lang="es-ES" dirty="0"/>
              <a:t> Osteólisis periférica y migración de implantes </a:t>
            </a:r>
          </a:p>
        </p:txBody>
      </p:sp>
      <p:pic>
        <p:nvPicPr>
          <p:cNvPr id="4" name="Imagen 3">
            <a:extLst>
              <a:ext uri="{FF2B5EF4-FFF2-40B4-BE49-F238E27FC236}">
                <a16:creationId xmlns:a16="http://schemas.microsoft.com/office/drawing/2014/main" xmlns="" id="{53E59D32-C108-4123-BF43-F2612BEEB02D}"/>
              </a:ext>
            </a:extLst>
          </p:cNvPr>
          <p:cNvPicPr>
            <a:picLocks noChangeAspect="1"/>
          </p:cNvPicPr>
          <p:nvPr/>
        </p:nvPicPr>
        <p:blipFill rotWithShape="1">
          <a:blip r:embed="rId3"/>
          <a:srcRect l="24545" r="5200"/>
          <a:stretch/>
        </p:blipFill>
        <p:spPr>
          <a:xfrm>
            <a:off x="249382" y="1875848"/>
            <a:ext cx="3345872" cy="4762500"/>
          </a:xfrm>
          <a:prstGeom prst="rect">
            <a:avLst/>
          </a:prstGeom>
        </p:spPr>
      </p:pic>
      <p:pic>
        <p:nvPicPr>
          <p:cNvPr id="5" name="Imagen 4">
            <a:extLst>
              <a:ext uri="{FF2B5EF4-FFF2-40B4-BE49-F238E27FC236}">
                <a16:creationId xmlns:a16="http://schemas.microsoft.com/office/drawing/2014/main" xmlns="" id="{11CD437F-96E4-4070-BBDB-D88BD0F270DD}"/>
              </a:ext>
            </a:extLst>
          </p:cNvPr>
          <p:cNvPicPr>
            <a:picLocks noChangeAspect="1"/>
          </p:cNvPicPr>
          <p:nvPr/>
        </p:nvPicPr>
        <p:blipFill rotWithShape="1">
          <a:blip r:embed="rId4"/>
          <a:srcRect l="14618" r="15128"/>
          <a:stretch/>
        </p:blipFill>
        <p:spPr>
          <a:xfrm>
            <a:off x="3906981" y="1875848"/>
            <a:ext cx="3345872" cy="4762500"/>
          </a:xfrm>
          <a:prstGeom prst="rect">
            <a:avLst/>
          </a:prstGeom>
        </p:spPr>
      </p:pic>
      <p:sp>
        <p:nvSpPr>
          <p:cNvPr id="6" name="Rectángulo 5">
            <a:extLst>
              <a:ext uri="{FF2B5EF4-FFF2-40B4-BE49-F238E27FC236}">
                <a16:creationId xmlns:a16="http://schemas.microsoft.com/office/drawing/2014/main" xmlns="" id="{662B34BF-568C-4B1B-BD04-07AA2FCD73C9}"/>
              </a:ext>
            </a:extLst>
          </p:cNvPr>
          <p:cNvSpPr/>
          <p:nvPr/>
        </p:nvSpPr>
        <p:spPr>
          <a:xfrm>
            <a:off x="7557654" y="2136338"/>
            <a:ext cx="4384964" cy="3693319"/>
          </a:xfrm>
          <a:prstGeom prst="rect">
            <a:avLst/>
          </a:prstGeom>
        </p:spPr>
        <p:txBody>
          <a:bodyPr wrap="square">
            <a:spAutoFit/>
          </a:bodyPr>
          <a:lstStyle/>
          <a:p>
            <a:pPr marL="342900" indent="-342900">
              <a:buAutoNum type="alphaLcParenBoth"/>
            </a:pPr>
            <a:r>
              <a:rPr lang="es-ES" dirty="0"/>
              <a:t>La imagen sagital de TC muestra osteólisis (flecha) alrededor del tornillo C2 derecho, lo que sugiere una fijación ósea deteriorada.</a:t>
            </a:r>
          </a:p>
          <a:p>
            <a:pPr marL="342900" indent="-342900">
              <a:buAutoNum type="alphaLcParenBoth"/>
            </a:pPr>
            <a:endParaRPr lang="es-ES" dirty="0"/>
          </a:p>
          <a:p>
            <a:pPr marL="342900" indent="-342900">
              <a:buAutoNum type="alphaLcParenBoth"/>
            </a:pPr>
            <a:endParaRPr lang="es-ES" dirty="0"/>
          </a:p>
          <a:p>
            <a:pPr marL="342900" indent="-342900">
              <a:buAutoNum type="alphaLcParenBoth"/>
            </a:pPr>
            <a:endParaRPr lang="es-ES" dirty="0"/>
          </a:p>
          <a:p>
            <a:pPr marL="342900" indent="-342900">
              <a:buAutoNum type="alphaLcParenBoth"/>
            </a:pPr>
            <a:r>
              <a:rPr lang="es-ES" dirty="0"/>
              <a:t> La imagen de control a los 16 meses de seguimiento muestra osteólisis progresiva (flecha) y migración angular del tornillo C2 derecho, con extensión hacia la articulación facetaria C1-C2 derecha (punta de flecha).</a:t>
            </a:r>
          </a:p>
        </p:txBody>
      </p:sp>
    </p:spTree>
    <p:extLst>
      <p:ext uri="{BB962C8B-B14F-4D97-AF65-F5344CB8AC3E}">
        <p14:creationId xmlns:p14="http://schemas.microsoft.com/office/powerpoint/2010/main" val="22792320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294EBB0-33EE-46CB-BC98-96E6E1E1858D}"/>
              </a:ext>
            </a:extLst>
          </p:cNvPr>
          <p:cNvSpPr>
            <a:spLocks noGrp="1"/>
          </p:cNvSpPr>
          <p:nvPr>
            <p:ph type="title"/>
          </p:nvPr>
        </p:nvSpPr>
        <p:spPr/>
        <p:txBody>
          <a:bodyPr/>
          <a:lstStyle/>
          <a:p>
            <a:r>
              <a:rPr lang="es-ES" dirty="0"/>
              <a:t>Fallas de unión  </a:t>
            </a:r>
            <a:r>
              <a:rPr lang="es-ES" dirty="0" err="1"/>
              <a:t>seudoartrosis</a:t>
            </a:r>
            <a:r>
              <a:rPr lang="es-ES" dirty="0"/>
              <a:t> y dolor persistente. </a:t>
            </a:r>
          </a:p>
        </p:txBody>
      </p:sp>
      <p:sp>
        <p:nvSpPr>
          <p:cNvPr id="3" name="Marcador de contenido 2">
            <a:extLst>
              <a:ext uri="{FF2B5EF4-FFF2-40B4-BE49-F238E27FC236}">
                <a16:creationId xmlns:a16="http://schemas.microsoft.com/office/drawing/2014/main" xmlns="" id="{52B8FBD4-437C-4825-B3A4-C5DC3A7FFD6C}"/>
              </a:ext>
            </a:extLst>
          </p:cNvPr>
          <p:cNvSpPr>
            <a:spLocks noGrp="1"/>
          </p:cNvSpPr>
          <p:nvPr>
            <p:ph idx="1"/>
          </p:nvPr>
        </p:nvSpPr>
        <p:spPr/>
        <p:txBody>
          <a:bodyPr>
            <a:normAutofit fontScale="70000" lnSpcReduction="20000"/>
          </a:bodyPr>
          <a:lstStyle/>
          <a:p>
            <a:endParaRPr lang="es-ES" dirty="0"/>
          </a:p>
          <a:p>
            <a:endParaRPr lang="es-ES" dirty="0"/>
          </a:p>
          <a:p>
            <a:r>
              <a:rPr lang="es-ES" dirty="0"/>
              <a:t>El aflojamiento y el movimiento de los implantes espinales contribuyen de manera importante a la artrodesis intervertebral fallida y  la </a:t>
            </a:r>
            <a:r>
              <a:rPr lang="es-ES" dirty="0" err="1"/>
              <a:t>seudoartrosis</a:t>
            </a:r>
            <a:r>
              <a:rPr lang="es-ES" dirty="0"/>
              <a:t>.</a:t>
            </a:r>
          </a:p>
          <a:p>
            <a:endParaRPr lang="es-ES" dirty="0"/>
          </a:p>
          <a:p>
            <a:r>
              <a:rPr lang="es-ES" dirty="0"/>
              <a:t>La falta de puente óseo maduro 1 año después de la cirugía.</a:t>
            </a:r>
          </a:p>
          <a:p>
            <a:endParaRPr lang="es-ES" dirty="0"/>
          </a:p>
          <a:p>
            <a:r>
              <a:rPr lang="es-ES" dirty="0"/>
              <a:t>Radiográficamente, un cambio mayor de 2 mm en la distancia interespinosa y un cambio de 2 ° o mayor en las mediciones del ángulo de Cobb son funcionalmente diagnósticos de pseudoartrosis </a:t>
            </a:r>
          </a:p>
          <a:p>
            <a:endParaRPr lang="es-ES" dirty="0"/>
          </a:p>
          <a:p>
            <a:r>
              <a:rPr lang="es-ES" dirty="0"/>
              <a:t>Migración del injerto </a:t>
            </a:r>
            <a:r>
              <a:rPr lang="es-ES" dirty="0" err="1"/>
              <a:t>intersomático</a:t>
            </a:r>
            <a:r>
              <a:rPr lang="es-ES" dirty="0"/>
              <a:t>, el hundimiento, la resorción y la fractura después de la colocación del injerto </a:t>
            </a:r>
            <a:r>
              <a:rPr lang="es-ES" dirty="0" err="1"/>
              <a:t>intersomático</a:t>
            </a:r>
            <a:r>
              <a:rPr lang="es-ES" dirty="0"/>
              <a:t> también pueden sugerir </a:t>
            </a:r>
            <a:r>
              <a:rPr lang="es-ES" dirty="0" err="1"/>
              <a:t>micromovimiento</a:t>
            </a:r>
            <a:r>
              <a:rPr lang="es-ES" dirty="0"/>
              <a:t> y </a:t>
            </a:r>
            <a:r>
              <a:rPr lang="es-ES" dirty="0" err="1"/>
              <a:t>seudoartrosis</a:t>
            </a:r>
            <a:r>
              <a:rPr lang="es-ES" dirty="0"/>
              <a:t> </a:t>
            </a:r>
          </a:p>
        </p:txBody>
      </p:sp>
    </p:spTree>
    <p:extLst>
      <p:ext uri="{BB962C8B-B14F-4D97-AF65-F5344CB8AC3E}">
        <p14:creationId xmlns:p14="http://schemas.microsoft.com/office/powerpoint/2010/main" val="15681188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C9B09DC-CB02-4BDB-BCCF-695C23AE230C}"/>
              </a:ext>
            </a:extLst>
          </p:cNvPr>
          <p:cNvSpPr>
            <a:spLocks noGrp="1"/>
          </p:cNvSpPr>
          <p:nvPr>
            <p:ph type="title"/>
          </p:nvPr>
        </p:nvSpPr>
        <p:spPr/>
        <p:txBody>
          <a:bodyPr/>
          <a:lstStyle/>
          <a:p>
            <a:r>
              <a:rPr lang="es-ES" dirty="0"/>
              <a:t>Pseudoartrosis intervertebral  con estabilidad  </a:t>
            </a:r>
          </a:p>
        </p:txBody>
      </p:sp>
      <p:pic>
        <p:nvPicPr>
          <p:cNvPr id="4" name="Imagen 3">
            <a:extLst>
              <a:ext uri="{FF2B5EF4-FFF2-40B4-BE49-F238E27FC236}">
                <a16:creationId xmlns:a16="http://schemas.microsoft.com/office/drawing/2014/main" xmlns="" id="{84585651-8F54-460E-B0E2-FFF9D043CADD}"/>
              </a:ext>
            </a:extLst>
          </p:cNvPr>
          <p:cNvPicPr>
            <a:picLocks noChangeAspect="1"/>
          </p:cNvPicPr>
          <p:nvPr/>
        </p:nvPicPr>
        <p:blipFill rotWithShape="1">
          <a:blip r:embed="rId3"/>
          <a:srcRect l="21927" r="3891"/>
          <a:stretch/>
        </p:blipFill>
        <p:spPr>
          <a:xfrm>
            <a:off x="1974274" y="2006600"/>
            <a:ext cx="3532909" cy="4486275"/>
          </a:xfrm>
          <a:prstGeom prst="rect">
            <a:avLst/>
          </a:prstGeom>
        </p:spPr>
      </p:pic>
      <p:pic>
        <p:nvPicPr>
          <p:cNvPr id="5" name="Imagen 4">
            <a:extLst>
              <a:ext uri="{FF2B5EF4-FFF2-40B4-BE49-F238E27FC236}">
                <a16:creationId xmlns:a16="http://schemas.microsoft.com/office/drawing/2014/main" xmlns="" id="{162E8DB3-DC1B-477E-B8EC-634A477DFCFD}"/>
              </a:ext>
            </a:extLst>
          </p:cNvPr>
          <p:cNvPicPr>
            <a:picLocks noChangeAspect="1"/>
          </p:cNvPicPr>
          <p:nvPr/>
        </p:nvPicPr>
        <p:blipFill rotWithShape="1">
          <a:blip r:embed="rId4"/>
          <a:srcRect t="19662" r="15693"/>
          <a:stretch/>
        </p:blipFill>
        <p:spPr>
          <a:xfrm>
            <a:off x="6331528" y="2006600"/>
            <a:ext cx="4458663" cy="4248727"/>
          </a:xfrm>
          <a:prstGeom prst="rect">
            <a:avLst/>
          </a:prstGeom>
        </p:spPr>
      </p:pic>
      <p:sp>
        <p:nvSpPr>
          <p:cNvPr id="6" name="Elipse 5">
            <a:extLst>
              <a:ext uri="{FF2B5EF4-FFF2-40B4-BE49-F238E27FC236}">
                <a16:creationId xmlns:a16="http://schemas.microsoft.com/office/drawing/2014/main" xmlns="" id="{FE96F697-E6A1-434D-BA4E-8DEFF0F593E3}"/>
              </a:ext>
            </a:extLst>
          </p:cNvPr>
          <p:cNvSpPr/>
          <p:nvPr/>
        </p:nvSpPr>
        <p:spPr>
          <a:xfrm>
            <a:off x="2805545" y="4509655"/>
            <a:ext cx="955964" cy="8728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Elipse 6">
            <a:extLst>
              <a:ext uri="{FF2B5EF4-FFF2-40B4-BE49-F238E27FC236}">
                <a16:creationId xmlns:a16="http://schemas.microsoft.com/office/drawing/2014/main" xmlns="" id="{D96B2DA2-DA88-4F28-B5C2-03C4E22B7E17}"/>
              </a:ext>
            </a:extLst>
          </p:cNvPr>
          <p:cNvSpPr/>
          <p:nvPr/>
        </p:nvSpPr>
        <p:spPr>
          <a:xfrm>
            <a:off x="7481455" y="2576944"/>
            <a:ext cx="1059872" cy="10806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6892896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1C75A7B-7FF3-4557-8385-B56717828901}"/>
              </a:ext>
            </a:extLst>
          </p:cNvPr>
          <p:cNvSpPr>
            <a:spLocks noGrp="1"/>
          </p:cNvSpPr>
          <p:nvPr>
            <p:ph type="title"/>
          </p:nvPr>
        </p:nvSpPr>
        <p:spPr/>
        <p:txBody>
          <a:bodyPr>
            <a:normAutofit/>
          </a:bodyPr>
          <a:lstStyle/>
          <a:p>
            <a:r>
              <a:rPr lang="es-ES" b="1" dirty="0"/>
              <a:t>Falla del implante</a:t>
            </a:r>
            <a:br>
              <a:rPr lang="es-ES" b="1" dirty="0"/>
            </a:br>
            <a:endParaRPr lang="es-ES" sz="2000" dirty="0"/>
          </a:p>
        </p:txBody>
      </p:sp>
      <p:sp>
        <p:nvSpPr>
          <p:cNvPr id="3" name="Marcador de contenido 2">
            <a:extLst>
              <a:ext uri="{FF2B5EF4-FFF2-40B4-BE49-F238E27FC236}">
                <a16:creationId xmlns:a16="http://schemas.microsoft.com/office/drawing/2014/main" xmlns="" id="{80F9CC0D-0C3F-4103-B6E6-28B56BFB2418}"/>
              </a:ext>
            </a:extLst>
          </p:cNvPr>
          <p:cNvSpPr>
            <a:spLocks noGrp="1"/>
          </p:cNvSpPr>
          <p:nvPr>
            <p:ph idx="1"/>
          </p:nvPr>
        </p:nvSpPr>
        <p:spPr>
          <a:xfrm>
            <a:off x="511335" y="1330036"/>
            <a:ext cx="7683629" cy="1558637"/>
          </a:xfrm>
        </p:spPr>
        <p:txBody>
          <a:bodyPr>
            <a:normAutofit fontScale="77500" lnSpcReduction="20000"/>
          </a:bodyPr>
          <a:lstStyle/>
          <a:p>
            <a:r>
              <a:rPr lang="es-ES" dirty="0"/>
              <a:t>Los implantes pueden fallar debido a una serie de mecanismos. </a:t>
            </a:r>
          </a:p>
          <a:p>
            <a:endParaRPr lang="es-ES" dirty="0"/>
          </a:p>
          <a:p>
            <a:r>
              <a:rPr lang="es-ES" dirty="0"/>
              <a:t>El implante en sí puede fracturarse como resultado de la fatiga causada por el estrés repetitivo .</a:t>
            </a:r>
          </a:p>
          <a:p>
            <a:endParaRPr lang="es-ES" dirty="0"/>
          </a:p>
        </p:txBody>
      </p:sp>
      <p:pic>
        <p:nvPicPr>
          <p:cNvPr id="4" name="Imagen 3">
            <a:extLst>
              <a:ext uri="{FF2B5EF4-FFF2-40B4-BE49-F238E27FC236}">
                <a16:creationId xmlns:a16="http://schemas.microsoft.com/office/drawing/2014/main" xmlns="" id="{710A33A4-427C-4729-B8B0-DF8A0C115DA4}"/>
              </a:ext>
            </a:extLst>
          </p:cNvPr>
          <p:cNvPicPr>
            <a:picLocks noChangeAspect="1"/>
          </p:cNvPicPr>
          <p:nvPr/>
        </p:nvPicPr>
        <p:blipFill>
          <a:blip r:embed="rId3"/>
          <a:stretch>
            <a:fillRect/>
          </a:stretch>
        </p:blipFill>
        <p:spPr>
          <a:xfrm>
            <a:off x="8521830" y="1120707"/>
            <a:ext cx="3158835" cy="5372168"/>
          </a:xfrm>
          <a:prstGeom prst="rect">
            <a:avLst/>
          </a:prstGeom>
        </p:spPr>
      </p:pic>
      <p:pic>
        <p:nvPicPr>
          <p:cNvPr id="5" name="Imagen 4">
            <a:extLst>
              <a:ext uri="{FF2B5EF4-FFF2-40B4-BE49-F238E27FC236}">
                <a16:creationId xmlns:a16="http://schemas.microsoft.com/office/drawing/2014/main" xmlns="" id="{BACE1932-AA4E-43B7-A74E-70C0959D32BD}"/>
              </a:ext>
            </a:extLst>
          </p:cNvPr>
          <p:cNvPicPr>
            <a:picLocks noChangeAspect="1"/>
          </p:cNvPicPr>
          <p:nvPr/>
        </p:nvPicPr>
        <p:blipFill rotWithShape="1">
          <a:blip r:embed="rId4"/>
          <a:srcRect l="20328" t="11570"/>
          <a:stretch/>
        </p:blipFill>
        <p:spPr>
          <a:xfrm>
            <a:off x="838200" y="3316398"/>
            <a:ext cx="3158835" cy="3176477"/>
          </a:xfrm>
          <a:prstGeom prst="rect">
            <a:avLst/>
          </a:prstGeom>
        </p:spPr>
      </p:pic>
      <p:pic>
        <p:nvPicPr>
          <p:cNvPr id="6" name="Imagen 5">
            <a:extLst>
              <a:ext uri="{FF2B5EF4-FFF2-40B4-BE49-F238E27FC236}">
                <a16:creationId xmlns:a16="http://schemas.microsoft.com/office/drawing/2014/main" xmlns="" id="{4CD82084-4DD6-40C1-A5A9-FF2C18FFA7DD}"/>
              </a:ext>
            </a:extLst>
          </p:cNvPr>
          <p:cNvPicPr>
            <a:picLocks noChangeAspect="1"/>
          </p:cNvPicPr>
          <p:nvPr/>
        </p:nvPicPr>
        <p:blipFill>
          <a:blip r:embed="rId5"/>
          <a:stretch>
            <a:fillRect/>
          </a:stretch>
        </p:blipFill>
        <p:spPr>
          <a:xfrm>
            <a:off x="4650766" y="3237112"/>
            <a:ext cx="3555488" cy="3335048"/>
          </a:xfrm>
          <a:prstGeom prst="rect">
            <a:avLst/>
          </a:prstGeom>
        </p:spPr>
      </p:pic>
    </p:spTree>
    <p:extLst>
      <p:ext uri="{BB962C8B-B14F-4D97-AF65-F5344CB8AC3E}">
        <p14:creationId xmlns:p14="http://schemas.microsoft.com/office/powerpoint/2010/main" val="3165666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F12EBA1-AFF1-460F-BC99-9FB2DFC698DC}"/>
              </a:ext>
            </a:extLst>
          </p:cNvPr>
          <p:cNvSpPr>
            <a:spLocks noGrp="1"/>
          </p:cNvSpPr>
          <p:nvPr>
            <p:ph type="title"/>
          </p:nvPr>
        </p:nvSpPr>
        <p:spPr>
          <a:xfrm>
            <a:off x="838200" y="365125"/>
            <a:ext cx="7247021" cy="1094707"/>
          </a:xfrm>
        </p:spPr>
        <p:txBody>
          <a:bodyPr/>
          <a:lstStyle/>
          <a:p>
            <a:r>
              <a:rPr lang="es-ES" dirty="0"/>
              <a:t>Falla del implante</a:t>
            </a:r>
          </a:p>
        </p:txBody>
      </p:sp>
      <p:pic>
        <p:nvPicPr>
          <p:cNvPr id="4" name="Imagen 3">
            <a:extLst>
              <a:ext uri="{FF2B5EF4-FFF2-40B4-BE49-F238E27FC236}">
                <a16:creationId xmlns:a16="http://schemas.microsoft.com/office/drawing/2014/main" xmlns="" id="{0F20E06C-A548-4315-8F0E-23CBC7E49057}"/>
              </a:ext>
            </a:extLst>
          </p:cNvPr>
          <p:cNvPicPr>
            <a:picLocks noChangeAspect="1"/>
          </p:cNvPicPr>
          <p:nvPr/>
        </p:nvPicPr>
        <p:blipFill>
          <a:blip r:embed="rId3"/>
          <a:stretch>
            <a:fillRect/>
          </a:stretch>
        </p:blipFill>
        <p:spPr>
          <a:xfrm>
            <a:off x="980824" y="1730375"/>
            <a:ext cx="1952625" cy="4762500"/>
          </a:xfrm>
          <a:prstGeom prst="rect">
            <a:avLst/>
          </a:prstGeom>
        </p:spPr>
      </p:pic>
      <p:pic>
        <p:nvPicPr>
          <p:cNvPr id="5" name="Imagen 4">
            <a:extLst>
              <a:ext uri="{FF2B5EF4-FFF2-40B4-BE49-F238E27FC236}">
                <a16:creationId xmlns:a16="http://schemas.microsoft.com/office/drawing/2014/main" xmlns="" id="{A9B6DEAB-2627-4A34-99C3-887F0BE9CF82}"/>
              </a:ext>
            </a:extLst>
          </p:cNvPr>
          <p:cNvPicPr>
            <a:picLocks noChangeAspect="1"/>
          </p:cNvPicPr>
          <p:nvPr/>
        </p:nvPicPr>
        <p:blipFill>
          <a:blip r:embed="rId4"/>
          <a:stretch>
            <a:fillRect/>
          </a:stretch>
        </p:blipFill>
        <p:spPr>
          <a:xfrm>
            <a:off x="3509711" y="1730375"/>
            <a:ext cx="3151271" cy="3151271"/>
          </a:xfrm>
          <a:prstGeom prst="rect">
            <a:avLst/>
          </a:prstGeom>
        </p:spPr>
      </p:pic>
      <p:pic>
        <p:nvPicPr>
          <p:cNvPr id="6" name="Imagen 5">
            <a:extLst>
              <a:ext uri="{FF2B5EF4-FFF2-40B4-BE49-F238E27FC236}">
                <a16:creationId xmlns:a16="http://schemas.microsoft.com/office/drawing/2014/main" xmlns="" id="{4F2B4F30-B8B9-49F4-ABA9-38736D91060F}"/>
              </a:ext>
            </a:extLst>
          </p:cNvPr>
          <p:cNvPicPr>
            <a:picLocks noChangeAspect="1"/>
          </p:cNvPicPr>
          <p:nvPr/>
        </p:nvPicPr>
        <p:blipFill rotWithShape="1">
          <a:blip r:embed="rId5"/>
          <a:srcRect l="12274" t="6143" r="2505" b="3369"/>
          <a:stretch/>
        </p:blipFill>
        <p:spPr>
          <a:xfrm>
            <a:off x="7780421" y="1637882"/>
            <a:ext cx="4058653" cy="4309478"/>
          </a:xfrm>
          <a:prstGeom prst="rect">
            <a:avLst/>
          </a:prstGeom>
        </p:spPr>
      </p:pic>
      <p:sp>
        <p:nvSpPr>
          <p:cNvPr id="7" name="Rectángulo 6">
            <a:extLst>
              <a:ext uri="{FF2B5EF4-FFF2-40B4-BE49-F238E27FC236}">
                <a16:creationId xmlns:a16="http://schemas.microsoft.com/office/drawing/2014/main" xmlns="" id="{A0E481C3-FFDF-4D0B-B1EF-9C61CA7A497A}"/>
              </a:ext>
            </a:extLst>
          </p:cNvPr>
          <p:cNvSpPr/>
          <p:nvPr/>
        </p:nvSpPr>
        <p:spPr>
          <a:xfrm>
            <a:off x="3048000" y="5894737"/>
            <a:ext cx="6096000" cy="646331"/>
          </a:xfrm>
          <a:prstGeom prst="rect">
            <a:avLst/>
          </a:prstGeom>
        </p:spPr>
        <p:txBody>
          <a:bodyPr>
            <a:spAutoFit/>
          </a:bodyPr>
          <a:lstStyle/>
          <a:p>
            <a:r>
              <a:rPr lang="es-ES" dirty="0"/>
              <a:t>Desenganche mecánico de tornillos, pernos y / o varillas, como los utilizados en las fijaciones posteriores </a:t>
            </a:r>
          </a:p>
        </p:txBody>
      </p:sp>
    </p:spTree>
    <p:extLst>
      <p:ext uri="{BB962C8B-B14F-4D97-AF65-F5344CB8AC3E}">
        <p14:creationId xmlns:p14="http://schemas.microsoft.com/office/powerpoint/2010/main" val="39515310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B699517-E8A8-47B9-961C-108FC1531138}"/>
              </a:ext>
            </a:extLst>
          </p:cNvPr>
          <p:cNvSpPr>
            <a:spLocks noGrp="1"/>
          </p:cNvSpPr>
          <p:nvPr>
            <p:ph type="title"/>
          </p:nvPr>
        </p:nvSpPr>
        <p:spPr/>
        <p:txBody>
          <a:bodyPr/>
          <a:lstStyle/>
          <a:p>
            <a:r>
              <a:rPr lang="es-ES" b="1" dirty="0"/>
              <a:t>Fracturas alrededor de implantes y prótesis</a:t>
            </a:r>
            <a:br>
              <a:rPr lang="es-ES" b="1" dirty="0"/>
            </a:br>
            <a:endParaRPr lang="es-ES" dirty="0"/>
          </a:p>
        </p:txBody>
      </p:sp>
      <p:sp>
        <p:nvSpPr>
          <p:cNvPr id="3" name="Marcador de contenido 2">
            <a:extLst>
              <a:ext uri="{FF2B5EF4-FFF2-40B4-BE49-F238E27FC236}">
                <a16:creationId xmlns:a16="http://schemas.microsoft.com/office/drawing/2014/main" xmlns="" id="{AF9F581E-EEBB-4AA1-A69F-7E5B43FA5E7A}"/>
              </a:ext>
            </a:extLst>
          </p:cNvPr>
          <p:cNvSpPr>
            <a:spLocks noGrp="1"/>
          </p:cNvSpPr>
          <p:nvPr>
            <p:ph idx="1"/>
          </p:nvPr>
        </p:nvSpPr>
        <p:spPr>
          <a:xfrm>
            <a:off x="525780" y="1394461"/>
            <a:ext cx="11292840" cy="1142999"/>
          </a:xfrm>
        </p:spPr>
        <p:txBody>
          <a:bodyPr>
            <a:normAutofit fontScale="85000" lnSpcReduction="20000"/>
          </a:bodyPr>
          <a:lstStyle/>
          <a:p>
            <a:r>
              <a:rPr lang="es-ES" dirty="0"/>
              <a:t>Debido al debilitamiento de la resistencia ósea secundaria a osteólisis, resección ósea previa y / o aumento de la carga biomecánica a través de una construcción de fijación, pueden producirse fracturas óseas alrededor de cualquier implante espinal o prótesis incrustada en el hueso</a:t>
            </a:r>
          </a:p>
        </p:txBody>
      </p:sp>
      <p:pic>
        <p:nvPicPr>
          <p:cNvPr id="4" name="Imagen 3">
            <a:extLst>
              <a:ext uri="{FF2B5EF4-FFF2-40B4-BE49-F238E27FC236}">
                <a16:creationId xmlns:a16="http://schemas.microsoft.com/office/drawing/2014/main" xmlns="" id="{EEB8B4E9-9948-4C5B-94E2-716327413361}"/>
              </a:ext>
            </a:extLst>
          </p:cNvPr>
          <p:cNvPicPr>
            <a:picLocks noChangeAspect="1"/>
          </p:cNvPicPr>
          <p:nvPr/>
        </p:nvPicPr>
        <p:blipFill rotWithShape="1">
          <a:blip r:embed="rId3"/>
          <a:srcRect t="4400" b="12546"/>
          <a:stretch/>
        </p:blipFill>
        <p:spPr>
          <a:xfrm>
            <a:off x="838200" y="2537459"/>
            <a:ext cx="3371850" cy="3955415"/>
          </a:xfrm>
          <a:prstGeom prst="rect">
            <a:avLst/>
          </a:prstGeom>
        </p:spPr>
      </p:pic>
      <p:pic>
        <p:nvPicPr>
          <p:cNvPr id="5" name="Imagen 4">
            <a:extLst>
              <a:ext uri="{FF2B5EF4-FFF2-40B4-BE49-F238E27FC236}">
                <a16:creationId xmlns:a16="http://schemas.microsoft.com/office/drawing/2014/main" xmlns="" id="{EBD1BFD2-B6D0-447E-9BB4-C46D706028EB}"/>
              </a:ext>
            </a:extLst>
          </p:cNvPr>
          <p:cNvPicPr>
            <a:picLocks noChangeAspect="1"/>
          </p:cNvPicPr>
          <p:nvPr/>
        </p:nvPicPr>
        <p:blipFill rotWithShape="1">
          <a:blip r:embed="rId4"/>
          <a:srcRect t="6260" b="10687"/>
          <a:stretch/>
        </p:blipFill>
        <p:spPr>
          <a:xfrm>
            <a:off x="8170545" y="2537459"/>
            <a:ext cx="3495675" cy="3955415"/>
          </a:xfrm>
          <a:prstGeom prst="rect">
            <a:avLst/>
          </a:prstGeom>
        </p:spPr>
      </p:pic>
      <p:sp>
        <p:nvSpPr>
          <p:cNvPr id="6" name="Rectángulo 5">
            <a:extLst>
              <a:ext uri="{FF2B5EF4-FFF2-40B4-BE49-F238E27FC236}">
                <a16:creationId xmlns:a16="http://schemas.microsoft.com/office/drawing/2014/main" xmlns="" id="{6009E370-FC65-44C1-9B4F-EC1C9442018C}"/>
              </a:ext>
            </a:extLst>
          </p:cNvPr>
          <p:cNvSpPr/>
          <p:nvPr/>
        </p:nvSpPr>
        <p:spPr>
          <a:xfrm>
            <a:off x="4486276" y="2551836"/>
            <a:ext cx="3495675" cy="3693319"/>
          </a:xfrm>
          <a:prstGeom prst="rect">
            <a:avLst/>
          </a:prstGeom>
        </p:spPr>
        <p:txBody>
          <a:bodyPr wrap="square">
            <a:spAutoFit/>
          </a:bodyPr>
          <a:lstStyle/>
          <a:p>
            <a:pPr marL="342900" indent="-342900">
              <a:buAutoNum type="alphaLcParenBoth"/>
            </a:pPr>
            <a:r>
              <a:rPr lang="es-ES" dirty="0">
                <a:solidFill>
                  <a:srgbClr val="00B050"/>
                </a:solidFill>
              </a:rPr>
              <a:t>La imagen de CT sagital obtenida 1 día después de la cirugía de instrumentación muestra la alineación, con un cuerpo vertebral S1 intacto (flecha).</a:t>
            </a:r>
          </a:p>
          <a:p>
            <a:pPr marL="342900" indent="-342900">
              <a:buAutoNum type="alphaLcParenBoth"/>
            </a:pPr>
            <a:endParaRPr lang="es-ES" dirty="0"/>
          </a:p>
          <a:p>
            <a:pPr marL="342900" indent="-342900">
              <a:buAutoNum type="alphaLcParenBoth"/>
            </a:pPr>
            <a:r>
              <a:rPr lang="es-ES" dirty="0"/>
              <a:t> </a:t>
            </a:r>
            <a:r>
              <a:rPr lang="es-ES" dirty="0">
                <a:solidFill>
                  <a:srgbClr val="FF0000"/>
                </a:solidFill>
              </a:rPr>
              <a:t>La imagen sagital de CT obtenida 1 mes después de la cirugía muestra una nueva fractura (flecha) del segmento S1 adyacente, con desplazamiento anterior.</a:t>
            </a:r>
          </a:p>
        </p:txBody>
      </p:sp>
    </p:spTree>
    <p:extLst>
      <p:ext uri="{BB962C8B-B14F-4D97-AF65-F5344CB8AC3E}">
        <p14:creationId xmlns:p14="http://schemas.microsoft.com/office/powerpoint/2010/main" val="28928151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95F7F98-23D8-499B-923E-C95081F5C834}"/>
              </a:ext>
            </a:extLst>
          </p:cNvPr>
          <p:cNvSpPr>
            <a:spLocks noGrp="1"/>
          </p:cNvSpPr>
          <p:nvPr>
            <p:ph type="title"/>
          </p:nvPr>
        </p:nvSpPr>
        <p:spPr>
          <a:xfrm>
            <a:off x="838200" y="365125"/>
            <a:ext cx="10226040" cy="1189355"/>
          </a:xfrm>
        </p:spPr>
        <p:txBody>
          <a:bodyPr>
            <a:normAutofit fontScale="90000"/>
          </a:bodyPr>
          <a:lstStyle/>
          <a:p>
            <a:r>
              <a:rPr lang="es-ES" b="1" dirty="0"/>
              <a:t>Enfermedad del segmento adyacente</a:t>
            </a:r>
            <a:br>
              <a:rPr lang="es-ES" b="1" dirty="0"/>
            </a:br>
            <a:endParaRPr lang="es-ES" dirty="0"/>
          </a:p>
        </p:txBody>
      </p:sp>
      <p:sp>
        <p:nvSpPr>
          <p:cNvPr id="3" name="Marcador de contenido 2">
            <a:extLst>
              <a:ext uri="{FF2B5EF4-FFF2-40B4-BE49-F238E27FC236}">
                <a16:creationId xmlns:a16="http://schemas.microsoft.com/office/drawing/2014/main" xmlns="" id="{EEC001C2-D2E5-48C2-B69F-63D6BE73FE08}"/>
              </a:ext>
            </a:extLst>
          </p:cNvPr>
          <p:cNvSpPr>
            <a:spLocks noGrp="1"/>
          </p:cNvSpPr>
          <p:nvPr>
            <p:ph idx="1"/>
          </p:nvPr>
        </p:nvSpPr>
        <p:spPr/>
        <p:txBody>
          <a:bodyPr>
            <a:normAutofit fontScale="92500" lnSpcReduction="20000"/>
          </a:bodyPr>
          <a:lstStyle/>
          <a:p>
            <a:r>
              <a:rPr lang="es-ES" dirty="0"/>
              <a:t>La enfermedad del segmento adyacente es el desarrollo o la progresión de la degeneración del segmento de movimiento directamente encima y debajo de una reparación con  instrumentación espinal. </a:t>
            </a:r>
          </a:p>
          <a:p>
            <a:endParaRPr lang="es-ES" dirty="0"/>
          </a:p>
          <a:p>
            <a:r>
              <a:rPr lang="es-ES" dirty="0"/>
              <a:t>En la enfermedad del segmento adyacente, la degeneración se acelera secundariamente a la suma de fuerzas y el aumento resultante de la transmisión de la carga biomecánica desde los segmentos espinales inmovilizados e instrumentados. </a:t>
            </a:r>
          </a:p>
          <a:p>
            <a:endParaRPr lang="es-ES" dirty="0"/>
          </a:p>
          <a:p>
            <a:r>
              <a:rPr lang="es-ES" dirty="0"/>
              <a:t>Los segmentos inmovilizados  actúan como un brazo de palanca y ejercen fuerzas de torque en los niveles de los segmentos de movimiento nativo adyacentes por encima y por debajo de la construcción de instrumentación.</a:t>
            </a:r>
          </a:p>
        </p:txBody>
      </p:sp>
    </p:spTree>
    <p:extLst>
      <p:ext uri="{BB962C8B-B14F-4D97-AF65-F5344CB8AC3E}">
        <p14:creationId xmlns:p14="http://schemas.microsoft.com/office/powerpoint/2010/main" val="8015457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64C2EE2-8227-487B-BB2F-1F8BA0915692}"/>
              </a:ext>
            </a:extLst>
          </p:cNvPr>
          <p:cNvSpPr>
            <a:spLocks noGrp="1"/>
          </p:cNvSpPr>
          <p:nvPr>
            <p:ph type="title"/>
          </p:nvPr>
        </p:nvSpPr>
        <p:spPr/>
        <p:txBody>
          <a:bodyPr/>
          <a:lstStyle/>
          <a:p>
            <a:r>
              <a:rPr lang="es-ES" b="1" dirty="0"/>
              <a:t>Colecciones y Fístulas</a:t>
            </a:r>
            <a:br>
              <a:rPr lang="es-ES" b="1" dirty="0"/>
            </a:br>
            <a:endParaRPr lang="es-ES" dirty="0"/>
          </a:p>
        </p:txBody>
      </p:sp>
      <p:sp>
        <p:nvSpPr>
          <p:cNvPr id="3" name="Marcador de contenido 2">
            <a:extLst>
              <a:ext uri="{FF2B5EF4-FFF2-40B4-BE49-F238E27FC236}">
                <a16:creationId xmlns:a16="http://schemas.microsoft.com/office/drawing/2014/main" xmlns="" id="{3531F9C0-1560-4BBC-BF25-34194FCADDDB}"/>
              </a:ext>
            </a:extLst>
          </p:cNvPr>
          <p:cNvSpPr>
            <a:spLocks noGrp="1"/>
          </p:cNvSpPr>
          <p:nvPr>
            <p:ph idx="1"/>
          </p:nvPr>
        </p:nvSpPr>
        <p:spPr>
          <a:xfrm>
            <a:off x="838200" y="1825625"/>
            <a:ext cx="10683240" cy="4300855"/>
          </a:xfrm>
        </p:spPr>
        <p:txBody>
          <a:bodyPr>
            <a:normAutofit lnSpcReduction="10000"/>
          </a:bodyPr>
          <a:lstStyle/>
          <a:p>
            <a:r>
              <a:rPr lang="es-ES" dirty="0"/>
              <a:t>Después de la cirugía de columna, las colecciones postoperatorias son comunes e incluyen seroma, hematoma, absceso y </a:t>
            </a:r>
            <a:r>
              <a:rPr lang="es-ES" dirty="0" err="1"/>
              <a:t>pseudomeningocele</a:t>
            </a:r>
            <a:r>
              <a:rPr lang="es-ES" dirty="0"/>
              <a:t>, que pueden ser hallazgos sintomáticos o incidentales. La diferenciación precisa de los distintos tipos de colecciones es importante para implementar la gestión más adecuada.</a:t>
            </a:r>
          </a:p>
          <a:p>
            <a:endParaRPr lang="es-ES" dirty="0"/>
          </a:p>
          <a:p>
            <a:r>
              <a:rPr lang="es-ES" dirty="0"/>
              <a:t>Hematoma  </a:t>
            </a:r>
          </a:p>
          <a:p>
            <a:pPr>
              <a:buFontTx/>
              <a:buChar char="-"/>
            </a:pPr>
            <a:r>
              <a:rPr lang="es-ES" dirty="0">
                <a:solidFill>
                  <a:srgbClr val="00B050"/>
                </a:solidFill>
              </a:rPr>
              <a:t>Subcutáneos </a:t>
            </a:r>
          </a:p>
          <a:p>
            <a:pPr>
              <a:buFontTx/>
              <a:buChar char="-"/>
            </a:pPr>
            <a:r>
              <a:rPr lang="es-ES" dirty="0">
                <a:solidFill>
                  <a:srgbClr val="FF0000"/>
                </a:solidFill>
              </a:rPr>
              <a:t>Espinales epidurales y subdurales incidencia 0.1% y 1.0%</a:t>
            </a:r>
          </a:p>
          <a:p>
            <a:pPr>
              <a:buFontTx/>
              <a:buChar char="-"/>
            </a:pPr>
            <a:r>
              <a:rPr lang="es-ES" dirty="0">
                <a:solidFill>
                  <a:srgbClr val="FFFF00"/>
                </a:solidFill>
              </a:rPr>
              <a:t>Seroma postoperatorio </a:t>
            </a:r>
          </a:p>
        </p:txBody>
      </p:sp>
    </p:spTree>
    <p:extLst>
      <p:ext uri="{BB962C8B-B14F-4D97-AF65-F5344CB8AC3E}">
        <p14:creationId xmlns:p14="http://schemas.microsoft.com/office/powerpoint/2010/main" val="2948009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6E43D38-DFB3-4308-B278-B7D4A6566E2C}"/>
              </a:ext>
            </a:extLst>
          </p:cNvPr>
          <p:cNvSpPr>
            <a:spLocks noGrp="1"/>
          </p:cNvSpPr>
          <p:nvPr>
            <p:ph type="title"/>
          </p:nvPr>
        </p:nvSpPr>
        <p:spPr/>
        <p:txBody>
          <a:bodyPr/>
          <a:lstStyle/>
          <a:p>
            <a:r>
              <a:rPr lang="es-ES" dirty="0"/>
              <a:t>Indicación de TC</a:t>
            </a:r>
          </a:p>
        </p:txBody>
      </p:sp>
      <p:sp>
        <p:nvSpPr>
          <p:cNvPr id="3" name="Marcador de contenido 2">
            <a:extLst>
              <a:ext uri="{FF2B5EF4-FFF2-40B4-BE49-F238E27FC236}">
                <a16:creationId xmlns:a16="http://schemas.microsoft.com/office/drawing/2014/main" xmlns="" id="{9E3BE014-8C3E-49B0-A4F6-C42823B3981A}"/>
              </a:ext>
            </a:extLst>
          </p:cNvPr>
          <p:cNvSpPr>
            <a:spLocks noGrp="1"/>
          </p:cNvSpPr>
          <p:nvPr>
            <p:ph idx="1"/>
          </p:nvPr>
        </p:nvSpPr>
        <p:spPr/>
        <p:txBody>
          <a:bodyPr>
            <a:normAutofit fontScale="77500" lnSpcReduction="20000"/>
          </a:bodyPr>
          <a:lstStyle/>
          <a:p>
            <a:r>
              <a:rPr lang="es-ES" dirty="0"/>
              <a:t>Valoracion del implante y su posición.</a:t>
            </a:r>
          </a:p>
          <a:p>
            <a:r>
              <a:rPr lang="es-ES" dirty="0"/>
              <a:t>Relación del implante (s) con la anatomía espinal subyacente </a:t>
            </a:r>
          </a:p>
          <a:p>
            <a:r>
              <a:rPr lang="es-ES" dirty="0"/>
              <a:t>Presencia y progresión de la fusión ósea </a:t>
            </a:r>
          </a:p>
          <a:p>
            <a:endParaRPr lang="es-ES" dirty="0"/>
          </a:p>
          <a:p>
            <a:r>
              <a:rPr lang="es-ES" dirty="0"/>
              <a:t>Alineación espinal y los efectos de la cirugía de descompresión en el canal espinal y los agujeros neurales.</a:t>
            </a:r>
          </a:p>
          <a:p>
            <a:endParaRPr lang="es-ES" dirty="0"/>
          </a:p>
          <a:p>
            <a:r>
              <a:rPr lang="es-ES" dirty="0"/>
              <a:t>Diagnóstico de complicaciones </a:t>
            </a:r>
          </a:p>
          <a:p>
            <a:endParaRPr lang="es-ES" dirty="0"/>
          </a:p>
          <a:p>
            <a:endParaRPr lang="es-ES" dirty="0"/>
          </a:p>
          <a:p>
            <a:r>
              <a:rPr lang="es-ES" dirty="0"/>
              <a:t>La mielografía por TC sirve  para evaluar el canal espinal y las raíces nerviosas cuando se sospecha infección, fibrosis o pinzamiento y evaluar  fugas postoperatorias de líquido cefalorraquídeo </a:t>
            </a:r>
          </a:p>
        </p:txBody>
      </p:sp>
    </p:spTree>
    <p:extLst>
      <p:ext uri="{BB962C8B-B14F-4D97-AF65-F5344CB8AC3E}">
        <p14:creationId xmlns:p14="http://schemas.microsoft.com/office/powerpoint/2010/main" val="40069646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6DB1E21-6C9A-4413-92DE-2B00444B2F2E}"/>
              </a:ext>
            </a:extLst>
          </p:cNvPr>
          <p:cNvSpPr>
            <a:spLocks noGrp="1"/>
          </p:cNvSpPr>
          <p:nvPr>
            <p:ph type="title"/>
          </p:nvPr>
        </p:nvSpPr>
        <p:spPr/>
        <p:txBody>
          <a:bodyPr/>
          <a:lstStyle/>
          <a:p>
            <a:r>
              <a:rPr lang="es-ES" b="1" dirty="0"/>
              <a:t>Colecciones y Fístulas       </a:t>
            </a:r>
            <a:endParaRPr lang="es-ES" dirty="0"/>
          </a:p>
        </p:txBody>
      </p:sp>
      <p:pic>
        <p:nvPicPr>
          <p:cNvPr id="4" name="Imagen 3">
            <a:extLst>
              <a:ext uri="{FF2B5EF4-FFF2-40B4-BE49-F238E27FC236}">
                <a16:creationId xmlns:a16="http://schemas.microsoft.com/office/drawing/2014/main" xmlns="" id="{0AC38DAD-AF22-4CDE-8C0C-E26CE401133C}"/>
              </a:ext>
            </a:extLst>
          </p:cNvPr>
          <p:cNvPicPr>
            <a:picLocks noChangeAspect="1"/>
          </p:cNvPicPr>
          <p:nvPr/>
        </p:nvPicPr>
        <p:blipFill>
          <a:blip r:embed="rId3"/>
          <a:stretch>
            <a:fillRect/>
          </a:stretch>
        </p:blipFill>
        <p:spPr>
          <a:xfrm>
            <a:off x="838200" y="2156041"/>
            <a:ext cx="4328160" cy="4336834"/>
          </a:xfrm>
          <a:prstGeom prst="rect">
            <a:avLst/>
          </a:prstGeom>
        </p:spPr>
      </p:pic>
      <p:pic>
        <p:nvPicPr>
          <p:cNvPr id="5" name="Imagen 4">
            <a:extLst>
              <a:ext uri="{FF2B5EF4-FFF2-40B4-BE49-F238E27FC236}">
                <a16:creationId xmlns:a16="http://schemas.microsoft.com/office/drawing/2014/main" xmlns="" id="{F118BC9F-11FF-4722-A5D1-8815DF49E2B3}"/>
              </a:ext>
            </a:extLst>
          </p:cNvPr>
          <p:cNvPicPr>
            <a:picLocks noChangeAspect="1"/>
          </p:cNvPicPr>
          <p:nvPr/>
        </p:nvPicPr>
        <p:blipFill>
          <a:blip r:embed="rId4"/>
          <a:stretch>
            <a:fillRect/>
          </a:stretch>
        </p:blipFill>
        <p:spPr>
          <a:xfrm>
            <a:off x="7016966" y="2156041"/>
            <a:ext cx="4336834" cy="4336834"/>
          </a:xfrm>
          <a:prstGeom prst="rect">
            <a:avLst/>
          </a:prstGeom>
        </p:spPr>
      </p:pic>
      <p:sp>
        <p:nvSpPr>
          <p:cNvPr id="6" name="Rectángulo 5">
            <a:extLst>
              <a:ext uri="{FF2B5EF4-FFF2-40B4-BE49-F238E27FC236}">
                <a16:creationId xmlns:a16="http://schemas.microsoft.com/office/drawing/2014/main" xmlns="" id="{1D2F5A0A-ECAA-4E71-AB99-AA895CB868D0}"/>
              </a:ext>
            </a:extLst>
          </p:cNvPr>
          <p:cNvSpPr/>
          <p:nvPr/>
        </p:nvSpPr>
        <p:spPr>
          <a:xfrm>
            <a:off x="838200" y="1287131"/>
            <a:ext cx="10911840" cy="646331"/>
          </a:xfrm>
          <a:prstGeom prst="rect">
            <a:avLst/>
          </a:prstGeom>
        </p:spPr>
        <p:txBody>
          <a:bodyPr wrap="square">
            <a:spAutoFit/>
          </a:bodyPr>
          <a:lstStyle/>
          <a:p>
            <a:r>
              <a:rPr lang="es-ES" dirty="0"/>
              <a:t>TC sagital (a) y axial (b) de la columna lumbar en el nivel L3-L4 muestran una colección de hipodensa (flechas), que representa un seroma posquirúrgico, en el lecho de descompresión posterior.</a:t>
            </a:r>
          </a:p>
        </p:txBody>
      </p:sp>
      <p:sp>
        <p:nvSpPr>
          <p:cNvPr id="7" name="Rectángulo 6">
            <a:extLst>
              <a:ext uri="{FF2B5EF4-FFF2-40B4-BE49-F238E27FC236}">
                <a16:creationId xmlns:a16="http://schemas.microsoft.com/office/drawing/2014/main" xmlns="" id="{B2C6B54D-3ED9-40AC-BC54-226EDF55666A}"/>
              </a:ext>
            </a:extLst>
          </p:cNvPr>
          <p:cNvSpPr/>
          <p:nvPr/>
        </p:nvSpPr>
        <p:spPr>
          <a:xfrm>
            <a:off x="5394960" y="2831582"/>
            <a:ext cx="1850606" cy="646331"/>
          </a:xfrm>
          <a:prstGeom prst="rect">
            <a:avLst/>
          </a:prstGeom>
        </p:spPr>
        <p:txBody>
          <a:bodyPr wrap="square">
            <a:spAutoFit/>
          </a:bodyPr>
          <a:lstStyle/>
          <a:p>
            <a:r>
              <a:rPr lang="es-ES" sz="3600" b="1" dirty="0">
                <a:solidFill>
                  <a:srgbClr val="FFFF00"/>
                </a:solidFill>
              </a:rPr>
              <a:t>seroma </a:t>
            </a:r>
            <a:endParaRPr lang="es-ES" sz="3600" dirty="0">
              <a:solidFill>
                <a:srgbClr val="FFFF00"/>
              </a:solidFill>
            </a:endParaRPr>
          </a:p>
        </p:txBody>
      </p:sp>
    </p:spTree>
    <p:extLst>
      <p:ext uri="{BB962C8B-B14F-4D97-AF65-F5344CB8AC3E}">
        <p14:creationId xmlns:p14="http://schemas.microsoft.com/office/powerpoint/2010/main" val="33836566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05D3F58-D76B-4E36-A6B6-9CD5A05ACE25}"/>
              </a:ext>
            </a:extLst>
          </p:cNvPr>
          <p:cNvSpPr>
            <a:spLocks noGrp="1"/>
          </p:cNvSpPr>
          <p:nvPr>
            <p:ph type="title"/>
          </p:nvPr>
        </p:nvSpPr>
        <p:spPr/>
        <p:txBody>
          <a:bodyPr/>
          <a:lstStyle/>
          <a:p>
            <a:r>
              <a:rPr lang="es-ES" b="1" dirty="0"/>
              <a:t>Colecciones y Fístulas </a:t>
            </a:r>
            <a:endParaRPr lang="es-ES" dirty="0"/>
          </a:p>
        </p:txBody>
      </p:sp>
      <p:sp>
        <p:nvSpPr>
          <p:cNvPr id="3" name="Marcador de contenido 2">
            <a:extLst>
              <a:ext uri="{FF2B5EF4-FFF2-40B4-BE49-F238E27FC236}">
                <a16:creationId xmlns:a16="http://schemas.microsoft.com/office/drawing/2014/main" xmlns="" id="{495A3557-3F46-4D66-BA0A-C037F2F04661}"/>
              </a:ext>
            </a:extLst>
          </p:cNvPr>
          <p:cNvSpPr>
            <a:spLocks noGrp="1"/>
          </p:cNvSpPr>
          <p:nvPr>
            <p:ph idx="1"/>
          </p:nvPr>
        </p:nvSpPr>
        <p:spPr>
          <a:xfrm>
            <a:off x="6930390" y="1489562"/>
            <a:ext cx="3589020" cy="1627822"/>
          </a:xfrm>
        </p:spPr>
        <p:txBody>
          <a:bodyPr/>
          <a:lstStyle/>
          <a:p>
            <a:r>
              <a:rPr lang="es-ES" dirty="0" err="1"/>
              <a:t>Pseudomeningoceles</a:t>
            </a:r>
            <a:r>
              <a:rPr lang="es-ES" dirty="0"/>
              <a:t> y fuga </a:t>
            </a:r>
            <a:r>
              <a:rPr lang="es-ES" dirty="0" err="1"/>
              <a:t>dural</a:t>
            </a:r>
            <a:endParaRPr lang="es-ES" dirty="0"/>
          </a:p>
          <a:p>
            <a:endParaRPr lang="es-ES" dirty="0"/>
          </a:p>
        </p:txBody>
      </p:sp>
      <p:pic>
        <p:nvPicPr>
          <p:cNvPr id="4" name="Imagen 3">
            <a:extLst>
              <a:ext uri="{FF2B5EF4-FFF2-40B4-BE49-F238E27FC236}">
                <a16:creationId xmlns:a16="http://schemas.microsoft.com/office/drawing/2014/main" xmlns="" id="{C42FC8CE-59FC-49A0-AA14-79231E3C91EA}"/>
              </a:ext>
            </a:extLst>
          </p:cNvPr>
          <p:cNvPicPr>
            <a:picLocks noChangeAspect="1"/>
          </p:cNvPicPr>
          <p:nvPr/>
        </p:nvPicPr>
        <p:blipFill>
          <a:blip r:embed="rId3"/>
          <a:stretch>
            <a:fillRect/>
          </a:stretch>
        </p:blipFill>
        <p:spPr>
          <a:xfrm>
            <a:off x="1113472" y="1690688"/>
            <a:ext cx="4982528" cy="4982528"/>
          </a:xfrm>
          <a:prstGeom prst="rect">
            <a:avLst/>
          </a:prstGeom>
        </p:spPr>
      </p:pic>
      <p:sp>
        <p:nvSpPr>
          <p:cNvPr id="5" name="Rectángulo 4">
            <a:extLst>
              <a:ext uri="{FF2B5EF4-FFF2-40B4-BE49-F238E27FC236}">
                <a16:creationId xmlns:a16="http://schemas.microsoft.com/office/drawing/2014/main" xmlns="" id="{0F55D812-06F6-430D-A842-A21A940D1183}"/>
              </a:ext>
            </a:extLst>
          </p:cNvPr>
          <p:cNvSpPr/>
          <p:nvPr/>
        </p:nvSpPr>
        <p:spPr>
          <a:xfrm>
            <a:off x="6371272" y="2916256"/>
            <a:ext cx="5561648" cy="2308324"/>
          </a:xfrm>
          <a:prstGeom prst="rect">
            <a:avLst/>
          </a:prstGeom>
        </p:spPr>
        <p:txBody>
          <a:bodyPr wrap="square">
            <a:spAutoFit/>
          </a:bodyPr>
          <a:lstStyle/>
          <a:p>
            <a:r>
              <a:rPr lang="es-ES" dirty="0"/>
              <a:t> En las imágenes de TC, un </a:t>
            </a:r>
            <a:r>
              <a:rPr lang="es-ES" dirty="0" err="1"/>
              <a:t>pseudomeningocele</a:t>
            </a:r>
            <a:r>
              <a:rPr lang="es-ES" dirty="0"/>
              <a:t> generalmente aparece como una colección hipodensa que se extiende hasta la duramadre, con un realce periférico mínimo. </a:t>
            </a:r>
          </a:p>
          <a:p>
            <a:endParaRPr lang="es-ES" dirty="0"/>
          </a:p>
          <a:p>
            <a:r>
              <a:rPr lang="es-ES" dirty="0">
                <a:solidFill>
                  <a:srgbClr val="FFFF00"/>
                </a:solidFill>
              </a:rPr>
              <a:t>En los sitios de </a:t>
            </a:r>
            <a:r>
              <a:rPr lang="es-ES" dirty="0" err="1">
                <a:solidFill>
                  <a:srgbClr val="FFFF00"/>
                </a:solidFill>
              </a:rPr>
              <a:t>laminotomía</a:t>
            </a:r>
            <a:r>
              <a:rPr lang="es-ES" dirty="0">
                <a:solidFill>
                  <a:srgbClr val="FFFF00"/>
                </a:solidFill>
              </a:rPr>
              <a:t> y laminectomía, el saco </a:t>
            </a:r>
            <a:r>
              <a:rPr lang="es-ES" dirty="0" err="1">
                <a:solidFill>
                  <a:srgbClr val="FFFF00"/>
                </a:solidFill>
              </a:rPr>
              <a:t>dural</a:t>
            </a:r>
            <a:r>
              <a:rPr lang="es-ES" dirty="0">
                <a:solidFill>
                  <a:srgbClr val="FFFF00"/>
                </a:solidFill>
              </a:rPr>
              <a:t> puede sobresalir posteriormente y no debe confundirse con un </a:t>
            </a:r>
            <a:r>
              <a:rPr lang="es-ES" dirty="0" err="1">
                <a:solidFill>
                  <a:srgbClr val="FFFF00"/>
                </a:solidFill>
              </a:rPr>
              <a:t>seudomeningocele</a:t>
            </a:r>
            <a:r>
              <a:rPr lang="es-ES" dirty="0">
                <a:solidFill>
                  <a:srgbClr val="FFFF00"/>
                </a:solidFill>
              </a:rPr>
              <a:t> </a:t>
            </a:r>
          </a:p>
        </p:txBody>
      </p:sp>
    </p:spTree>
    <p:extLst>
      <p:ext uri="{BB962C8B-B14F-4D97-AF65-F5344CB8AC3E}">
        <p14:creationId xmlns:p14="http://schemas.microsoft.com/office/powerpoint/2010/main" val="1092173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A5BFE8F-B6AC-4CCA-9AA4-951861377590}"/>
              </a:ext>
            </a:extLst>
          </p:cNvPr>
          <p:cNvSpPr>
            <a:spLocks noGrp="1"/>
          </p:cNvSpPr>
          <p:nvPr>
            <p:ph type="title"/>
          </p:nvPr>
        </p:nvSpPr>
        <p:spPr/>
        <p:txBody>
          <a:bodyPr/>
          <a:lstStyle/>
          <a:p>
            <a:r>
              <a:rPr lang="es-ES" b="1" dirty="0"/>
              <a:t>Colecciones y Fístulas </a:t>
            </a:r>
            <a:br>
              <a:rPr lang="es-ES" b="1" dirty="0"/>
            </a:br>
            <a:r>
              <a:rPr lang="es-ES" sz="3600" dirty="0"/>
              <a:t>Abscesos </a:t>
            </a:r>
            <a:r>
              <a:rPr lang="es-ES" sz="3600" dirty="0" err="1"/>
              <a:t>paraespinales</a:t>
            </a:r>
            <a:r>
              <a:rPr lang="es-ES" sz="3600" dirty="0"/>
              <a:t> </a:t>
            </a:r>
          </a:p>
        </p:txBody>
      </p:sp>
      <p:pic>
        <p:nvPicPr>
          <p:cNvPr id="4" name="Imagen 3">
            <a:extLst>
              <a:ext uri="{FF2B5EF4-FFF2-40B4-BE49-F238E27FC236}">
                <a16:creationId xmlns:a16="http://schemas.microsoft.com/office/drawing/2014/main" xmlns="" id="{63FF1A6C-0436-4C69-ADD0-934C61F8726D}"/>
              </a:ext>
            </a:extLst>
          </p:cNvPr>
          <p:cNvPicPr>
            <a:picLocks noChangeAspect="1"/>
          </p:cNvPicPr>
          <p:nvPr/>
        </p:nvPicPr>
        <p:blipFill>
          <a:blip r:embed="rId3"/>
          <a:stretch>
            <a:fillRect/>
          </a:stretch>
        </p:blipFill>
        <p:spPr>
          <a:xfrm>
            <a:off x="1135380" y="1893570"/>
            <a:ext cx="4465320" cy="4465320"/>
          </a:xfrm>
          <a:prstGeom prst="rect">
            <a:avLst/>
          </a:prstGeom>
        </p:spPr>
      </p:pic>
      <p:sp>
        <p:nvSpPr>
          <p:cNvPr id="6" name="Rectángulo 5">
            <a:extLst>
              <a:ext uri="{FF2B5EF4-FFF2-40B4-BE49-F238E27FC236}">
                <a16:creationId xmlns:a16="http://schemas.microsoft.com/office/drawing/2014/main" xmlns="" id="{6D38A66E-7726-450C-B8D6-106E40FF1239}"/>
              </a:ext>
            </a:extLst>
          </p:cNvPr>
          <p:cNvSpPr/>
          <p:nvPr/>
        </p:nvSpPr>
        <p:spPr>
          <a:xfrm>
            <a:off x="5791200" y="1893570"/>
            <a:ext cx="6096000" cy="2585323"/>
          </a:xfrm>
          <a:prstGeom prst="rect">
            <a:avLst/>
          </a:prstGeom>
        </p:spPr>
        <p:txBody>
          <a:bodyPr>
            <a:spAutoFit/>
          </a:bodyPr>
          <a:lstStyle/>
          <a:p>
            <a:endParaRPr lang="es-ES" dirty="0"/>
          </a:p>
          <a:p>
            <a:endParaRPr lang="es-ES" dirty="0"/>
          </a:p>
          <a:p>
            <a:r>
              <a:rPr lang="es-ES" dirty="0"/>
              <a:t>La infección del sitio quirúrgico es una complicación importante que ocurre con mayor frecuencia durante el primer mes después de la cirugía de columna.</a:t>
            </a:r>
          </a:p>
          <a:p>
            <a:endParaRPr lang="es-ES" dirty="0"/>
          </a:p>
          <a:p>
            <a:r>
              <a:rPr lang="es-ES" dirty="0"/>
              <a:t>Las causas de estas infecciones incluyen contaminación directa durante la cirugía, siembra hematógena e infección asociada a implantes</a:t>
            </a:r>
          </a:p>
        </p:txBody>
      </p:sp>
      <p:sp>
        <p:nvSpPr>
          <p:cNvPr id="7" name="Rectángulo 6">
            <a:extLst>
              <a:ext uri="{FF2B5EF4-FFF2-40B4-BE49-F238E27FC236}">
                <a16:creationId xmlns:a16="http://schemas.microsoft.com/office/drawing/2014/main" xmlns="" id="{78940DA6-CE92-444D-88D5-65625E2C8DA4}"/>
              </a:ext>
            </a:extLst>
          </p:cNvPr>
          <p:cNvSpPr/>
          <p:nvPr/>
        </p:nvSpPr>
        <p:spPr>
          <a:xfrm>
            <a:off x="5791200" y="4681775"/>
            <a:ext cx="6096000" cy="1477328"/>
          </a:xfrm>
          <a:prstGeom prst="rect">
            <a:avLst/>
          </a:prstGeom>
        </p:spPr>
        <p:txBody>
          <a:bodyPr>
            <a:spAutoFit/>
          </a:bodyPr>
          <a:lstStyle/>
          <a:p>
            <a:r>
              <a:rPr lang="es-ES" dirty="0"/>
              <a:t>Aunque la resonancia magnética es más precisa que la TC para la evaluación de las colecciones de líquidos postoperatorios, la TC con contraste puede usarse para detectar abscesos que realzan el borde dentro del lecho quirúrgico y la musculatura </a:t>
            </a:r>
            <a:r>
              <a:rPr lang="es-ES" dirty="0" err="1"/>
              <a:t>paraespinal</a:t>
            </a:r>
            <a:r>
              <a:rPr lang="es-ES" dirty="0"/>
              <a:t>.</a:t>
            </a:r>
          </a:p>
        </p:txBody>
      </p:sp>
    </p:spTree>
    <p:extLst>
      <p:ext uri="{BB962C8B-B14F-4D97-AF65-F5344CB8AC3E}">
        <p14:creationId xmlns:p14="http://schemas.microsoft.com/office/powerpoint/2010/main" val="32514673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0914B8E4-DAB5-406A-A41C-A8F07446B2C4}"/>
              </a:ext>
            </a:extLst>
          </p:cNvPr>
          <p:cNvPicPr>
            <a:picLocks noChangeAspect="1"/>
          </p:cNvPicPr>
          <p:nvPr/>
        </p:nvPicPr>
        <p:blipFill>
          <a:blip r:embed="rId3"/>
          <a:stretch>
            <a:fillRect/>
          </a:stretch>
        </p:blipFill>
        <p:spPr>
          <a:xfrm>
            <a:off x="1131570" y="1690688"/>
            <a:ext cx="4762500" cy="4762500"/>
          </a:xfrm>
          <a:prstGeom prst="rect">
            <a:avLst/>
          </a:prstGeom>
        </p:spPr>
      </p:pic>
      <p:pic>
        <p:nvPicPr>
          <p:cNvPr id="5" name="Imagen 4">
            <a:extLst>
              <a:ext uri="{FF2B5EF4-FFF2-40B4-BE49-F238E27FC236}">
                <a16:creationId xmlns:a16="http://schemas.microsoft.com/office/drawing/2014/main" xmlns="" id="{985528DA-43D8-4D3E-867A-F23400706FB4}"/>
              </a:ext>
            </a:extLst>
          </p:cNvPr>
          <p:cNvPicPr>
            <a:picLocks noChangeAspect="1"/>
          </p:cNvPicPr>
          <p:nvPr/>
        </p:nvPicPr>
        <p:blipFill>
          <a:blip r:embed="rId4"/>
          <a:stretch>
            <a:fillRect/>
          </a:stretch>
        </p:blipFill>
        <p:spPr>
          <a:xfrm>
            <a:off x="6591300" y="1690688"/>
            <a:ext cx="4762500" cy="4762500"/>
          </a:xfrm>
          <a:prstGeom prst="rect">
            <a:avLst/>
          </a:prstGeom>
        </p:spPr>
      </p:pic>
      <p:sp>
        <p:nvSpPr>
          <p:cNvPr id="6" name="Rectángulo 5">
            <a:extLst>
              <a:ext uri="{FF2B5EF4-FFF2-40B4-BE49-F238E27FC236}">
                <a16:creationId xmlns:a16="http://schemas.microsoft.com/office/drawing/2014/main" xmlns="" id="{D05B69F5-E7F8-47B5-96F1-788CA0EDF1F2}"/>
              </a:ext>
            </a:extLst>
          </p:cNvPr>
          <p:cNvSpPr/>
          <p:nvPr/>
        </p:nvSpPr>
        <p:spPr>
          <a:xfrm>
            <a:off x="1131570" y="404812"/>
            <a:ext cx="8949690" cy="892552"/>
          </a:xfrm>
          <a:prstGeom prst="rect">
            <a:avLst/>
          </a:prstGeom>
        </p:spPr>
        <p:txBody>
          <a:bodyPr wrap="square">
            <a:spAutoFit/>
          </a:bodyPr>
          <a:lstStyle/>
          <a:p>
            <a:r>
              <a:rPr lang="es-ES" sz="3200" dirty="0"/>
              <a:t>Colecciones y Fístulas </a:t>
            </a:r>
            <a:r>
              <a:rPr lang="es-ES" dirty="0"/>
              <a:t/>
            </a:r>
            <a:br>
              <a:rPr lang="es-ES" dirty="0"/>
            </a:br>
            <a:r>
              <a:rPr lang="es-ES" sz="2000" dirty="0"/>
              <a:t>Abscesos </a:t>
            </a:r>
            <a:r>
              <a:rPr lang="es-ES" sz="2000" dirty="0" err="1"/>
              <a:t>paraespinales</a:t>
            </a:r>
            <a:r>
              <a:rPr lang="es-ES" sz="2000" dirty="0"/>
              <a:t> </a:t>
            </a:r>
          </a:p>
        </p:txBody>
      </p:sp>
    </p:spTree>
    <p:extLst>
      <p:ext uri="{BB962C8B-B14F-4D97-AF65-F5344CB8AC3E}">
        <p14:creationId xmlns:p14="http://schemas.microsoft.com/office/powerpoint/2010/main" val="28878465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9A852B3-4CEF-44A6-AD9B-BC9D95AE23DD}"/>
              </a:ext>
            </a:extLst>
          </p:cNvPr>
          <p:cNvSpPr>
            <a:spLocks noGrp="1"/>
          </p:cNvSpPr>
          <p:nvPr>
            <p:ph type="title"/>
          </p:nvPr>
        </p:nvSpPr>
        <p:spPr/>
        <p:txBody>
          <a:bodyPr/>
          <a:lstStyle/>
          <a:p>
            <a:r>
              <a:rPr lang="es-ES" b="1" dirty="0"/>
              <a:t>Conclusión</a:t>
            </a:r>
            <a:br>
              <a:rPr lang="es-ES" b="1" dirty="0"/>
            </a:br>
            <a:endParaRPr lang="es-ES" dirty="0"/>
          </a:p>
        </p:txBody>
      </p:sp>
      <p:sp>
        <p:nvSpPr>
          <p:cNvPr id="3" name="Marcador de contenido 2">
            <a:extLst>
              <a:ext uri="{FF2B5EF4-FFF2-40B4-BE49-F238E27FC236}">
                <a16:creationId xmlns:a16="http://schemas.microsoft.com/office/drawing/2014/main" xmlns="" id="{32DC0E2A-87E1-4152-85F6-D1550C43D75A}"/>
              </a:ext>
            </a:extLst>
          </p:cNvPr>
          <p:cNvSpPr>
            <a:spLocks noGrp="1"/>
          </p:cNvSpPr>
          <p:nvPr>
            <p:ph idx="1"/>
          </p:nvPr>
        </p:nvSpPr>
        <p:spPr/>
        <p:txBody>
          <a:bodyPr>
            <a:normAutofit fontScale="62500" lnSpcReduction="20000"/>
          </a:bodyPr>
          <a:lstStyle/>
          <a:p>
            <a:r>
              <a:rPr lang="es-ES" dirty="0"/>
              <a:t>La TC es una modalidad importante para evaluar el éxito de la cirugía de instrumentación de la columna  y detectar complicaciones postoperatorias. </a:t>
            </a:r>
          </a:p>
          <a:p>
            <a:endParaRPr lang="es-ES" dirty="0"/>
          </a:p>
          <a:p>
            <a:r>
              <a:rPr lang="es-ES" dirty="0"/>
              <a:t>El uso de protocolos CT optimizados y técnicas avanzadas de reducción de artefactos metálicos puede  entregar  mejoría en la  calidad de imagen.</a:t>
            </a:r>
          </a:p>
          <a:p>
            <a:r>
              <a:rPr lang="es-ES" dirty="0"/>
              <a:t> La TC es precisa para determinar la ubicación e integridad de los implantes e identificar osteólisis periimplantaria, fracturas y enfermedades del segmento adyacente. </a:t>
            </a:r>
          </a:p>
          <a:p>
            <a:endParaRPr lang="es-ES" dirty="0"/>
          </a:p>
          <a:p>
            <a:r>
              <a:rPr lang="es-ES" dirty="0"/>
              <a:t>La TC puede evidenciar la presencia de  colecciones y, a menudo, puede usarse para diagnosticar abscesos. </a:t>
            </a:r>
          </a:p>
          <a:p>
            <a:endParaRPr lang="es-ES" dirty="0"/>
          </a:p>
          <a:p>
            <a:endParaRPr lang="es-ES" dirty="0"/>
          </a:p>
          <a:p>
            <a:r>
              <a:rPr lang="es-ES" dirty="0"/>
              <a:t>Sin embargo, la mielografía y la resonancia magnética  pueden ser  necesarias para caracterizar y diagnosticar completamente las fístulas, los </a:t>
            </a:r>
            <a:r>
              <a:rPr lang="es-ES" dirty="0" err="1"/>
              <a:t>pseudomeningoceles</a:t>
            </a:r>
            <a:r>
              <a:rPr lang="es-ES" dirty="0"/>
              <a:t> y las infecciones del sitio quirúrgico. </a:t>
            </a:r>
          </a:p>
          <a:p>
            <a:r>
              <a:rPr lang="es-ES" dirty="0"/>
              <a:t>Conocer  los implantes espinales, las técnicas quirúrgicas espinales, la apariencia normal de la columna postoperatoria aumenta la capacidad de diagnostico  e identificación de hallazgos normales </a:t>
            </a:r>
            <a:r>
              <a:rPr lang="es-ES"/>
              <a:t>y patológicos. </a:t>
            </a:r>
            <a:endParaRPr lang="es-ES" dirty="0"/>
          </a:p>
        </p:txBody>
      </p:sp>
    </p:spTree>
    <p:extLst>
      <p:ext uri="{BB962C8B-B14F-4D97-AF65-F5344CB8AC3E}">
        <p14:creationId xmlns:p14="http://schemas.microsoft.com/office/powerpoint/2010/main" val="1875529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A53749E-BD34-4EB4-938C-FC5DE097E479}"/>
              </a:ext>
            </a:extLst>
          </p:cNvPr>
          <p:cNvSpPr>
            <a:spLocks noGrp="1"/>
          </p:cNvSpPr>
          <p:nvPr>
            <p:ph type="title"/>
          </p:nvPr>
        </p:nvSpPr>
        <p:spPr/>
        <p:txBody>
          <a:bodyPr>
            <a:normAutofit fontScale="90000"/>
          </a:bodyPr>
          <a:lstStyle/>
          <a:p>
            <a:r>
              <a:rPr lang="es-ES" b="1" dirty="0"/>
              <a:t/>
            </a:r>
            <a:br>
              <a:rPr lang="es-ES" b="1" dirty="0"/>
            </a:br>
            <a:r>
              <a:rPr lang="es-ES" b="1" dirty="0"/>
              <a:t>Artefactos - técnicas y protocolos de CT  para disminuirlos </a:t>
            </a:r>
            <a:br>
              <a:rPr lang="es-ES" b="1" dirty="0"/>
            </a:br>
            <a:endParaRPr lang="es-ES" dirty="0"/>
          </a:p>
        </p:txBody>
      </p:sp>
      <p:sp>
        <p:nvSpPr>
          <p:cNvPr id="3" name="Marcador de contenido 2">
            <a:extLst>
              <a:ext uri="{FF2B5EF4-FFF2-40B4-BE49-F238E27FC236}">
                <a16:creationId xmlns:a16="http://schemas.microsoft.com/office/drawing/2014/main" xmlns="" id="{A215A158-B356-4A31-936B-3421E508465C}"/>
              </a:ext>
            </a:extLst>
          </p:cNvPr>
          <p:cNvSpPr>
            <a:spLocks noGrp="1"/>
          </p:cNvSpPr>
          <p:nvPr>
            <p:ph idx="1"/>
          </p:nvPr>
        </p:nvSpPr>
        <p:spPr/>
        <p:txBody>
          <a:bodyPr>
            <a:normAutofit/>
          </a:bodyPr>
          <a:lstStyle/>
          <a:p>
            <a:r>
              <a:rPr lang="es-ES" dirty="0"/>
              <a:t>Los artefactos  generados por la presencia de implantes  limita la valoración tomográfica. </a:t>
            </a:r>
          </a:p>
          <a:p>
            <a:endParaRPr lang="es-ES" dirty="0"/>
          </a:p>
          <a:p>
            <a:r>
              <a:rPr lang="es-ES" dirty="0">
                <a:solidFill>
                  <a:srgbClr val="FF0000"/>
                </a:solidFill>
              </a:rPr>
              <a:t>Las variables fijas </a:t>
            </a:r>
            <a:r>
              <a:rPr lang="es-ES" dirty="0"/>
              <a:t>se basan en las propiedades inherentes del implante, incluida la composición y las características geométricas del metal.</a:t>
            </a:r>
          </a:p>
          <a:p>
            <a:r>
              <a:rPr lang="es-ES" dirty="0">
                <a:solidFill>
                  <a:srgbClr val="00B050"/>
                </a:solidFill>
              </a:rPr>
              <a:t>Las variables modificables</a:t>
            </a:r>
            <a:r>
              <a:rPr lang="es-ES" dirty="0"/>
              <a:t>, están relacionadas con las técnicas, parámetros y protocolos de TC utilizados.</a:t>
            </a:r>
          </a:p>
          <a:p>
            <a:endParaRPr lang="es-ES" dirty="0"/>
          </a:p>
          <a:p>
            <a:endParaRPr lang="es-ES" dirty="0"/>
          </a:p>
        </p:txBody>
      </p:sp>
    </p:spTree>
    <p:extLst>
      <p:ext uri="{BB962C8B-B14F-4D97-AF65-F5344CB8AC3E}">
        <p14:creationId xmlns:p14="http://schemas.microsoft.com/office/powerpoint/2010/main" val="3804954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46E0CB2-1178-469F-91EB-4A0979E70A1A}"/>
              </a:ext>
            </a:extLst>
          </p:cNvPr>
          <p:cNvSpPr>
            <a:spLocks noGrp="1"/>
          </p:cNvSpPr>
          <p:nvPr>
            <p:ph type="title"/>
          </p:nvPr>
        </p:nvSpPr>
        <p:spPr>
          <a:xfrm>
            <a:off x="0" y="365125"/>
            <a:ext cx="11353800" cy="1325563"/>
          </a:xfrm>
        </p:spPr>
        <p:txBody>
          <a:bodyPr/>
          <a:lstStyle/>
          <a:p>
            <a:pPr algn="ctr"/>
            <a:r>
              <a:rPr lang="es-ES" b="1" dirty="0"/>
              <a:t>Técnicas y protocolos de TC  para disminuir los Artefactos - </a:t>
            </a:r>
            <a:endParaRPr lang="es-ES" dirty="0"/>
          </a:p>
        </p:txBody>
      </p:sp>
      <p:sp>
        <p:nvSpPr>
          <p:cNvPr id="3" name="Marcador de contenido 2">
            <a:extLst>
              <a:ext uri="{FF2B5EF4-FFF2-40B4-BE49-F238E27FC236}">
                <a16:creationId xmlns:a16="http://schemas.microsoft.com/office/drawing/2014/main" xmlns="" id="{45A4C8FF-65EB-4E5E-8321-E8B77FA37D7A}"/>
              </a:ext>
            </a:extLst>
          </p:cNvPr>
          <p:cNvSpPr>
            <a:spLocks noGrp="1"/>
          </p:cNvSpPr>
          <p:nvPr>
            <p:ph idx="1"/>
          </p:nvPr>
        </p:nvSpPr>
        <p:spPr>
          <a:xfrm>
            <a:off x="8049233" y="1337131"/>
            <a:ext cx="3968885" cy="4655107"/>
          </a:xfrm>
        </p:spPr>
        <p:txBody>
          <a:bodyPr>
            <a:normAutofit fontScale="70000" lnSpcReduction="20000"/>
          </a:bodyPr>
          <a:lstStyle/>
          <a:p>
            <a:r>
              <a:rPr lang="es-ES" dirty="0"/>
              <a:t>La realización de imágenes perpendiculares al implante, con el haz de rayos X atravesando la sección transversal más pequeña.</a:t>
            </a:r>
          </a:p>
          <a:p>
            <a:endParaRPr lang="es-ES" dirty="0"/>
          </a:p>
          <a:p>
            <a:r>
              <a:rPr lang="es-ES" dirty="0"/>
              <a:t>El uso de un voltaje pico más alto y una corriente de tubo más alta da como resultado menos artefactos</a:t>
            </a:r>
          </a:p>
          <a:p>
            <a:endParaRPr lang="es-ES" dirty="0"/>
          </a:p>
          <a:p>
            <a:r>
              <a:rPr lang="es-ES" dirty="0"/>
              <a:t>El </a:t>
            </a:r>
            <a:r>
              <a:rPr lang="es-ES" dirty="0" err="1"/>
              <a:t>posprocesamiento</a:t>
            </a:r>
            <a:r>
              <a:rPr lang="es-ES" dirty="0"/>
              <a:t> tridimensional con reconstrucciones  </a:t>
            </a:r>
            <a:r>
              <a:rPr lang="es-ES" dirty="0" err="1"/>
              <a:t>multiplanares</a:t>
            </a:r>
            <a:r>
              <a:rPr lang="es-ES" dirty="0"/>
              <a:t> y curvas, así como técnicas de volumen y </a:t>
            </a:r>
            <a:r>
              <a:rPr lang="es-ES" dirty="0" err="1"/>
              <a:t>rendering</a:t>
            </a:r>
            <a:r>
              <a:rPr lang="es-ES" dirty="0"/>
              <a:t>, puede disminuir aún más la gravedad de los artefactos  </a:t>
            </a:r>
          </a:p>
          <a:p>
            <a:endParaRPr lang="es-ES" dirty="0"/>
          </a:p>
        </p:txBody>
      </p:sp>
      <p:pic>
        <p:nvPicPr>
          <p:cNvPr id="4" name="Imagen 3">
            <a:extLst>
              <a:ext uri="{FF2B5EF4-FFF2-40B4-BE49-F238E27FC236}">
                <a16:creationId xmlns:a16="http://schemas.microsoft.com/office/drawing/2014/main" xmlns="" id="{7ECD9F95-E94D-4509-9DEC-43C24E2C92B3}"/>
              </a:ext>
            </a:extLst>
          </p:cNvPr>
          <p:cNvPicPr>
            <a:picLocks noChangeAspect="1"/>
          </p:cNvPicPr>
          <p:nvPr/>
        </p:nvPicPr>
        <p:blipFill>
          <a:blip r:embed="rId3"/>
          <a:stretch>
            <a:fillRect/>
          </a:stretch>
        </p:blipFill>
        <p:spPr>
          <a:xfrm>
            <a:off x="173882" y="1690688"/>
            <a:ext cx="3756025" cy="3756025"/>
          </a:xfrm>
          <a:prstGeom prst="rect">
            <a:avLst/>
          </a:prstGeom>
        </p:spPr>
      </p:pic>
      <p:pic>
        <p:nvPicPr>
          <p:cNvPr id="5" name="Imagen 4">
            <a:extLst>
              <a:ext uri="{FF2B5EF4-FFF2-40B4-BE49-F238E27FC236}">
                <a16:creationId xmlns:a16="http://schemas.microsoft.com/office/drawing/2014/main" xmlns="" id="{00B0ABE5-F3C9-438A-8A85-5B774BA852C0}"/>
              </a:ext>
            </a:extLst>
          </p:cNvPr>
          <p:cNvPicPr>
            <a:picLocks noChangeAspect="1"/>
          </p:cNvPicPr>
          <p:nvPr/>
        </p:nvPicPr>
        <p:blipFill>
          <a:blip r:embed="rId4"/>
          <a:stretch>
            <a:fillRect/>
          </a:stretch>
        </p:blipFill>
        <p:spPr>
          <a:xfrm>
            <a:off x="4142768" y="1690688"/>
            <a:ext cx="3756024" cy="3756024"/>
          </a:xfrm>
          <a:prstGeom prst="rect">
            <a:avLst/>
          </a:prstGeom>
        </p:spPr>
      </p:pic>
      <p:sp>
        <p:nvSpPr>
          <p:cNvPr id="6" name="Rectángulo 5">
            <a:extLst>
              <a:ext uri="{FF2B5EF4-FFF2-40B4-BE49-F238E27FC236}">
                <a16:creationId xmlns:a16="http://schemas.microsoft.com/office/drawing/2014/main" xmlns="" id="{0D67D4B9-5E7E-47FB-B62D-CB590103921B}"/>
              </a:ext>
            </a:extLst>
          </p:cNvPr>
          <p:cNvSpPr/>
          <p:nvPr/>
        </p:nvSpPr>
        <p:spPr>
          <a:xfrm>
            <a:off x="173882" y="5077381"/>
            <a:ext cx="985141" cy="369332"/>
          </a:xfrm>
          <a:prstGeom prst="rect">
            <a:avLst/>
          </a:prstGeom>
        </p:spPr>
        <p:txBody>
          <a:bodyPr wrap="none">
            <a:spAutoFit/>
          </a:bodyPr>
          <a:lstStyle/>
          <a:p>
            <a:r>
              <a:rPr lang="es-ES" dirty="0"/>
              <a:t>100 </a:t>
            </a:r>
            <a:r>
              <a:rPr lang="es-ES" dirty="0" err="1"/>
              <a:t>keV</a:t>
            </a:r>
            <a:r>
              <a:rPr lang="es-ES" dirty="0"/>
              <a:t> </a:t>
            </a:r>
          </a:p>
        </p:txBody>
      </p:sp>
      <p:sp>
        <p:nvSpPr>
          <p:cNvPr id="7" name="Rectángulo 6">
            <a:extLst>
              <a:ext uri="{FF2B5EF4-FFF2-40B4-BE49-F238E27FC236}">
                <a16:creationId xmlns:a16="http://schemas.microsoft.com/office/drawing/2014/main" xmlns="" id="{45EBA814-CAD7-464A-BBF6-B1576A2DEF6A}"/>
              </a:ext>
            </a:extLst>
          </p:cNvPr>
          <p:cNvSpPr/>
          <p:nvPr/>
        </p:nvSpPr>
        <p:spPr>
          <a:xfrm>
            <a:off x="4217988" y="5010806"/>
            <a:ext cx="995978" cy="369332"/>
          </a:xfrm>
          <a:prstGeom prst="rect">
            <a:avLst/>
          </a:prstGeom>
        </p:spPr>
        <p:txBody>
          <a:bodyPr wrap="none">
            <a:spAutoFit/>
          </a:bodyPr>
          <a:lstStyle/>
          <a:p>
            <a:r>
              <a:rPr lang="es-ES" dirty="0">
                <a:latin typeface="Open Sans"/>
              </a:rPr>
              <a:t>140 </a:t>
            </a:r>
            <a:r>
              <a:rPr lang="es-ES" dirty="0" err="1">
                <a:latin typeface="Open Sans"/>
              </a:rPr>
              <a:t>keV</a:t>
            </a:r>
            <a:endParaRPr lang="es-ES" dirty="0"/>
          </a:p>
        </p:txBody>
      </p:sp>
    </p:spTree>
    <p:extLst>
      <p:ext uri="{BB962C8B-B14F-4D97-AF65-F5344CB8AC3E}">
        <p14:creationId xmlns:p14="http://schemas.microsoft.com/office/powerpoint/2010/main" val="1478433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46E0CB2-1178-469F-91EB-4A0979E70A1A}"/>
              </a:ext>
            </a:extLst>
          </p:cNvPr>
          <p:cNvSpPr>
            <a:spLocks noGrp="1"/>
          </p:cNvSpPr>
          <p:nvPr>
            <p:ph type="title"/>
          </p:nvPr>
        </p:nvSpPr>
        <p:spPr/>
        <p:txBody>
          <a:bodyPr/>
          <a:lstStyle/>
          <a:p>
            <a:r>
              <a:rPr lang="es-ES" b="1" dirty="0"/>
              <a:t>Técnicas especiales de TC</a:t>
            </a:r>
            <a:endParaRPr lang="es-ES" dirty="0"/>
          </a:p>
        </p:txBody>
      </p:sp>
      <p:sp>
        <p:nvSpPr>
          <p:cNvPr id="9" name="Marcador de contenido 8">
            <a:extLst>
              <a:ext uri="{FF2B5EF4-FFF2-40B4-BE49-F238E27FC236}">
                <a16:creationId xmlns:a16="http://schemas.microsoft.com/office/drawing/2014/main" xmlns="" id="{C6C8A909-B493-4A94-BB35-A86DB8AF461A}"/>
              </a:ext>
            </a:extLst>
          </p:cNvPr>
          <p:cNvSpPr>
            <a:spLocks noGrp="1"/>
          </p:cNvSpPr>
          <p:nvPr>
            <p:ph idx="1"/>
          </p:nvPr>
        </p:nvSpPr>
        <p:spPr>
          <a:xfrm>
            <a:off x="838200" y="1690688"/>
            <a:ext cx="10515600" cy="1325563"/>
          </a:xfrm>
        </p:spPr>
        <p:txBody>
          <a:bodyPr/>
          <a:lstStyle/>
          <a:p>
            <a:r>
              <a:rPr lang="es-ES" dirty="0"/>
              <a:t>Las imágenes de TC dual </a:t>
            </a:r>
            <a:r>
              <a:rPr lang="es-ES" dirty="0" err="1"/>
              <a:t>energy</a:t>
            </a:r>
            <a:r>
              <a:rPr lang="es-ES" dirty="0"/>
              <a:t> se pueden obtener utilizando varios métodos diferentes, la mayoría de los cuales implican el uso de </a:t>
            </a:r>
            <a:r>
              <a:rPr lang="es-ES" dirty="0" err="1"/>
              <a:t>tomografos</a:t>
            </a:r>
            <a:r>
              <a:rPr lang="es-ES" dirty="0"/>
              <a:t>  especializados</a:t>
            </a:r>
          </a:p>
        </p:txBody>
      </p:sp>
      <p:pic>
        <p:nvPicPr>
          <p:cNvPr id="10" name="Imagen 9">
            <a:extLst>
              <a:ext uri="{FF2B5EF4-FFF2-40B4-BE49-F238E27FC236}">
                <a16:creationId xmlns:a16="http://schemas.microsoft.com/office/drawing/2014/main" xmlns="" id="{B1654DDF-1E48-4D2F-AD3E-8FF6426F3FA7}"/>
              </a:ext>
            </a:extLst>
          </p:cNvPr>
          <p:cNvPicPr>
            <a:picLocks noChangeAspect="1"/>
          </p:cNvPicPr>
          <p:nvPr/>
        </p:nvPicPr>
        <p:blipFill>
          <a:blip r:embed="rId3"/>
          <a:stretch>
            <a:fillRect/>
          </a:stretch>
        </p:blipFill>
        <p:spPr>
          <a:xfrm>
            <a:off x="1078554" y="3423967"/>
            <a:ext cx="10564240" cy="2641060"/>
          </a:xfrm>
          <a:prstGeom prst="rect">
            <a:avLst/>
          </a:prstGeom>
        </p:spPr>
      </p:pic>
    </p:spTree>
    <p:extLst>
      <p:ext uri="{BB962C8B-B14F-4D97-AF65-F5344CB8AC3E}">
        <p14:creationId xmlns:p14="http://schemas.microsoft.com/office/powerpoint/2010/main" val="4026549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B1BA92C-D71B-4DEE-8CC1-B6FCD0B146C9}"/>
              </a:ext>
            </a:extLst>
          </p:cNvPr>
          <p:cNvSpPr>
            <a:spLocks noGrp="1"/>
          </p:cNvSpPr>
          <p:nvPr>
            <p:ph type="title"/>
          </p:nvPr>
        </p:nvSpPr>
        <p:spPr/>
        <p:txBody>
          <a:bodyPr/>
          <a:lstStyle/>
          <a:p>
            <a:r>
              <a:rPr lang="es-ES" b="1" dirty="0"/>
              <a:t>Técnicas de instrumentación espinal</a:t>
            </a:r>
            <a:br>
              <a:rPr lang="es-ES" b="1" dirty="0"/>
            </a:br>
            <a:endParaRPr lang="es-ES" dirty="0"/>
          </a:p>
        </p:txBody>
      </p:sp>
      <p:sp>
        <p:nvSpPr>
          <p:cNvPr id="3" name="Marcador de contenido 2">
            <a:extLst>
              <a:ext uri="{FF2B5EF4-FFF2-40B4-BE49-F238E27FC236}">
                <a16:creationId xmlns:a16="http://schemas.microsoft.com/office/drawing/2014/main" xmlns="" id="{1CD8B116-1F2C-4755-B232-7BA1D75E58C6}"/>
              </a:ext>
            </a:extLst>
          </p:cNvPr>
          <p:cNvSpPr>
            <a:spLocks noGrp="1"/>
          </p:cNvSpPr>
          <p:nvPr>
            <p:ph idx="1"/>
          </p:nvPr>
        </p:nvSpPr>
        <p:spPr/>
        <p:txBody>
          <a:bodyPr>
            <a:normAutofit fontScale="92500" lnSpcReduction="10000"/>
          </a:bodyPr>
          <a:lstStyle/>
          <a:p>
            <a:pPr marL="0" indent="0">
              <a:buNone/>
            </a:pPr>
            <a:endParaRPr lang="es-ES" dirty="0"/>
          </a:p>
          <a:p>
            <a:pPr marL="0" indent="0">
              <a:buNone/>
            </a:pPr>
            <a:r>
              <a:rPr lang="es-ES" dirty="0"/>
              <a:t>Tipos principales de cirugía de columna incluyen:</a:t>
            </a:r>
          </a:p>
          <a:p>
            <a:pPr marL="0" indent="0">
              <a:buNone/>
            </a:pPr>
            <a:endParaRPr lang="es-ES" dirty="0"/>
          </a:p>
          <a:p>
            <a:r>
              <a:rPr lang="es-ES" dirty="0"/>
              <a:t> Descompresión:  laminectomía, </a:t>
            </a:r>
            <a:r>
              <a:rPr lang="es-ES" dirty="0" err="1"/>
              <a:t>secuestrectomía</a:t>
            </a:r>
            <a:r>
              <a:rPr lang="es-ES" dirty="0"/>
              <a:t> o </a:t>
            </a:r>
            <a:r>
              <a:rPr lang="es-ES" dirty="0" err="1"/>
              <a:t>nucleotomía</a:t>
            </a:r>
            <a:r>
              <a:rPr lang="es-ES" dirty="0"/>
              <a:t> (opcional) si el defecto del anillo es accesible quirúrgicamente.</a:t>
            </a:r>
          </a:p>
          <a:p>
            <a:endParaRPr lang="es-ES" dirty="0"/>
          </a:p>
          <a:p>
            <a:r>
              <a:rPr lang="es-ES" dirty="0"/>
              <a:t>Fijación, estabilización y fusión, corrección de deformidades, escisión y desbridamiento de lesiones: se realizan para lograr la fusión espinal ósea cuando hay inestabilidad como resultado de una enfermedad degenerativa del disco, espondilólisis con espondilolistesis, trauma, infección y / o malignidad.</a:t>
            </a:r>
          </a:p>
        </p:txBody>
      </p:sp>
    </p:spTree>
    <p:extLst>
      <p:ext uri="{BB962C8B-B14F-4D97-AF65-F5344CB8AC3E}">
        <p14:creationId xmlns:p14="http://schemas.microsoft.com/office/powerpoint/2010/main" val="283077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A7DA47E-09AF-4F12-BB51-412FDB224823}"/>
              </a:ext>
            </a:extLst>
          </p:cNvPr>
          <p:cNvSpPr>
            <a:spLocks noGrp="1"/>
          </p:cNvSpPr>
          <p:nvPr>
            <p:ph type="title"/>
          </p:nvPr>
        </p:nvSpPr>
        <p:spPr/>
        <p:txBody>
          <a:bodyPr/>
          <a:lstStyle/>
          <a:p>
            <a:r>
              <a:rPr lang="es-ES" dirty="0"/>
              <a:t>Discectomía  lumbar  con colocación de injerto </a:t>
            </a:r>
            <a:r>
              <a:rPr lang="es-ES" dirty="0" err="1"/>
              <a:t>intercorporal</a:t>
            </a:r>
            <a:r>
              <a:rPr lang="es-ES" dirty="0"/>
              <a:t> abordajes </a:t>
            </a:r>
          </a:p>
        </p:txBody>
      </p:sp>
      <p:pic>
        <p:nvPicPr>
          <p:cNvPr id="4" name="Imagen 3">
            <a:extLst>
              <a:ext uri="{FF2B5EF4-FFF2-40B4-BE49-F238E27FC236}">
                <a16:creationId xmlns:a16="http://schemas.microsoft.com/office/drawing/2014/main" xmlns="" id="{8C1621CA-8085-434A-BE28-1BBD941118BC}"/>
              </a:ext>
            </a:extLst>
          </p:cNvPr>
          <p:cNvPicPr>
            <a:picLocks noChangeAspect="1"/>
          </p:cNvPicPr>
          <p:nvPr/>
        </p:nvPicPr>
        <p:blipFill>
          <a:blip r:embed="rId3"/>
          <a:stretch>
            <a:fillRect/>
          </a:stretch>
        </p:blipFill>
        <p:spPr>
          <a:xfrm>
            <a:off x="3287949" y="1792828"/>
            <a:ext cx="8608979" cy="4832907"/>
          </a:xfrm>
          <a:prstGeom prst="rect">
            <a:avLst/>
          </a:prstGeom>
        </p:spPr>
      </p:pic>
      <p:sp>
        <p:nvSpPr>
          <p:cNvPr id="5" name="Rectángulo 4">
            <a:extLst>
              <a:ext uri="{FF2B5EF4-FFF2-40B4-BE49-F238E27FC236}">
                <a16:creationId xmlns:a16="http://schemas.microsoft.com/office/drawing/2014/main" xmlns="" id="{258C226F-59B3-472F-A22C-6CF668CC70FE}"/>
              </a:ext>
            </a:extLst>
          </p:cNvPr>
          <p:cNvSpPr/>
          <p:nvPr/>
        </p:nvSpPr>
        <p:spPr>
          <a:xfrm>
            <a:off x="431259" y="2431915"/>
            <a:ext cx="3401439" cy="3416320"/>
          </a:xfrm>
          <a:prstGeom prst="rect">
            <a:avLst/>
          </a:prstGeom>
        </p:spPr>
        <p:txBody>
          <a:bodyPr wrap="square">
            <a:spAutoFit/>
          </a:bodyPr>
          <a:lstStyle/>
          <a:p>
            <a:r>
              <a:rPr lang="es-ES" dirty="0"/>
              <a:t>Técnicas de acceso </a:t>
            </a:r>
          </a:p>
          <a:p>
            <a:r>
              <a:rPr lang="es-ES" dirty="0" err="1"/>
              <a:t>intercorporal</a:t>
            </a:r>
            <a:r>
              <a:rPr lang="es-ES" dirty="0"/>
              <a:t> lumbar :</a:t>
            </a:r>
          </a:p>
          <a:p>
            <a:endParaRPr lang="es-ES" dirty="0"/>
          </a:p>
          <a:p>
            <a:r>
              <a:rPr lang="es-ES" dirty="0"/>
              <a:t>anterior (ALIF)</a:t>
            </a:r>
          </a:p>
          <a:p>
            <a:endParaRPr lang="es-ES" dirty="0"/>
          </a:p>
          <a:p>
            <a:r>
              <a:rPr lang="es-ES" dirty="0"/>
              <a:t>lateral (XLIF)</a:t>
            </a:r>
          </a:p>
          <a:p>
            <a:endParaRPr lang="es-ES" dirty="0"/>
          </a:p>
          <a:p>
            <a:r>
              <a:rPr lang="es-ES" dirty="0"/>
              <a:t>oblicua (OLIF)</a:t>
            </a:r>
          </a:p>
          <a:p>
            <a:endParaRPr lang="es-ES" dirty="0"/>
          </a:p>
          <a:p>
            <a:r>
              <a:rPr lang="es-ES" dirty="0">
                <a:solidFill>
                  <a:srgbClr val="FF0000"/>
                </a:solidFill>
              </a:rPr>
              <a:t>posterior (PLIF)</a:t>
            </a:r>
          </a:p>
          <a:p>
            <a:endParaRPr lang="es-ES" dirty="0"/>
          </a:p>
          <a:p>
            <a:r>
              <a:rPr lang="es-ES" dirty="0" err="1">
                <a:solidFill>
                  <a:srgbClr val="FF0000"/>
                </a:solidFill>
              </a:rPr>
              <a:t>transforaminal</a:t>
            </a:r>
            <a:r>
              <a:rPr lang="es-ES" dirty="0">
                <a:solidFill>
                  <a:srgbClr val="FF0000"/>
                </a:solidFill>
              </a:rPr>
              <a:t> (TLIF) </a:t>
            </a:r>
          </a:p>
        </p:txBody>
      </p:sp>
    </p:spTree>
    <p:extLst>
      <p:ext uri="{BB962C8B-B14F-4D97-AF65-F5344CB8AC3E}">
        <p14:creationId xmlns:p14="http://schemas.microsoft.com/office/powerpoint/2010/main" val="2743414499"/>
      </p:ext>
    </p:extLst>
  </p:cSld>
  <p:clrMapOvr>
    <a:masterClrMapping/>
  </p:clrMapOvr>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F46216B-77A9-411A-B9D3-5023FCB7020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505</TotalTime>
  <Words>2253</Words>
  <Application>Microsoft Office PowerPoint</Application>
  <PresentationFormat>Personalizado</PresentationFormat>
  <Paragraphs>291</Paragraphs>
  <Slides>44</Slides>
  <Notes>42</Notes>
  <HiddenSlides>0</HiddenSlides>
  <MMClips>0</MMClips>
  <ScaleCrop>false</ScaleCrop>
  <HeadingPairs>
    <vt:vector size="4" baseType="variant">
      <vt:variant>
        <vt:lpstr>Tema</vt:lpstr>
      </vt:variant>
      <vt:variant>
        <vt:i4>1</vt:i4>
      </vt:variant>
      <vt:variant>
        <vt:lpstr>Títulos de diapositiva</vt:lpstr>
      </vt:variant>
      <vt:variant>
        <vt:i4>44</vt:i4>
      </vt:variant>
    </vt:vector>
  </HeadingPairs>
  <TitlesOfParts>
    <vt:vector size="45" baseType="lpstr">
      <vt:lpstr>Office Theme</vt:lpstr>
      <vt:lpstr>Presentación de PowerPoint</vt:lpstr>
      <vt:lpstr>Presentación de PowerPoint</vt:lpstr>
      <vt:lpstr>Modalidades de imagen</vt:lpstr>
      <vt:lpstr>Indicación de TC</vt:lpstr>
      <vt:lpstr> Artefactos - técnicas y protocolos de CT  para disminuirlos  </vt:lpstr>
      <vt:lpstr>Técnicas y protocolos de TC  para disminuir los Artefactos - </vt:lpstr>
      <vt:lpstr>Técnicas especiales de TC</vt:lpstr>
      <vt:lpstr>Técnicas de instrumentación espinal </vt:lpstr>
      <vt:lpstr>Discectomía  lumbar  con colocación de injerto intercorporal abordajes </vt:lpstr>
      <vt:lpstr>Discectomía cervical anterior y fusión (ACDF)</vt:lpstr>
      <vt:lpstr>Discectomía cervical anterior y fusión (ACDF)</vt:lpstr>
      <vt:lpstr>Complicaciones</vt:lpstr>
      <vt:lpstr>Reemplazo del disco intervertebral</vt:lpstr>
      <vt:lpstr>Presentación de PowerPoint</vt:lpstr>
      <vt:lpstr>Reemplazo del disco intervertebral</vt:lpstr>
      <vt:lpstr>Presentación de PowerPoint</vt:lpstr>
      <vt:lpstr>Fijación espinal visión general</vt:lpstr>
      <vt:lpstr>Tornillos y placas </vt:lpstr>
      <vt:lpstr>Valoracion  y  descripción </vt:lpstr>
      <vt:lpstr>Barras de crecimiento</vt:lpstr>
      <vt:lpstr>Presentación de PowerPoint</vt:lpstr>
      <vt:lpstr>Injertos Óseos y Otros Materiales Biológicos </vt:lpstr>
      <vt:lpstr>Presentación de PowerPoint</vt:lpstr>
      <vt:lpstr>Indicacion de TC</vt:lpstr>
      <vt:lpstr>Hallazgos normales de TC postoperatoria </vt:lpstr>
      <vt:lpstr>TC de complicaciones espinales postoperatorias </vt:lpstr>
      <vt:lpstr>Presentación de PowerPoint</vt:lpstr>
      <vt:lpstr>Presentación de PowerPoint</vt:lpstr>
      <vt:lpstr>Presentación de PowerPoint</vt:lpstr>
      <vt:lpstr>Osteólisis periimplantaria</vt:lpstr>
      <vt:lpstr>Presentación de PowerPoint</vt:lpstr>
      <vt:lpstr> Osteólisis periférica y migración de implantes </vt:lpstr>
      <vt:lpstr>Fallas de unión  seudoartrosis y dolor persistente. </vt:lpstr>
      <vt:lpstr>Pseudoartrosis intervertebral  con estabilidad  </vt:lpstr>
      <vt:lpstr>Falla del implante </vt:lpstr>
      <vt:lpstr>Falla del implante</vt:lpstr>
      <vt:lpstr>Fracturas alrededor de implantes y prótesis </vt:lpstr>
      <vt:lpstr>Enfermedad del segmento adyacente </vt:lpstr>
      <vt:lpstr>Colecciones y Fístulas </vt:lpstr>
      <vt:lpstr>Colecciones y Fístulas       </vt:lpstr>
      <vt:lpstr>Colecciones y Fístulas </vt:lpstr>
      <vt:lpstr>Colecciones y Fístulas  Abscesos paraespinales </vt:lpstr>
      <vt:lpstr>Presentación de PowerPoint</vt:lpstr>
      <vt:lpstr>Conclusión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Jhon</dc:creator>
  <cp:lastModifiedBy>juanda</cp:lastModifiedBy>
  <cp:revision>59</cp:revision>
  <dcterms:created xsi:type="dcterms:W3CDTF">2020-06-10T12:56:43Z</dcterms:created>
  <dcterms:modified xsi:type="dcterms:W3CDTF">2020-06-16T12:10:33Z</dcterms:modified>
</cp:coreProperties>
</file>