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sldIdLst>
    <p:sldId id="256" r:id="rId2"/>
    <p:sldId id="287" r:id="rId3"/>
    <p:sldId id="284" r:id="rId4"/>
    <p:sldId id="257" r:id="rId5"/>
    <p:sldId id="289" r:id="rId6"/>
    <p:sldId id="288" r:id="rId7"/>
    <p:sldId id="295" r:id="rId8"/>
    <p:sldId id="290" r:id="rId9"/>
    <p:sldId id="264" r:id="rId10"/>
    <p:sldId id="265" r:id="rId11"/>
    <p:sldId id="266" r:id="rId12"/>
    <p:sldId id="292" r:id="rId13"/>
    <p:sldId id="298" r:id="rId14"/>
    <p:sldId id="258" r:id="rId15"/>
    <p:sldId id="299" r:id="rId16"/>
    <p:sldId id="268" r:id="rId17"/>
    <p:sldId id="300" r:id="rId18"/>
    <p:sldId id="291" r:id="rId19"/>
    <p:sldId id="301" r:id="rId20"/>
    <p:sldId id="302" r:id="rId21"/>
    <p:sldId id="269" r:id="rId22"/>
    <p:sldId id="270" r:id="rId23"/>
    <p:sldId id="271" r:id="rId24"/>
    <p:sldId id="304" r:id="rId25"/>
    <p:sldId id="305" r:id="rId26"/>
    <p:sldId id="306" r:id="rId27"/>
    <p:sldId id="275" r:id="rId28"/>
    <p:sldId id="274" r:id="rId29"/>
    <p:sldId id="307" r:id="rId30"/>
    <p:sldId id="277" r:id="rId31"/>
    <p:sldId id="311" r:id="rId32"/>
    <p:sldId id="293" r:id="rId33"/>
    <p:sldId id="308" r:id="rId34"/>
    <p:sldId id="278" r:id="rId35"/>
    <p:sldId id="279" r:id="rId36"/>
    <p:sldId id="309" r:id="rId37"/>
    <p:sldId id="281" r:id="rId38"/>
    <p:sldId id="310" r:id="rId39"/>
    <p:sldId id="282" r:id="rId40"/>
    <p:sldId id="294" r:id="rId41"/>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06" autoAdjust="0"/>
    <p:restoredTop sz="94660"/>
  </p:normalViewPr>
  <p:slideViewPr>
    <p:cSldViewPr>
      <p:cViewPr varScale="1">
        <p:scale>
          <a:sx n="70" d="100"/>
          <a:sy n="70" d="100"/>
        </p:scale>
        <p:origin x="-14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40287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366543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606469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3894228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250078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75039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3716247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81710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245064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49759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DAA6EAD-1DD1-4B73-81BC-1F7026FCDB0B}" type="datetimeFigureOut">
              <a:rPr lang="es-CL" smtClean="0"/>
              <a:t>19-05-2020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2C21969C-A878-41AF-A6A3-C4889A2B48E9}" type="slidenum">
              <a:rPr lang="es-CL" smtClean="0"/>
              <a:t>‹Nº›</a:t>
            </a:fld>
            <a:endParaRPr lang="es-CL"/>
          </a:p>
        </p:txBody>
      </p:sp>
    </p:spTree>
    <p:extLst>
      <p:ext uri="{BB962C8B-B14F-4D97-AF65-F5344CB8AC3E}">
        <p14:creationId xmlns:p14="http://schemas.microsoft.com/office/powerpoint/2010/main" val="31478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A6EAD-1DD1-4B73-81BC-1F7026FCDB0B}" type="datetimeFigureOut">
              <a:rPr lang="es-CL" smtClean="0"/>
              <a:t>19-05-2020</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1969C-A878-41AF-A6A3-C4889A2B48E9}" type="slidenum">
              <a:rPr lang="es-CL" smtClean="0"/>
              <a:t>‹Nº›</a:t>
            </a:fld>
            <a:endParaRPr lang="es-CL"/>
          </a:p>
        </p:txBody>
      </p:sp>
    </p:spTree>
    <p:extLst>
      <p:ext uri="{BB962C8B-B14F-4D97-AF65-F5344CB8AC3E}">
        <p14:creationId xmlns:p14="http://schemas.microsoft.com/office/powerpoint/2010/main" val="161977128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1340768"/>
            <a:ext cx="7772400" cy="1470025"/>
          </a:xfrm>
        </p:spPr>
        <p:txBody>
          <a:bodyPr>
            <a:noAutofit/>
          </a:bodyPr>
          <a:lstStyle/>
          <a:p>
            <a:r>
              <a:rPr lang="es-CL" b="1" dirty="0"/>
              <a:t>Imágenes de masas en la pared abdominal, lesiones masivas y procesos difusos.</a:t>
            </a:r>
          </a:p>
        </p:txBody>
      </p:sp>
      <p:sp>
        <p:nvSpPr>
          <p:cNvPr id="3" name="2 Subtítulo"/>
          <p:cNvSpPr>
            <a:spLocks noGrp="1"/>
          </p:cNvSpPr>
          <p:nvPr>
            <p:ph type="subTitle" idx="1"/>
          </p:nvPr>
        </p:nvSpPr>
        <p:spPr>
          <a:xfrm>
            <a:off x="0" y="3886200"/>
            <a:ext cx="9144000" cy="1343000"/>
          </a:xfrm>
        </p:spPr>
        <p:txBody>
          <a:bodyPr>
            <a:normAutofit/>
          </a:bodyPr>
          <a:lstStyle/>
          <a:p>
            <a:r>
              <a:rPr lang="es-CL" sz="1400" dirty="0"/>
              <a:t> </a:t>
            </a:r>
            <a:r>
              <a:rPr lang="es-CL" sz="1400" dirty="0">
                <a:solidFill>
                  <a:schemeClr val="tx1"/>
                </a:solidFill>
              </a:rPr>
              <a:t>Instituto de Radiología </a:t>
            </a:r>
            <a:r>
              <a:rPr lang="es-CL" sz="1400" dirty="0" err="1">
                <a:solidFill>
                  <a:schemeClr val="tx1"/>
                </a:solidFill>
              </a:rPr>
              <a:t>Mallinckrodt</a:t>
            </a:r>
            <a:r>
              <a:rPr lang="es-CL" sz="1400" dirty="0">
                <a:solidFill>
                  <a:schemeClr val="tx1"/>
                </a:solidFill>
              </a:rPr>
              <a:t>, Escuela de Medicina de la Universidad de Washington; </a:t>
            </a:r>
          </a:p>
          <a:p>
            <a:r>
              <a:rPr lang="es-CL" sz="1400" dirty="0">
                <a:solidFill>
                  <a:schemeClr val="tx1"/>
                </a:solidFill>
              </a:rPr>
              <a:t>Departamento de Ciencias de la Imagen, Centro Médico de la Universidad de Rochester, Rochester, NY ; </a:t>
            </a:r>
          </a:p>
          <a:p>
            <a:r>
              <a:rPr lang="es-CL" sz="1400" dirty="0">
                <a:solidFill>
                  <a:schemeClr val="tx1"/>
                </a:solidFill>
              </a:rPr>
              <a:t>Departamento de Radiología, Facultad de Medicina y Salud Pública de la Universidad de Wisconsin, Madison ; </a:t>
            </a:r>
          </a:p>
          <a:p>
            <a:r>
              <a:rPr lang="es-CL" sz="1400" dirty="0">
                <a:solidFill>
                  <a:schemeClr val="tx1"/>
                </a:solidFill>
              </a:rPr>
              <a:t>Departamento de Radiología, Clínica Mayo de Scottsdale, Arizona.</a:t>
            </a:r>
          </a:p>
        </p:txBody>
      </p:sp>
    </p:spTree>
    <p:extLst>
      <p:ext uri="{BB962C8B-B14F-4D97-AF65-F5344CB8AC3E}">
        <p14:creationId xmlns:p14="http://schemas.microsoft.com/office/powerpoint/2010/main" val="556077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474840" cy="1066130"/>
          </a:xfrm>
        </p:spPr>
        <p:txBody>
          <a:bodyPr>
            <a:normAutofit/>
          </a:bodyPr>
          <a:lstStyle/>
          <a:p>
            <a:r>
              <a:rPr lang="es-CL" sz="4000" b="1" dirty="0"/>
              <a:t>LIPOSARCOMA</a:t>
            </a: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8"/>
            <a:ext cx="3816424" cy="4875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908" y="1340768"/>
            <a:ext cx="4020410" cy="390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709908" y="5517232"/>
            <a:ext cx="4182572" cy="584775"/>
          </a:xfrm>
          <a:prstGeom prst="rect">
            <a:avLst/>
          </a:prstGeom>
          <a:noFill/>
        </p:spPr>
        <p:txBody>
          <a:bodyPr wrap="square" rtlCol="0">
            <a:spAutoFit/>
          </a:bodyPr>
          <a:lstStyle/>
          <a:p>
            <a:pPr algn="ctr"/>
            <a:r>
              <a:rPr lang="es-CL" sz="1600" dirty="0"/>
              <a:t>Hombre de 77 años que se presentó con una masa palpable en la pared abdominal derecha.</a:t>
            </a:r>
          </a:p>
        </p:txBody>
      </p:sp>
    </p:spTree>
    <p:extLst>
      <p:ext uri="{BB962C8B-B14F-4D97-AF65-F5344CB8AC3E}">
        <p14:creationId xmlns:p14="http://schemas.microsoft.com/office/powerpoint/2010/main" val="910508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8391" y="548680"/>
            <a:ext cx="8579296" cy="1143000"/>
          </a:xfrm>
        </p:spPr>
        <p:txBody>
          <a:bodyPr>
            <a:normAutofit fontScale="90000"/>
          </a:bodyPr>
          <a:lstStyle/>
          <a:p>
            <a:r>
              <a:rPr lang="es-CL" b="1" dirty="0"/>
              <a:t>HEMANGIOMAS Y MALFORMACIONES ARTERIOVENOSAS</a:t>
            </a:r>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0" y="2348880"/>
            <a:ext cx="4381018" cy="3848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251521" y="2204864"/>
            <a:ext cx="3816424" cy="4031873"/>
          </a:xfrm>
          <a:prstGeom prst="rect">
            <a:avLst/>
          </a:prstGeom>
          <a:noFill/>
        </p:spPr>
        <p:txBody>
          <a:bodyPr wrap="square" rtlCol="0">
            <a:spAutoFit/>
          </a:bodyPr>
          <a:lstStyle/>
          <a:p>
            <a:pPr marL="285750" indent="-285750" algn="just">
              <a:buFont typeface="Arial" panose="020B0604020202020204" pitchFamily="34" charset="0"/>
              <a:buChar char="•"/>
            </a:pPr>
            <a:r>
              <a:rPr lang="es-CL" sz="1600" dirty="0"/>
              <a:t>Son lesiones generalmente pequeñas de crecimiento lento, unilaterales en la pared abdominal . </a:t>
            </a:r>
          </a:p>
          <a:p>
            <a:pPr algn="just"/>
            <a:endParaRPr lang="es-CL" sz="1600" dirty="0"/>
          </a:p>
          <a:p>
            <a:pPr marL="285750" indent="-285750" algn="just">
              <a:buFont typeface="Arial" panose="020B0604020202020204" pitchFamily="34" charset="0"/>
              <a:buChar char="•"/>
            </a:pPr>
            <a:r>
              <a:rPr lang="es-CL" sz="1600" dirty="0"/>
              <a:t>Las malformaciones de flujo rápido muestran un realce arterial rápido, con un drenaje temprano en la angiografía por TC o RM. </a:t>
            </a:r>
          </a:p>
          <a:p>
            <a:pPr algn="just"/>
            <a:endParaRPr lang="es-CL" sz="1600" dirty="0"/>
          </a:p>
          <a:p>
            <a:pPr marL="285750" indent="-285750" algn="just">
              <a:buFont typeface="Arial" panose="020B0604020202020204" pitchFamily="34" charset="0"/>
              <a:buChar char="•"/>
            </a:pPr>
            <a:r>
              <a:rPr lang="es-CL" sz="1600" dirty="0"/>
              <a:t>Las malformaciones de flujo generalmente no muestran realce arterial, sino que muestran realce venoso o retardado.</a:t>
            </a:r>
          </a:p>
          <a:p>
            <a:pPr marL="285750" indent="-285750" algn="just">
              <a:buFont typeface="Arial" panose="020B0604020202020204" pitchFamily="34" charset="0"/>
              <a:buChar char="•"/>
            </a:pPr>
            <a:endParaRPr lang="es-CL" sz="1600" dirty="0"/>
          </a:p>
          <a:p>
            <a:pPr marL="285750" indent="-285750" algn="just">
              <a:buFont typeface="Arial" panose="020B0604020202020204" pitchFamily="34" charset="0"/>
              <a:buChar char="•"/>
            </a:pPr>
            <a:r>
              <a:rPr lang="es-CL" sz="1600" dirty="0"/>
              <a:t>La presencia de flebolitos en una masa grasa sugieren el diagnóstico.</a:t>
            </a:r>
          </a:p>
        </p:txBody>
      </p:sp>
    </p:spTree>
    <p:extLst>
      <p:ext uri="{BB962C8B-B14F-4D97-AF65-F5344CB8AC3E}">
        <p14:creationId xmlns:p14="http://schemas.microsoft.com/office/powerpoint/2010/main" val="2679199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989581" y="404664"/>
            <a:ext cx="4897868" cy="504056"/>
          </a:xfrm>
          <a:solidFill>
            <a:schemeClr val="tx2">
              <a:lumMod val="20000"/>
              <a:lumOff val="80000"/>
            </a:schemeClr>
          </a:solidFill>
          <a:ln>
            <a:solidFill>
              <a:schemeClr val="tx1"/>
            </a:solidFill>
          </a:ln>
        </p:spPr>
        <p:txBody>
          <a:bodyPr>
            <a:normAutofit fontScale="90000"/>
          </a:bodyPr>
          <a:lstStyle/>
          <a:p>
            <a:r>
              <a:rPr lang="es-CL" sz="2000" b="1" dirty="0"/>
              <a:t>PRESENCIA DE MASA EN LA PARED ABDOMINAL?</a:t>
            </a:r>
          </a:p>
        </p:txBody>
      </p:sp>
      <p:sp>
        <p:nvSpPr>
          <p:cNvPr id="6" name="5 CuadroTexto"/>
          <p:cNvSpPr txBox="1"/>
          <p:nvPr/>
        </p:nvSpPr>
        <p:spPr>
          <a:xfrm>
            <a:off x="3614969" y="1268760"/>
            <a:ext cx="1800200" cy="523220"/>
          </a:xfrm>
          <a:prstGeom prst="rect">
            <a:avLst/>
          </a:prstGeom>
          <a:noFill/>
          <a:ln>
            <a:solidFill>
              <a:schemeClr val="tx1"/>
            </a:solidFill>
          </a:ln>
        </p:spPr>
        <p:txBody>
          <a:bodyPr wrap="square" rtlCol="0">
            <a:spAutoFit/>
          </a:bodyPr>
          <a:lstStyle/>
          <a:p>
            <a:pPr algn="ctr"/>
            <a:r>
              <a:rPr lang="es-ES" sz="1400" dirty="0"/>
              <a:t>Masa discreta (sola o pocas)</a:t>
            </a:r>
            <a:endParaRPr lang="es-CL" sz="1400" dirty="0"/>
          </a:p>
        </p:txBody>
      </p:sp>
      <p:sp>
        <p:nvSpPr>
          <p:cNvPr id="7" name="6 CuadroTexto"/>
          <p:cNvSpPr txBox="1"/>
          <p:nvPr/>
        </p:nvSpPr>
        <p:spPr>
          <a:xfrm>
            <a:off x="898950" y="2145670"/>
            <a:ext cx="1296144" cy="307777"/>
          </a:xfrm>
          <a:prstGeom prst="rect">
            <a:avLst/>
          </a:prstGeom>
          <a:noFill/>
          <a:ln>
            <a:solidFill>
              <a:schemeClr val="tx1"/>
            </a:solidFill>
          </a:ln>
        </p:spPr>
        <p:txBody>
          <a:bodyPr wrap="square" rtlCol="0">
            <a:spAutoFit/>
          </a:bodyPr>
          <a:lstStyle/>
          <a:p>
            <a:pPr algn="ctr"/>
            <a:r>
              <a:rPr lang="es-CL" sz="1400" dirty="0"/>
              <a:t>Contiene grasa</a:t>
            </a:r>
          </a:p>
        </p:txBody>
      </p:sp>
      <p:sp>
        <p:nvSpPr>
          <p:cNvPr id="8" name="7 CuadroTexto"/>
          <p:cNvSpPr txBox="1"/>
          <p:nvPr/>
        </p:nvSpPr>
        <p:spPr>
          <a:xfrm>
            <a:off x="3633556" y="2194321"/>
            <a:ext cx="1656184"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es-CL" sz="1400" dirty="0"/>
              <a:t>Liquido o quística</a:t>
            </a:r>
          </a:p>
        </p:txBody>
      </p:sp>
      <p:sp>
        <p:nvSpPr>
          <p:cNvPr id="9" name="8 CuadroTexto"/>
          <p:cNvSpPr txBox="1"/>
          <p:nvPr/>
        </p:nvSpPr>
        <p:spPr>
          <a:xfrm>
            <a:off x="7179479" y="2166952"/>
            <a:ext cx="1080120" cy="307777"/>
          </a:xfrm>
          <a:prstGeom prst="rect">
            <a:avLst/>
          </a:prstGeom>
          <a:noFill/>
          <a:ln>
            <a:solidFill>
              <a:schemeClr val="tx1"/>
            </a:solidFill>
          </a:ln>
        </p:spPr>
        <p:txBody>
          <a:bodyPr wrap="square" rtlCol="0">
            <a:spAutoFit/>
          </a:bodyPr>
          <a:lstStyle/>
          <a:p>
            <a:pPr algn="ctr"/>
            <a:r>
              <a:rPr lang="es-CL" sz="1400" dirty="0"/>
              <a:t>Solida</a:t>
            </a:r>
          </a:p>
        </p:txBody>
      </p:sp>
      <p:sp>
        <p:nvSpPr>
          <p:cNvPr id="10" name="9 CuadroTexto"/>
          <p:cNvSpPr txBox="1"/>
          <p:nvPr/>
        </p:nvSpPr>
        <p:spPr>
          <a:xfrm>
            <a:off x="2267744" y="2952172"/>
            <a:ext cx="4320480" cy="369332"/>
          </a:xfrm>
          <a:prstGeom prst="rect">
            <a:avLst/>
          </a:prstGeom>
          <a:noFill/>
          <a:ln>
            <a:solidFill>
              <a:schemeClr val="tx1"/>
            </a:solidFill>
          </a:ln>
        </p:spPr>
        <p:txBody>
          <a:bodyPr wrap="square" rtlCol="0">
            <a:spAutoFit/>
          </a:bodyPr>
          <a:lstStyle/>
          <a:p>
            <a:r>
              <a:rPr lang="es-CL" dirty="0"/>
              <a:t>¿La masa contiene productos sanguíneos? </a:t>
            </a:r>
          </a:p>
        </p:txBody>
      </p:sp>
      <p:sp>
        <p:nvSpPr>
          <p:cNvPr id="12" name="11 CuadroTexto"/>
          <p:cNvSpPr txBox="1"/>
          <p:nvPr/>
        </p:nvSpPr>
        <p:spPr>
          <a:xfrm>
            <a:off x="755576" y="4057908"/>
            <a:ext cx="1512168" cy="523220"/>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400" b="1" dirty="0"/>
              <a:t>HEMATOMA OR MOREL-LAVALLEE</a:t>
            </a:r>
          </a:p>
        </p:txBody>
      </p:sp>
      <p:sp>
        <p:nvSpPr>
          <p:cNvPr id="13" name="12 CuadroTexto"/>
          <p:cNvSpPr txBox="1"/>
          <p:nvPr/>
        </p:nvSpPr>
        <p:spPr>
          <a:xfrm>
            <a:off x="3489540" y="4045850"/>
            <a:ext cx="1800200" cy="738664"/>
          </a:xfrm>
          <a:prstGeom prst="rect">
            <a:avLst/>
          </a:prstGeom>
          <a:noFill/>
          <a:ln>
            <a:solidFill>
              <a:schemeClr val="tx1"/>
            </a:solidFill>
          </a:ln>
        </p:spPr>
        <p:txBody>
          <a:bodyPr wrap="square" rtlCol="0">
            <a:spAutoFit/>
          </a:bodyPr>
          <a:lstStyle/>
          <a:p>
            <a:pPr algn="ctr"/>
            <a:r>
              <a:rPr lang="es-ES" sz="1400" dirty="0"/>
              <a:t>Paredes gruesas, realce periférico, </a:t>
            </a:r>
            <a:r>
              <a:rPr lang="es-CL" sz="1400" dirty="0"/>
              <a:t>restricción de difusión </a:t>
            </a:r>
          </a:p>
        </p:txBody>
      </p:sp>
      <p:sp>
        <p:nvSpPr>
          <p:cNvPr id="14" name="13 CuadroTexto"/>
          <p:cNvSpPr txBox="1"/>
          <p:nvPr/>
        </p:nvSpPr>
        <p:spPr>
          <a:xfrm>
            <a:off x="6319421" y="4153572"/>
            <a:ext cx="1944216" cy="523220"/>
          </a:xfrm>
          <a:prstGeom prst="rect">
            <a:avLst/>
          </a:prstGeom>
          <a:noFill/>
          <a:ln>
            <a:solidFill>
              <a:schemeClr val="tx1"/>
            </a:solidFill>
          </a:ln>
        </p:spPr>
        <p:txBody>
          <a:bodyPr wrap="square" rtlCol="0">
            <a:spAutoFit/>
          </a:bodyPr>
          <a:lstStyle/>
          <a:p>
            <a:pPr algn="ctr"/>
            <a:r>
              <a:rPr lang="es-CL" sz="1400" dirty="0"/>
              <a:t>Fluido simple, reciente cirugía</a:t>
            </a:r>
          </a:p>
        </p:txBody>
      </p:sp>
      <p:sp>
        <p:nvSpPr>
          <p:cNvPr id="15" name="14 CuadroTexto"/>
          <p:cNvSpPr txBox="1"/>
          <p:nvPr/>
        </p:nvSpPr>
        <p:spPr>
          <a:xfrm>
            <a:off x="3665014" y="5507359"/>
            <a:ext cx="1008112" cy="30777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400" b="1" dirty="0"/>
              <a:t>ABSCESO</a:t>
            </a:r>
          </a:p>
        </p:txBody>
      </p:sp>
      <p:sp>
        <p:nvSpPr>
          <p:cNvPr id="16" name="15 CuadroTexto"/>
          <p:cNvSpPr txBox="1"/>
          <p:nvPr/>
        </p:nvSpPr>
        <p:spPr>
          <a:xfrm>
            <a:off x="6513405" y="5507359"/>
            <a:ext cx="1332148" cy="30777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400" b="1" dirty="0"/>
              <a:t>SEROMA</a:t>
            </a:r>
          </a:p>
        </p:txBody>
      </p:sp>
      <p:cxnSp>
        <p:nvCxnSpPr>
          <p:cNvPr id="18" name="17 Conector recto"/>
          <p:cNvCxnSpPr>
            <a:endCxn id="4" idx="2"/>
          </p:cNvCxnSpPr>
          <p:nvPr/>
        </p:nvCxnSpPr>
        <p:spPr>
          <a:xfrm flipV="1">
            <a:off x="4438515" y="908720"/>
            <a:ext cx="0" cy="360040"/>
          </a:xfrm>
          <a:prstGeom prst="line">
            <a:avLst/>
          </a:prstGeom>
          <a:ln/>
        </p:spPr>
        <p:style>
          <a:lnRef idx="2">
            <a:schemeClr val="dk1"/>
          </a:lnRef>
          <a:fillRef idx="0">
            <a:schemeClr val="dk1"/>
          </a:fillRef>
          <a:effectRef idx="1">
            <a:schemeClr val="dk1"/>
          </a:effectRef>
          <a:fontRef idx="minor">
            <a:schemeClr val="tx1"/>
          </a:fontRef>
        </p:style>
      </p:cxnSp>
      <p:cxnSp>
        <p:nvCxnSpPr>
          <p:cNvPr id="25" name="24 Conector recto"/>
          <p:cNvCxnSpPr/>
          <p:nvPr/>
        </p:nvCxnSpPr>
        <p:spPr>
          <a:xfrm>
            <a:off x="4427984" y="1814118"/>
            <a:ext cx="0" cy="199802"/>
          </a:xfrm>
          <a:prstGeom prst="line">
            <a:avLst/>
          </a:prstGeom>
          <a:ln/>
        </p:spPr>
        <p:style>
          <a:lnRef idx="2">
            <a:schemeClr val="dk1"/>
          </a:lnRef>
          <a:fillRef idx="0">
            <a:schemeClr val="dk1"/>
          </a:fillRef>
          <a:effectRef idx="1">
            <a:schemeClr val="dk1"/>
          </a:effectRef>
          <a:fontRef idx="minor">
            <a:schemeClr val="tx1"/>
          </a:fontRef>
        </p:style>
      </p:cxnSp>
      <p:cxnSp>
        <p:nvCxnSpPr>
          <p:cNvPr id="27" name="26 Conector recto"/>
          <p:cNvCxnSpPr/>
          <p:nvPr/>
        </p:nvCxnSpPr>
        <p:spPr>
          <a:xfrm>
            <a:off x="1547022" y="2013920"/>
            <a:ext cx="6172517" cy="0"/>
          </a:xfrm>
          <a:prstGeom prst="line">
            <a:avLst/>
          </a:prstGeom>
          <a:ln/>
        </p:spPr>
        <p:style>
          <a:lnRef idx="2">
            <a:schemeClr val="dk1"/>
          </a:lnRef>
          <a:fillRef idx="0">
            <a:schemeClr val="dk1"/>
          </a:fillRef>
          <a:effectRef idx="1">
            <a:schemeClr val="dk1"/>
          </a:effectRef>
          <a:fontRef idx="minor">
            <a:schemeClr val="tx1"/>
          </a:fontRef>
        </p:style>
      </p:cxnSp>
      <p:cxnSp>
        <p:nvCxnSpPr>
          <p:cNvPr id="29" name="28 Conector recto"/>
          <p:cNvCxnSpPr>
            <a:endCxn id="7" idx="0"/>
          </p:cNvCxnSpPr>
          <p:nvPr/>
        </p:nvCxnSpPr>
        <p:spPr>
          <a:xfrm>
            <a:off x="1547022" y="2013920"/>
            <a:ext cx="0" cy="131750"/>
          </a:xfrm>
          <a:prstGeom prst="line">
            <a:avLst/>
          </a:prstGeom>
          <a:ln/>
        </p:spPr>
        <p:style>
          <a:lnRef idx="2">
            <a:schemeClr val="dk1"/>
          </a:lnRef>
          <a:fillRef idx="0">
            <a:schemeClr val="dk1"/>
          </a:fillRef>
          <a:effectRef idx="1">
            <a:schemeClr val="dk1"/>
          </a:effectRef>
          <a:fontRef idx="minor">
            <a:schemeClr val="tx1"/>
          </a:fontRef>
        </p:style>
      </p:cxnSp>
      <p:cxnSp>
        <p:nvCxnSpPr>
          <p:cNvPr id="31" name="30 Conector recto"/>
          <p:cNvCxnSpPr/>
          <p:nvPr/>
        </p:nvCxnSpPr>
        <p:spPr>
          <a:xfrm>
            <a:off x="4438515" y="2020907"/>
            <a:ext cx="0" cy="153032"/>
          </a:xfrm>
          <a:prstGeom prst="line">
            <a:avLst/>
          </a:prstGeom>
          <a:ln/>
        </p:spPr>
        <p:style>
          <a:lnRef idx="2">
            <a:schemeClr val="dk1"/>
          </a:lnRef>
          <a:fillRef idx="0">
            <a:schemeClr val="dk1"/>
          </a:fillRef>
          <a:effectRef idx="1">
            <a:schemeClr val="dk1"/>
          </a:effectRef>
          <a:fontRef idx="minor">
            <a:schemeClr val="tx1"/>
          </a:fontRef>
        </p:style>
      </p:cxnSp>
      <p:cxnSp>
        <p:nvCxnSpPr>
          <p:cNvPr id="35" name="34 Conector recto"/>
          <p:cNvCxnSpPr>
            <a:endCxn id="9" idx="0"/>
          </p:cNvCxnSpPr>
          <p:nvPr/>
        </p:nvCxnSpPr>
        <p:spPr>
          <a:xfrm>
            <a:off x="7719539" y="2020907"/>
            <a:ext cx="0" cy="146045"/>
          </a:xfrm>
          <a:prstGeom prst="line">
            <a:avLst/>
          </a:prstGeom>
          <a:ln/>
        </p:spPr>
        <p:style>
          <a:lnRef idx="2">
            <a:schemeClr val="dk1"/>
          </a:lnRef>
          <a:fillRef idx="0">
            <a:schemeClr val="dk1"/>
          </a:fillRef>
          <a:effectRef idx="1">
            <a:schemeClr val="dk1"/>
          </a:effectRef>
          <a:fontRef idx="minor">
            <a:schemeClr val="tx1"/>
          </a:fontRef>
        </p:style>
      </p:cxnSp>
      <p:cxnSp>
        <p:nvCxnSpPr>
          <p:cNvPr id="37" name="36 Conector recto"/>
          <p:cNvCxnSpPr>
            <a:stCxn id="8" idx="2"/>
          </p:cNvCxnSpPr>
          <p:nvPr/>
        </p:nvCxnSpPr>
        <p:spPr>
          <a:xfrm>
            <a:off x="4461648" y="2502098"/>
            <a:ext cx="19757" cy="450074"/>
          </a:xfrm>
          <a:prstGeom prst="line">
            <a:avLst/>
          </a:prstGeom>
          <a:ln/>
        </p:spPr>
        <p:style>
          <a:lnRef idx="2">
            <a:schemeClr val="dk1"/>
          </a:lnRef>
          <a:fillRef idx="0">
            <a:schemeClr val="dk1"/>
          </a:fillRef>
          <a:effectRef idx="1">
            <a:schemeClr val="dk1"/>
          </a:effectRef>
          <a:fontRef idx="minor">
            <a:schemeClr val="tx1"/>
          </a:fontRef>
        </p:style>
      </p:cxnSp>
      <p:cxnSp>
        <p:nvCxnSpPr>
          <p:cNvPr id="43" name="42 Conector recto de flecha"/>
          <p:cNvCxnSpPr/>
          <p:nvPr/>
        </p:nvCxnSpPr>
        <p:spPr>
          <a:xfrm flipH="1">
            <a:off x="1907704" y="3321504"/>
            <a:ext cx="576064" cy="7243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 name="44 Conector recto"/>
          <p:cNvCxnSpPr/>
          <p:nvPr/>
        </p:nvCxnSpPr>
        <p:spPr>
          <a:xfrm>
            <a:off x="4515069" y="3321503"/>
            <a:ext cx="0" cy="362173"/>
          </a:xfrm>
          <a:prstGeom prst="line">
            <a:avLst/>
          </a:prstGeom>
          <a:ln/>
        </p:spPr>
        <p:style>
          <a:lnRef idx="2">
            <a:schemeClr val="dk1"/>
          </a:lnRef>
          <a:fillRef idx="0">
            <a:schemeClr val="dk1"/>
          </a:fillRef>
          <a:effectRef idx="1">
            <a:schemeClr val="dk1"/>
          </a:effectRef>
          <a:fontRef idx="minor">
            <a:schemeClr val="tx1"/>
          </a:fontRef>
        </p:style>
      </p:cxnSp>
      <p:cxnSp>
        <p:nvCxnSpPr>
          <p:cNvPr id="47" name="46 Conector recto"/>
          <p:cNvCxnSpPr/>
          <p:nvPr/>
        </p:nvCxnSpPr>
        <p:spPr>
          <a:xfrm>
            <a:off x="4139952" y="3683677"/>
            <a:ext cx="3039527" cy="0"/>
          </a:xfrm>
          <a:prstGeom prst="line">
            <a:avLst/>
          </a:prstGeom>
          <a:ln/>
        </p:spPr>
        <p:style>
          <a:lnRef idx="2">
            <a:schemeClr val="dk1"/>
          </a:lnRef>
          <a:fillRef idx="0">
            <a:schemeClr val="dk1"/>
          </a:fillRef>
          <a:effectRef idx="1">
            <a:schemeClr val="dk1"/>
          </a:effectRef>
          <a:fontRef idx="minor">
            <a:schemeClr val="tx1"/>
          </a:fontRef>
        </p:style>
      </p:cxnSp>
      <p:cxnSp>
        <p:nvCxnSpPr>
          <p:cNvPr id="49" name="48 Conector recto de flecha"/>
          <p:cNvCxnSpPr/>
          <p:nvPr/>
        </p:nvCxnSpPr>
        <p:spPr>
          <a:xfrm>
            <a:off x="4139952" y="3683677"/>
            <a:ext cx="0" cy="3621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50 Conector recto de flecha"/>
          <p:cNvCxnSpPr/>
          <p:nvPr/>
        </p:nvCxnSpPr>
        <p:spPr>
          <a:xfrm>
            <a:off x="7179479" y="3683677"/>
            <a:ext cx="0" cy="4698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2" name="51 CuadroTexto"/>
          <p:cNvSpPr txBox="1"/>
          <p:nvPr/>
        </p:nvSpPr>
        <p:spPr>
          <a:xfrm>
            <a:off x="1583668" y="3330266"/>
            <a:ext cx="648072" cy="369332"/>
          </a:xfrm>
          <a:prstGeom prst="rect">
            <a:avLst/>
          </a:prstGeom>
          <a:noFill/>
        </p:spPr>
        <p:txBody>
          <a:bodyPr wrap="square" rtlCol="0">
            <a:spAutoFit/>
          </a:bodyPr>
          <a:lstStyle/>
          <a:p>
            <a:r>
              <a:rPr lang="es-CL" b="1" dirty="0" smtClean="0"/>
              <a:t>SI</a:t>
            </a:r>
            <a:endParaRPr lang="es-CL" b="1" dirty="0"/>
          </a:p>
        </p:txBody>
      </p:sp>
      <p:sp>
        <p:nvSpPr>
          <p:cNvPr id="53" name="52 CuadroTexto"/>
          <p:cNvSpPr txBox="1"/>
          <p:nvPr/>
        </p:nvSpPr>
        <p:spPr>
          <a:xfrm>
            <a:off x="5004048" y="3321504"/>
            <a:ext cx="1332148" cy="369332"/>
          </a:xfrm>
          <a:prstGeom prst="rect">
            <a:avLst/>
          </a:prstGeom>
          <a:noFill/>
        </p:spPr>
        <p:txBody>
          <a:bodyPr wrap="square" rtlCol="0">
            <a:spAutoFit/>
          </a:bodyPr>
          <a:lstStyle/>
          <a:p>
            <a:r>
              <a:rPr lang="es-CL" b="1" dirty="0"/>
              <a:t>NO</a:t>
            </a:r>
          </a:p>
        </p:txBody>
      </p:sp>
      <p:cxnSp>
        <p:nvCxnSpPr>
          <p:cNvPr id="55" name="54 Conector recto de flecha"/>
          <p:cNvCxnSpPr>
            <a:endCxn id="15" idx="0"/>
          </p:cNvCxnSpPr>
          <p:nvPr/>
        </p:nvCxnSpPr>
        <p:spPr>
          <a:xfrm>
            <a:off x="4139952" y="4784514"/>
            <a:ext cx="29118" cy="72284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7" name="56 Conector recto de flecha"/>
          <p:cNvCxnSpPr/>
          <p:nvPr/>
        </p:nvCxnSpPr>
        <p:spPr>
          <a:xfrm>
            <a:off x="7183104" y="4676792"/>
            <a:ext cx="0" cy="8305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39971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L" sz="4000" b="1" dirty="0"/>
              <a:t>HEMATOMAS</a:t>
            </a:r>
          </a:p>
        </p:txBody>
      </p:sp>
      <p:sp>
        <p:nvSpPr>
          <p:cNvPr id="3" name="2 Marcador de contenido"/>
          <p:cNvSpPr>
            <a:spLocks noGrp="1"/>
          </p:cNvSpPr>
          <p:nvPr>
            <p:ph idx="1"/>
          </p:nvPr>
        </p:nvSpPr>
        <p:spPr/>
        <p:txBody>
          <a:bodyPr>
            <a:normAutofit/>
          </a:bodyPr>
          <a:lstStyle/>
          <a:p>
            <a:pPr algn="just"/>
            <a:r>
              <a:rPr lang="es-CL" sz="1600" dirty="0"/>
              <a:t>Tienes diversas causas.</a:t>
            </a:r>
          </a:p>
          <a:p>
            <a:pPr marL="0" indent="0" algn="just">
              <a:buNone/>
            </a:pPr>
            <a:endParaRPr lang="es-CL" sz="1600" dirty="0"/>
          </a:p>
          <a:p>
            <a:pPr algn="just"/>
            <a:r>
              <a:rPr lang="es-CL" sz="1600" dirty="0"/>
              <a:t>Ocurren con mayor frecuencia en el músculo recto abdominal, menos frecuente la pared abdominal lateral y </a:t>
            </a:r>
            <a:r>
              <a:rPr lang="es-CL" sz="1600" dirty="0" err="1"/>
              <a:t>posterolateral</a:t>
            </a:r>
            <a:r>
              <a:rPr lang="es-CL" sz="1600" dirty="0"/>
              <a:t>.</a:t>
            </a:r>
          </a:p>
          <a:p>
            <a:pPr marL="0" indent="0" algn="just">
              <a:buNone/>
            </a:pPr>
            <a:endParaRPr lang="es-CL" sz="1600" dirty="0"/>
          </a:p>
          <a:p>
            <a:pPr algn="just"/>
            <a:r>
              <a:rPr lang="es-CL" sz="1600" dirty="0"/>
              <a:t>Eco: Hematoma agudo, una masa heterogénea </a:t>
            </a:r>
            <a:r>
              <a:rPr lang="es-CL" sz="1600" dirty="0" err="1"/>
              <a:t>hiperecoica</a:t>
            </a:r>
            <a:r>
              <a:rPr lang="es-CL" sz="1600" dirty="0"/>
              <a:t> o un agrandamiento difuso del músculo recto sin flujo </a:t>
            </a:r>
            <a:r>
              <a:rPr lang="es-CL" sz="1600" dirty="0" err="1"/>
              <a:t>Doppler</a:t>
            </a:r>
            <a:r>
              <a:rPr lang="es-CL" sz="1600" dirty="0"/>
              <a:t> interno. Con el tiempo, es </a:t>
            </a:r>
            <a:r>
              <a:rPr lang="es-CL" sz="1600" dirty="0" err="1"/>
              <a:t>hipoecoico</a:t>
            </a:r>
            <a:r>
              <a:rPr lang="es-CL" sz="1600" dirty="0"/>
              <a:t> o </a:t>
            </a:r>
            <a:r>
              <a:rPr lang="es-CL" sz="1600" dirty="0" err="1"/>
              <a:t>anecoico</a:t>
            </a:r>
            <a:r>
              <a:rPr lang="es-CL" sz="1600" dirty="0"/>
              <a:t>, con componentes </a:t>
            </a:r>
            <a:r>
              <a:rPr lang="es-CL" sz="1600" dirty="0" err="1"/>
              <a:t>ecogénicos</a:t>
            </a:r>
            <a:r>
              <a:rPr lang="es-CL" sz="1600" dirty="0"/>
              <a:t> dispersos.</a:t>
            </a:r>
          </a:p>
          <a:p>
            <a:pPr marL="0" indent="0" algn="just">
              <a:buNone/>
            </a:pPr>
            <a:endParaRPr lang="es-CL" sz="1600" dirty="0"/>
          </a:p>
          <a:p>
            <a:pPr algn="just"/>
            <a:r>
              <a:rPr lang="es-CL" sz="1600" dirty="0"/>
              <a:t>TC: Hematoma agudo, una masa </a:t>
            </a:r>
            <a:r>
              <a:rPr lang="es-CL" sz="1600" dirty="0" err="1"/>
              <a:t>hiperdensa</a:t>
            </a:r>
            <a:r>
              <a:rPr lang="es-CL" sz="1600" dirty="0"/>
              <a:t> o un  agrandamiento del músculo recto, puede observarse un nivel líquido-líquido debido a la formación de capas de productos sanguíneos de diferentes densidades. Con el tiempo, se visualiza </a:t>
            </a:r>
            <a:r>
              <a:rPr lang="es-CL" sz="1600" dirty="0" err="1"/>
              <a:t>hipodenso</a:t>
            </a:r>
            <a:r>
              <a:rPr lang="es-CL" sz="1600" dirty="0"/>
              <a:t>. </a:t>
            </a:r>
          </a:p>
          <a:p>
            <a:pPr marL="0" indent="0" algn="just">
              <a:buNone/>
            </a:pPr>
            <a:endParaRPr lang="es-CL" sz="1600" dirty="0"/>
          </a:p>
          <a:p>
            <a:pPr algn="just"/>
            <a:r>
              <a:rPr lang="es-CL" sz="1600" dirty="0"/>
              <a:t>MRI: Hematomas agudos suelen ser </a:t>
            </a:r>
            <a:r>
              <a:rPr lang="es-CL" sz="1600" dirty="0" err="1"/>
              <a:t>hiperintensos</a:t>
            </a:r>
            <a:r>
              <a:rPr lang="es-CL" sz="1600" dirty="0"/>
              <a:t> en T1 e </a:t>
            </a:r>
            <a:r>
              <a:rPr lang="es-CL" sz="1600" dirty="0" err="1"/>
              <a:t>hipointensos</a:t>
            </a:r>
            <a:r>
              <a:rPr lang="es-CL" sz="1600" dirty="0"/>
              <a:t> en T2 en relación con el músculo esquelético. Con el tiempo, la intensidad de la señal T1 y T2 varía, dependiendo de la concentración de </a:t>
            </a:r>
            <a:r>
              <a:rPr lang="es-CL" sz="1600" dirty="0" err="1"/>
              <a:t>desoxihemoglobina</a:t>
            </a:r>
            <a:r>
              <a:rPr lang="es-CL" sz="1600" dirty="0"/>
              <a:t> y hemosiderina.</a:t>
            </a:r>
          </a:p>
          <a:p>
            <a:endParaRPr lang="es-CL" dirty="0"/>
          </a:p>
          <a:p>
            <a:endParaRPr lang="es-CL" dirty="0"/>
          </a:p>
          <a:p>
            <a:endParaRPr lang="es-CL" dirty="0"/>
          </a:p>
        </p:txBody>
      </p:sp>
    </p:spTree>
    <p:extLst>
      <p:ext uri="{BB962C8B-B14F-4D97-AF65-F5344CB8AC3E}">
        <p14:creationId xmlns:p14="http://schemas.microsoft.com/office/powerpoint/2010/main" val="2497813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4575511" cy="302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363" y="3501008"/>
            <a:ext cx="4767267"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572000" y="260648"/>
            <a:ext cx="432048" cy="523220"/>
          </a:xfrm>
          <a:prstGeom prst="rect">
            <a:avLst/>
          </a:prstGeom>
          <a:noFill/>
        </p:spPr>
        <p:txBody>
          <a:bodyPr wrap="square" rtlCol="0">
            <a:spAutoFit/>
          </a:bodyPr>
          <a:lstStyle/>
          <a:p>
            <a:r>
              <a:rPr lang="es-CL" sz="2800" b="1" dirty="0">
                <a:solidFill>
                  <a:schemeClr val="bg1"/>
                </a:solidFill>
              </a:rPr>
              <a:t>A</a:t>
            </a:r>
          </a:p>
        </p:txBody>
      </p:sp>
      <p:sp>
        <p:nvSpPr>
          <p:cNvPr id="4" name="3 CuadroTexto"/>
          <p:cNvSpPr txBox="1"/>
          <p:nvPr/>
        </p:nvSpPr>
        <p:spPr>
          <a:xfrm>
            <a:off x="4067944" y="3501008"/>
            <a:ext cx="504056" cy="523220"/>
          </a:xfrm>
          <a:prstGeom prst="rect">
            <a:avLst/>
          </a:prstGeom>
          <a:noFill/>
        </p:spPr>
        <p:txBody>
          <a:bodyPr wrap="square" rtlCol="0">
            <a:spAutoFit/>
          </a:bodyPr>
          <a:lstStyle/>
          <a:p>
            <a:r>
              <a:rPr lang="es-CL" sz="2800" b="1" dirty="0">
                <a:solidFill>
                  <a:schemeClr val="bg1"/>
                </a:solidFill>
              </a:rPr>
              <a:t>B</a:t>
            </a:r>
          </a:p>
        </p:txBody>
      </p:sp>
      <p:sp>
        <p:nvSpPr>
          <p:cNvPr id="5" name="4 CuadroTexto"/>
          <p:cNvSpPr txBox="1"/>
          <p:nvPr/>
        </p:nvSpPr>
        <p:spPr>
          <a:xfrm>
            <a:off x="1043608" y="4365104"/>
            <a:ext cx="2304256" cy="830997"/>
          </a:xfrm>
          <a:prstGeom prst="rect">
            <a:avLst/>
          </a:prstGeom>
          <a:noFill/>
        </p:spPr>
        <p:txBody>
          <a:bodyPr wrap="square" rtlCol="0">
            <a:spAutoFit/>
          </a:bodyPr>
          <a:lstStyle/>
          <a:p>
            <a:pPr algn="ctr"/>
            <a:r>
              <a:rPr lang="es-CL" sz="1600" dirty="0"/>
              <a:t>Hombre de 58 años con  un hematoma de la vaina del recto derecho </a:t>
            </a:r>
          </a:p>
        </p:txBody>
      </p:sp>
    </p:spTree>
    <p:extLst>
      <p:ext uri="{BB962C8B-B14F-4D97-AF65-F5344CB8AC3E}">
        <p14:creationId xmlns:p14="http://schemas.microsoft.com/office/powerpoint/2010/main" val="1451799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229600" cy="1143000"/>
          </a:xfrm>
        </p:spPr>
        <p:txBody>
          <a:bodyPr>
            <a:normAutofit/>
          </a:bodyPr>
          <a:lstStyle/>
          <a:p>
            <a:r>
              <a:rPr lang="es-CL" sz="4000" b="1" dirty="0"/>
              <a:t>LESIONES DE MOREL-LAVALLEE</a:t>
            </a:r>
          </a:p>
        </p:txBody>
      </p:sp>
      <p:sp>
        <p:nvSpPr>
          <p:cNvPr id="3" name="2 Marcador de contenido"/>
          <p:cNvSpPr>
            <a:spLocks noGrp="1"/>
          </p:cNvSpPr>
          <p:nvPr>
            <p:ph idx="1"/>
          </p:nvPr>
        </p:nvSpPr>
        <p:spPr>
          <a:xfrm>
            <a:off x="467544" y="2564904"/>
            <a:ext cx="8229600" cy="3196952"/>
          </a:xfrm>
        </p:spPr>
        <p:txBody>
          <a:bodyPr>
            <a:normAutofit/>
          </a:bodyPr>
          <a:lstStyle/>
          <a:p>
            <a:pPr algn="just"/>
            <a:r>
              <a:rPr lang="es-CL" sz="2000" dirty="0"/>
              <a:t>Son lesiones por corte que resultan de una fuerza traumática que separa la piel y la grasa subcutánea de la fascia subyacente.</a:t>
            </a:r>
          </a:p>
          <a:p>
            <a:pPr marL="0" indent="0" algn="just">
              <a:buNone/>
            </a:pPr>
            <a:endParaRPr lang="es-CL" sz="2000" dirty="0"/>
          </a:p>
          <a:p>
            <a:pPr algn="just"/>
            <a:r>
              <a:rPr lang="es-CL" sz="2000" dirty="0"/>
              <a:t>Comunes alrededor de las caderas, la pelvis y los muslos, ocasionalmente surgen en la pared abdominal, particularmente sobre la columna lumbar.</a:t>
            </a:r>
          </a:p>
          <a:p>
            <a:pPr marL="0" indent="0" algn="just">
              <a:buNone/>
            </a:pPr>
            <a:endParaRPr lang="es-CL" sz="2000" dirty="0"/>
          </a:p>
          <a:p>
            <a:pPr algn="just"/>
            <a:r>
              <a:rPr lang="es-CL" sz="2000" dirty="0"/>
              <a:t>Los </a:t>
            </a:r>
            <a:r>
              <a:rPr lang="es-CL" sz="2000" dirty="0" smtClean="0"/>
              <a:t>métodos </a:t>
            </a:r>
            <a:r>
              <a:rPr lang="es-CL" sz="2000" dirty="0"/>
              <a:t>de estudios  adecuados son la </a:t>
            </a:r>
            <a:r>
              <a:rPr lang="es-CL" sz="2000" dirty="0" smtClean="0"/>
              <a:t>Ecografía </a:t>
            </a:r>
            <a:r>
              <a:rPr lang="es-CL" sz="2000" dirty="0"/>
              <a:t>y Resonancia </a:t>
            </a:r>
            <a:r>
              <a:rPr lang="es-CL" sz="2000" dirty="0" smtClean="0"/>
              <a:t>Magnética.</a:t>
            </a:r>
            <a:endParaRPr lang="es-CL" sz="2000" dirty="0"/>
          </a:p>
        </p:txBody>
      </p:sp>
    </p:spTree>
    <p:extLst>
      <p:ext uri="{BB962C8B-B14F-4D97-AF65-F5344CB8AC3E}">
        <p14:creationId xmlns:p14="http://schemas.microsoft.com/office/powerpoint/2010/main" val="2898572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44088"/>
            <a:ext cx="4248472" cy="371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548680"/>
            <a:ext cx="3228299" cy="586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971600" y="4869160"/>
            <a:ext cx="3240360" cy="1077218"/>
          </a:xfrm>
          <a:prstGeom prst="rect">
            <a:avLst/>
          </a:prstGeom>
          <a:noFill/>
        </p:spPr>
        <p:txBody>
          <a:bodyPr wrap="square" rtlCol="0">
            <a:spAutoFit/>
          </a:bodyPr>
          <a:lstStyle/>
          <a:p>
            <a:pPr algn="just"/>
            <a:r>
              <a:rPr lang="es-CL" sz="1600" dirty="0"/>
              <a:t>Paciente de 50 años peatón  que fue atropellado por un vehículo motorizado presento una Lesión de Morel-</a:t>
            </a:r>
            <a:r>
              <a:rPr lang="es-CL" sz="1600" dirty="0" err="1"/>
              <a:t>Lavallee</a:t>
            </a:r>
            <a:r>
              <a:rPr lang="es-CL" sz="1600" dirty="0"/>
              <a:t>.</a:t>
            </a:r>
          </a:p>
        </p:txBody>
      </p:sp>
      <p:sp>
        <p:nvSpPr>
          <p:cNvPr id="2" name="1 CuadroTexto"/>
          <p:cNvSpPr txBox="1"/>
          <p:nvPr/>
        </p:nvSpPr>
        <p:spPr>
          <a:xfrm>
            <a:off x="611560" y="683247"/>
            <a:ext cx="360040" cy="523220"/>
          </a:xfrm>
          <a:prstGeom prst="rect">
            <a:avLst/>
          </a:prstGeom>
          <a:noFill/>
        </p:spPr>
        <p:txBody>
          <a:bodyPr wrap="square" rtlCol="0">
            <a:spAutoFit/>
          </a:bodyPr>
          <a:lstStyle/>
          <a:p>
            <a:r>
              <a:rPr lang="es-CL" sz="2800" b="1" dirty="0" smtClean="0">
                <a:solidFill>
                  <a:schemeClr val="bg1"/>
                </a:solidFill>
              </a:rPr>
              <a:t>A</a:t>
            </a:r>
            <a:endParaRPr lang="es-CL" sz="2800" b="1" dirty="0">
              <a:solidFill>
                <a:schemeClr val="bg1"/>
              </a:solidFill>
            </a:endParaRPr>
          </a:p>
        </p:txBody>
      </p:sp>
      <p:sp>
        <p:nvSpPr>
          <p:cNvPr id="4" name="3 CuadroTexto"/>
          <p:cNvSpPr txBox="1"/>
          <p:nvPr/>
        </p:nvSpPr>
        <p:spPr>
          <a:xfrm>
            <a:off x="5652120" y="683247"/>
            <a:ext cx="360040" cy="523220"/>
          </a:xfrm>
          <a:prstGeom prst="rect">
            <a:avLst/>
          </a:prstGeom>
          <a:noFill/>
        </p:spPr>
        <p:txBody>
          <a:bodyPr wrap="square" rtlCol="0">
            <a:spAutoFit/>
          </a:bodyPr>
          <a:lstStyle/>
          <a:p>
            <a:r>
              <a:rPr lang="es-CL" sz="2800" b="1" dirty="0" smtClean="0">
                <a:solidFill>
                  <a:schemeClr val="bg1"/>
                </a:solidFill>
              </a:rPr>
              <a:t>B</a:t>
            </a:r>
            <a:endParaRPr lang="es-CL" sz="2800" b="1" dirty="0">
              <a:solidFill>
                <a:schemeClr val="bg1"/>
              </a:solidFill>
            </a:endParaRPr>
          </a:p>
        </p:txBody>
      </p:sp>
    </p:spTree>
    <p:extLst>
      <p:ext uri="{BB962C8B-B14F-4D97-AF65-F5344CB8AC3E}">
        <p14:creationId xmlns:p14="http://schemas.microsoft.com/office/powerpoint/2010/main" val="1399400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844824"/>
            <a:ext cx="7859216" cy="3456384"/>
          </a:xfrm>
        </p:spPr>
        <p:txBody>
          <a:bodyPr>
            <a:normAutofit/>
          </a:bodyPr>
          <a:lstStyle/>
          <a:p>
            <a:pPr algn="just"/>
            <a:r>
              <a:rPr lang="es-CL" sz="2800" b="1" dirty="0" err="1"/>
              <a:t>Seromas</a:t>
            </a:r>
            <a:r>
              <a:rPr lang="es-CL" sz="2800" b="1" dirty="0"/>
              <a:t>:  </a:t>
            </a:r>
            <a:r>
              <a:rPr lang="es-CL" sz="2000" dirty="0"/>
              <a:t>Son colecciones de líquido seroso estéril que contienen plasma y </a:t>
            </a:r>
            <a:r>
              <a:rPr lang="es-CL" sz="2000" dirty="0" smtClean="0"/>
              <a:t>pocos </a:t>
            </a:r>
            <a:r>
              <a:rPr lang="es-CL" sz="2000" dirty="0"/>
              <a:t>glóbulos rojos. Se ven comúnmente después de un </a:t>
            </a:r>
            <a:r>
              <a:rPr lang="es-CL" sz="2000" dirty="0" smtClean="0"/>
              <a:t>procedimiento quirúrgico </a:t>
            </a:r>
            <a:r>
              <a:rPr lang="es-CL" sz="2000" dirty="0"/>
              <a:t>abdominal. </a:t>
            </a:r>
            <a:r>
              <a:rPr lang="es-CL" sz="2000" dirty="0" smtClean="0"/>
              <a:t>Eco: Son </a:t>
            </a:r>
            <a:r>
              <a:rPr lang="es-CL" sz="2000" dirty="0"/>
              <a:t>colecciones de líquido circunscriptas </a:t>
            </a:r>
            <a:r>
              <a:rPr lang="es-CL" sz="2000" dirty="0" err="1"/>
              <a:t>anecoicas</a:t>
            </a:r>
            <a:r>
              <a:rPr lang="es-CL" sz="2000" dirty="0"/>
              <a:t>.</a:t>
            </a:r>
          </a:p>
          <a:p>
            <a:pPr algn="just"/>
            <a:endParaRPr lang="es-CL" sz="2000" dirty="0"/>
          </a:p>
          <a:p>
            <a:pPr algn="just"/>
            <a:endParaRPr lang="es-CL" sz="2000" dirty="0"/>
          </a:p>
          <a:p>
            <a:pPr algn="just"/>
            <a:r>
              <a:rPr lang="es-CL" sz="2800" b="1" dirty="0"/>
              <a:t>Abscesos: </a:t>
            </a:r>
            <a:r>
              <a:rPr lang="es-CL" sz="2000" dirty="0"/>
              <a:t>Se define como una colección de líquido infectado. </a:t>
            </a:r>
            <a:r>
              <a:rPr lang="es-CL" sz="2000" dirty="0" smtClean="0"/>
              <a:t>Eco: Son </a:t>
            </a:r>
            <a:r>
              <a:rPr lang="es-CL" sz="2000" dirty="0"/>
              <a:t>colecciones </a:t>
            </a:r>
            <a:r>
              <a:rPr lang="es-CL" sz="2000" dirty="0" err="1"/>
              <a:t>hipoecoicas</a:t>
            </a:r>
            <a:r>
              <a:rPr lang="es-CL" sz="2000" dirty="0"/>
              <a:t> complejas multiloculares con septos engrosados, con presencia de </a:t>
            </a:r>
            <a:r>
              <a:rPr lang="es-CL" sz="2000" dirty="0" err="1"/>
              <a:t>dendritus</a:t>
            </a:r>
            <a:r>
              <a:rPr lang="es-CL" sz="2000" dirty="0"/>
              <a:t> y reflectores </a:t>
            </a:r>
            <a:r>
              <a:rPr lang="es-CL" sz="2000" dirty="0" err="1"/>
              <a:t>ecogénicos</a:t>
            </a:r>
            <a:r>
              <a:rPr lang="es-CL" sz="2000" dirty="0"/>
              <a:t> (gas).</a:t>
            </a:r>
            <a:r>
              <a:rPr lang="es-CL" sz="2000" b="1" dirty="0"/>
              <a:t> </a:t>
            </a:r>
            <a:endParaRPr lang="es-CL" sz="2000" dirty="0"/>
          </a:p>
        </p:txBody>
      </p:sp>
    </p:spTree>
    <p:extLst>
      <p:ext uri="{BB962C8B-B14F-4D97-AF65-F5344CB8AC3E}">
        <p14:creationId xmlns:p14="http://schemas.microsoft.com/office/powerpoint/2010/main" val="1414524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139919" y="116632"/>
            <a:ext cx="4897868" cy="504056"/>
          </a:xfrm>
          <a:solidFill>
            <a:schemeClr val="tx2">
              <a:lumMod val="20000"/>
              <a:lumOff val="80000"/>
            </a:schemeClr>
          </a:solidFill>
          <a:ln>
            <a:solidFill>
              <a:schemeClr val="tx1"/>
            </a:solidFill>
          </a:ln>
        </p:spPr>
        <p:txBody>
          <a:bodyPr>
            <a:normAutofit/>
          </a:bodyPr>
          <a:lstStyle/>
          <a:p>
            <a:r>
              <a:rPr lang="es-CL" sz="1800" b="1" dirty="0"/>
              <a:t>PRESENCIA DE MASA EN LA PARED ABDOMINAL</a:t>
            </a:r>
            <a:r>
              <a:rPr lang="es-CL" sz="1600" b="1" dirty="0"/>
              <a:t>?</a:t>
            </a:r>
          </a:p>
        </p:txBody>
      </p:sp>
      <p:sp>
        <p:nvSpPr>
          <p:cNvPr id="5" name="4 CuadroTexto"/>
          <p:cNvSpPr txBox="1"/>
          <p:nvPr/>
        </p:nvSpPr>
        <p:spPr>
          <a:xfrm>
            <a:off x="5253860" y="2350345"/>
            <a:ext cx="3715040" cy="738664"/>
          </a:xfrm>
          <a:prstGeom prst="rect">
            <a:avLst/>
          </a:prstGeom>
          <a:noFill/>
          <a:ln>
            <a:solidFill>
              <a:schemeClr val="tx1"/>
            </a:solidFill>
          </a:ln>
        </p:spPr>
        <p:txBody>
          <a:bodyPr wrap="square" rtlCol="0">
            <a:spAutoFit/>
          </a:bodyPr>
          <a:lstStyle/>
          <a:p>
            <a:pPr algn="ctr"/>
            <a:r>
              <a:rPr lang="es-ES" sz="1400" dirty="0"/>
              <a:t>Antecedente o concurrencia  de malignidad, Antecedente de un Síndrome , </a:t>
            </a:r>
          </a:p>
          <a:p>
            <a:pPr algn="ctr"/>
            <a:r>
              <a:rPr lang="es-ES" sz="1400" dirty="0"/>
              <a:t>Menstruación femenina</a:t>
            </a:r>
            <a:endParaRPr lang="es-CL" sz="1400" dirty="0"/>
          </a:p>
        </p:txBody>
      </p:sp>
      <p:sp>
        <p:nvSpPr>
          <p:cNvPr id="6" name="5 CuadroTexto"/>
          <p:cNvSpPr txBox="1"/>
          <p:nvPr/>
        </p:nvSpPr>
        <p:spPr>
          <a:xfrm>
            <a:off x="89963" y="4615821"/>
            <a:ext cx="1440160" cy="523220"/>
          </a:xfrm>
          <a:prstGeom prst="rect">
            <a:avLst/>
          </a:prstGeom>
          <a:noFill/>
          <a:ln>
            <a:solidFill>
              <a:schemeClr val="tx1"/>
            </a:solidFill>
          </a:ln>
        </p:spPr>
        <p:txBody>
          <a:bodyPr wrap="square" rtlCol="0">
            <a:spAutoFit/>
          </a:bodyPr>
          <a:lstStyle/>
          <a:p>
            <a:pPr algn="ctr"/>
            <a:r>
              <a:rPr lang="es-ES" sz="1400" dirty="0"/>
              <a:t>Mujer menstruando</a:t>
            </a:r>
            <a:endParaRPr lang="es-CL" sz="1400" dirty="0"/>
          </a:p>
        </p:txBody>
      </p:sp>
      <p:sp>
        <p:nvSpPr>
          <p:cNvPr id="7" name="6 CuadroTexto"/>
          <p:cNvSpPr txBox="1"/>
          <p:nvPr/>
        </p:nvSpPr>
        <p:spPr>
          <a:xfrm>
            <a:off x="1663437" y="4480514"/>
            <a:ext cx="1783347" cy="738664"/>
          </a:xfrm>
          <a:prstGeom prst="rect">
            <a:avLst/>
          </a:prstGeom>
          <a:noFill/>
          <a:ln>
            <a:solidFill>
              <a:schemeClr val="tx1"/>
            </a:solidFill>
          </a:ln>
        </p:spPr>
        <p:txBody>
          <a:bodyPr wrap="square" rtlCol="0">
            <a:spAutoFit/>
          </a:bodyPr>
          <a:lstStyle/>
          <a:p>
            <a:pPr algn="ctr"/>
            <a:r>
              <a:rPr lang="es-ES" sz="1400" dirty="0"/>
              <a:t>Antecedente o concurrencia  de malignidad</a:t>
            </a:r>
            <a:endParaRPr lang="es-CL" sz="1400" dirty="0"/>
          </a:p>
        </p:txBody>
      </p:sp>
      <p:sp>
        <p:nvSpPr>
          <p:cNvPr id="8" name="7 CuadroTexto"/>
          <p:cNvSpPr txBox="1"/>
          <p:nvPr/>
        </p:nvSpPr>
        <p:spPr>
          <a:xfrm>
            <a:off x="3588461" y="4604093"/>
            <a:ext cx="1008112" cy="523220"/>
          </a:xfrm>
          <a:prstGeom prst="rect">
            <a:avLst/>
          </a:prstGeom>
          <a:noFill/>
          <a:ln>
            <a:solidFill>
              <a:schemeClr val="tx1"/>
            </a:solidFill>
          </a:ln>
        </p:spPr>
        <p:txBody>
          <a:bodyPr wrap="square" rtlCol="0">
            <a:spAutoFit/>
          </a:bodyPr>
          <a:lstStyle/>
          <a:p>
            <a:pPr algn="ctr"/>
            <a:r>
              <a:rPr lang="es-ES" sz="1400" dirty="0"/>
              <a:t>Síndrome de Gardner</a:t>
            </a:r>
            <a:endParaRPr lang="es-CL" sz="1400" dirty="0"/>
          </a:p>
        </p:txBody>
      </p:sp>
      <p:sp>
        <p:nvSpPr>
          <p:cNvPr id="9" name="8 CuadroTexto"/>
          <p:cNvSpPr txBox="1"/>
          <p:nvPr/>
        </p:nvSpPr>
        <p:spPr>
          <a:xfrm>
            <a:off x="4752020" y="4604093"/>
            <a:ext cx="1782581" cy="532024"/>
          </a:xfrm>
          <a:prstGeom prst="rect">
            <a:avLst/>
          </a:prstGeom>
          <a:noFill/>
          <a:ln>
            <a:solidFill>
              <a:schemeClr val="tx1"/>
            </a:solidFill>
          </a:ln>
        </p:spPr>
        <p:txBody>
          <a:bodyPr wrap="square" rtlCol="0">
            <a:spAutoFit/>
          </a:bodyPr>
          <a:lstStyle/>
          <a:p>
            <a:pPr algn="ctr"/>
            <a:r>
              <a:rPr lang="es-CL" sz="1400" dirty="0" err="1"/>
              <a:t>Neurofibromatosis</a:t>
            </a:r>
            <a:r>
              <a:rPr lang="es-CL" sz="1400" dirty="0"/>
              <a:t>  tipo  I</a:t>
            </a:r>
          </a:p>
        </p:txBody>
      </p:sp>
      <p:sp>
        <p:nvSpPr>
          <p:cNvPr id="10" name="9 CuadroTexto"/>
          <p:cNvSpPr txBox="1"/>
          <p:nvPr/>
        </p:nvSpPr>
        <p:spPr>
          <a:xfrm>
            <a:off x="96341" y="6079263"/>
            <a:ext cx="1440160" cy="523220"/>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400" dirty="0"/>
              <a:t>Considerar endometriosis</a:t>
            </a:r>
          </a:p>
        </p:txBody>
      </p:sp>
      <p:sp>
        <p:nvSpPr>
          <p:cNvPr id="11" name="10 CuadroTexto"/>
          <p:cNvSpPr txBox="1"/>
          <p:nvPr/>
        </p:nvSpPr>
        <p:spPr>
          <a:xfrm>
            <a:off x="1850463" y="6126266"/>
            <a:ext cx="1251713" cy="523220"/>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400" dirty="0"/>
              <a:t>Considerar metástasis</a:t>
            </a:r>
          </a:p>
        </p:txBody>
      </p:sp>
      <p:sp>
        <p:nvSpPr>
          <p:cNvPr id="12" name="11 CuadroTexto"/>
          <p:cNvSpPr txBox="1"/>
          <p:nvPr/>
        </p:nvSpPr>
        <p:spPr>
          <a:xfrm>
            <a:off x="3289784" y="6152263"/>
            <a:ext cx="1547251" cy="523220"/>
          </a:xfrm>
          <a:prstGeom prst="rect">
            <a:avLst/>
          </a:prstGeom>
          <a:solidFill>
            <a:schemeClr val="accent1">
              <a:lumMod val="60000"/>
              <a:lumOff val="40000"/>
            </a:schemeClr>
          </a:solidFill>
          <a:ln>
            <a:solidFill>
              <a:schemeClr val="tx1"/>
            </a:solidFill>
          </a:ln>
        </p:spPr>
        <p:txBody>
          <a:bodyPr wrap="square" rtlCol="0">
            <a:spAutoFit/>
          </a:bodyPr>
          <a:lstStyle/>
          <a:p>
            <a:r>
              <a:rPr lang="es-CL" sz="1400" dirty="0" smtClean="0"/>
              <a:t>Tumor </a:t>
            </a:r>
            <a:r>
              <a:rPr lang="es-CL" sz="1400" dirty="0" err="1" smtClean="0"/>
              <a:t>desmoide</a:t>
            </a:r>
            <a:endParaRPr lang="es-CL" sz="1400" dirty="0" smtClean="0"/>
          </a:p>
          <a:p>
            <a:r>
              <a:rPr lang="es-CL" sz="1400" dirty="0" smtClean="0"/>
              <a:t>Fibromatosis</a:t>
            </a:r>
            <a:endParaRPr lang="es-CL" sz="1400" dirty="0"/>
          </a:p>
        </p:txBody>
      </p:sp>
      <p:sp>
        <p:nvSpPr>
          <p:cNvPr id="13" name="12 CuadroTexto"/>
          <p:cNvSpPr txBox="1"/>
          <p:nvPr/>
        </p:nvSpPr>
        <p:spPr>
          <a:xfrm>
            <a:off x="4895115" y="5541490"/>
            <a:ext cx="1584176" cy="1169551"/>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400" dirty="0" err="1"/>
              <a:t>Neurofibromatosis</a:t>
            </a:r>
            <a:r>
              <a:rPr lang="es-CL" sz="1400" dirty="0"/>
              <a:t> tipo I, </a:t>
            </a:r>
            <a:r>
              <a:rPr lang="es-ES" sz="1400" dirty="0"/>
              <a:t>raramente tumor de la vaina del nervio periférico </a:t>
            </a:r>
            <a:endParaRPr lang="es-CL" sz="1400" dirty="0"/>
          </a:p>
        </p:txBody>
      </p:sp>
      <p:sp>
        <p:nvSpPr>
          <p:cNvPr id="14" name="13 CuadroTexto"/>
          <p:cNvSpPr txBox="1"/>
          <p:nvPr/>
        </p:nvSpPr>
        <p:spPr>
          <a:xfrm>
            <a:off x="6764378" y="3962670"/>
            <a:ext cx="2285871" cy="1523494"/>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ES" sz="1400" b="1" dirty="0"/>
              <a:t>Frecuentes: </a:t>
            </a:r>
          </a:p>
          <a:p>
            <a:r>
              <a:rPr lang="es-ES" sz="1300" dirty="0"/>
              <a:t>*Tumor </a:t>
            </a:r>
            <a:r>
              <a:rPr lang="es-ES" sz="1300" dirty="0" err="1"/>
              <a:t>desmoide</a:t>
            </a:r>
            <a:r>
              <a:rPr lang="es-ES" sz="1300" dirty="0"/>
              <a:t> (Mas  en las mujeres.</a:t>
            </a:r>
          </a:p>
          <a:p>
            <a:r>
              <a:rPr lang="es-ES" sz="1300" dirty="0"/>
              <a:t>*Sarcoma. </a:t>
            </a:r>
          </a:p>
          <a:p>
            <a:pPr algn="ctr"/>
            <a:r>
              <a:rPr lang="es-ES" sz="1400" b="1" dirty="0"/>
              <a:t>Poco frecuente:</a:t>
            </a:r>
            <a:endParaRPr lang="es-ES" sz="1400" dirty="0"/>
          </a:p>
          <a:p>
            <a:r>
              <a:rPr lang="es-ES" sz="1300" dirty="0"/>
              <a:t>*</a:t>
            </a:r>
            <a:r>
              <a:rPr lang="es-ES" sz="1300" dirty="0" err="1"/>
              <a:t>Schwannoma</a:t>
            </a:r>
            <a:r>
              <a:rPr lang="es-ES" sz="1300" dirty="0"/>
              <a:t>.</a:t>
            </a:r>
          </a:p>
          <a:p>
            <a:r>
              <a:rPr lang="es-ES" sz="1300" dirty="0"/>
              <a:t>*Linfoma cutáneo primario</a:t>
            </a:r>
            <a:endParaRPr lang="es-CL" sz="1300" dirty="0"/>
          </a:p>
        </p:txBody>
      </p:sp>
      <p:sp>
        <p:nvSpPr>
          <p:cNvPr id="15" name="14 CuadroTexto"/>
          <p:cNvSpPr txBox="1"/>
          <p:nvPr/>
        </p:nvSpPr>
        <p:spPr>
          <a:xfrm>
            <a:off x="3544737" y="851052"/>
            <a:ext cx="2088232" cy="523220"/>
          </a:xfrm>
          <a:prstGeom prst="rect">
            <a:avLst/>
          </a:prstGeom>
          <a:noFill/>
          <a:ln>
            <a:solidFill>
              <a:schemeClr val="tx1"/>
            </a:solidFill>
          </a:ln>
        </p:spPr>
        <p:txBody>
          <a:bodyPr wrap="square" rtlCol="0">
            <a:spAutoFit/>
          </a:bodyPr>
          <a:lstStyle/>
          <a:p>
            <a:pPr algn="ctr"/>
            <a:r>
              <a:rPr lang="es-CL" sz="1400" dirty="0"/>
              <a:t>Masa directa (sola o pocas</a:t>
            </a:r>
          </a:p>
        </p:txBody>
      </p:sp>
      <p:sp>
        <p:nvSpPr>
          <p:cNvPr id="16" name="15 CuadroTexto"/>
          <p:cNvSpPr txBox="1"/>
          <p:nvPr/>
        </p:nvSpPr>
        <p:spPr>
          <a:xfrm>
            <a:off x="1277318" y="1654200"/>
            <a:ext cx="936104" cy="523220"/>
          </a:xfrm>
          <a:prstGeom prst="rect">
            <a:avLst/>
          </a:prstGeom>
          <a:noFill/>
          <a:ln>
            <a:solidFill>
              <a:schemeClr val="tx1"/>
            </a:solidFill>
          </a:ln>
        </p:spPr>
        <p:txBody>
          <a:bodyPr wrap="square" rtlCol="0">
            <a:spAutoFit/>
          </a:bodyPr>
          <a:lstStyle/>
          <a:p>
            <a:pPr algn="ctr"/>
            <a:r>
              <a:rPr lang="es-CL" sz="1400" dirty="0"/>
              <a:t>Contiene  grasa</a:t>
            </a:r>
          </a:p>
        </p:txBody>
      </p:sp>
      <p:sp>
        <p:nvSpPr>
          <p:cNvPr id="17" name="16 CuadroTexto"/>
          <p:cNvSpPr txBox="1"/>
          <p:nvPr/>
        </p:nvSpPr>
        <p:spPr>
          <a:xfrm>
            <a:off x="3857916" y="1623418"/>
            <a:ext cx="1477313" cy="307777"/>
          </a:xfrm>
          <a:prstGeom prst="rect">
            <a:avLst/>
          </a:prstGeom>
          <a:noFill/>
          <a:ln>
            <a:solidFill>
              <a:schemeClr val="tx1"/>
            </a:solidFill>
          </a:ln>
        </p:spPr>
        <p:txBody>
          <a:bodyPr wrap="square" rtlCol="0">
            <a:spAutoFit/>
          </a:bodyPr>
          <a:lstStyle/>
          <a:p>
            <a:pPr algn="ctr"/>
            <a:r>
              <a:rPr lang="es-CL" sz="1400" dirty="0"/>
              <a:t>Liquido o quística</a:t>
            </a:r>
          </a:p>
        </p:txBody>
      </p:sp>
      <p:sp>
        <p:nvSpPr>
          <p:cNvPr id="18" name="17 CuadroTexto"/>
          <p:cNvSpPr txBox="1"/>
          <p:nvPr/>
        </p:nvSpPr>
        <p:spPr>
          <a:xfrm>
            <a:off x="7207303" y="1654200"/>
            <a:ext cx="1008112"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es-CL" sz="1400" dirty="0"/>
              <a:t>Solida</a:t>
            </a:r>
          </a:p>
        </p:txBody>
      </p:sp>
      <p:cxnSp>
        <p:nvCxnSpPr>
          <p:cNvPr id="20" name="19 Conector recto"/>
          <p:cNvCxnSpPr>
            <a:stCxn id="4" idx="2"/>
            <a:endCxn id="15" idx="0"/>
          </p:cNvCxnSpPr>
          <p:nvPr/>
        </p:nvCxnSpPr>
        <p:spPr>
          <a:xfrm>
            <a:off x="4588853" y="620688"/>
            <a:ext cx="0" cy="230364"/>
          </a:xfrm>
          <a:prstGeom prst="line">
            <a:avLst/>
          </a:prstGeom>
          <a:ln/>
        </p:spPr>
        <p:style>
          <a:lnRef idx="2">
            <a:schemeClr val="dk1"/>
          </a:lnRef>
          <a:fillRef idx="0">
            <a:schemeClr val="dk1"/>
          </a:fillRef>
          <a:effectRef idx="1">
            <a:schemeClr val="dk1"/>
          </a:effectRef>
          <a:fontRef idx="minor">
            <a:schemeClr val="tx1"/>
          </a:fontRef>
        </p:style>
      </p:cxnSp>
      <p:cxnSp>
        <p:nvCxnSpPr>
          <p:cNvPr id="24" name="23 Conector recto de flecha"/>
          <p:cNvCxnSpPr>
            <a:stCxn id="15" idx="1"/>
          </p:cNvCxnSpPr>
          <p:nvPr/>
        </p:nvCxnSpPr>
        <p:spPr>
          <a:xfrm flipH="1">
            <a:off x="2339752" y="1112662"/>
            <a:ext cx="1204985" cy="5415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25 Conector recto de flecha"/>
          <p:cNvCxnSpPr>
            <a:stCxn id="15" idx="3"/>
          </p:cNvCxnSpPr>
          <p:nvPr/>
        </p:nvCxnSpPr>
        <p:spPr>
          <a:xfrm>
            <a:off x="5632969" y="1112662"/>
            <a:ext cx="1574334" cy="5107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27 Conector recto de flecha"/>
          <p:cNvCxnSpPr>
            <a:stCxn id="15" idx="2"/>
            <a:endCxn id="17" idx="0"/>
          </p:cNvCxnSpPr>
          <p:nvPr/>
        </p:nvCxnSpPr>
        <p:spPr>
          <a:xfrm>
            <a:off x="4588853" y="1374272"/>
            <a:ext cx="7720" cy="2491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29 Conector recto de flecha"/>
          <p:cNvCxnSpPr>
            <a:stCxn id="18" idx="2"/>
          </p:cNvCxnSpPr>
          <p:nvPr/>
        </p:nvCxnSpPr>
        <p:spPr>
          <a:xfrm>
            <a:off x="7711359" y="1961977"/>
            <a:ext cx="0" cy="3883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96" name="4095 Conector recto"/>
          <p:cNvCxnSpPr/>
          <p:nvPr/>
        </p:nvCxnSpPr>
        <p:spPr>
          <a:xfrm>
            <a:off x="852157" y="3625062"/>
            <a:ext cx="7363258" cy="36004"/>
          </a:xfrm>
          <a:prstGeom prst="line">
            <a:avLst/>
          </a:prstGeom>
          <a:ln/>
        </p:spPr>
        <p:style>
          <a:lnRef idx="2">
            <a:schemeClr val="dk1"/>
          </a:lnRef>
          <a:fillRef idx="0">
            <a:schemeClr val="dk1"/>
          </a:fillRef>
          <a:effectRef idx="1">
            <a:schemeClr val="dk1"/>
          </a:effectRef>
          <a:fontRef idx="minor">
            <a:schemeClr val="tx1"/>
          </a:fontRef>
        </p:style>
      </p:cxnSp>
      <p:cxnSp>
        <p:nvCxnSpPr>
          <p:cNvPr id="4101" name="4100 Conector recto"/>
          <p:cNvCxnSpPr/>
          <p:nvPr/>
        </p:nvCxnSpPr>
        <p:spPr>
          <a:xfrm>
            <a:off x="6534601" y="3089009"/>
            <a:ext cx="0" cy="572057"/>
          </a:xfrm>
          <a:prstGeom prst="line">
            <a:avLst/>
          </a:prstGeom>
          <a:ln/>
        </p:spPr>
        <p:style>
          <a:lnRef idx="2">
            <a:schemeClr val="dk1"/>
          </a:lnRef>
          <a:fillRef idx="0">
            <a:schemeClr val="dk1"/>
          </a:fillRef>
          <a:effectRef idx="1">
            <a:schemeClr val="dk1"/>
          </a:effectRef>
          <a:fontRef idx="minor">
            <a:schemeClr val="tx1"/>
          </a:fontRef>
        </p:style>
      </p:cxnSp>
      <p:cxnSp>
        <p:nvCxnSpPr>
          <p:cNvPr id="4103" name="4102 Conector recto de flecha"/>
          <p:cNvCxnSpPr/>
          <p:nvPr/>
        </p:nvCxnSpPr>
        <p:spPr>
          <a:xfrm>
            <a:off x="852157" y="3625062"/>
            <a:ext cx="0" cy="9790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05" name="4104 Conector recto de flecha"/>
          <p:cNvCxnSpPr>
            <a:endCxn id="7" idx="0"/>
          </p:cNvCxnSpPr>
          <p:nvPr/>
        </p:nvCxnSpPr>
        <p:spPr>
          <a:xfrm>
            <a:off x="2518420" y="3661066"/>
            <a:ext cx="36691" cy="8194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07" name="4106 Conector recto de flecha"/>
          <p:cNvCxnSpPr/>
          <p:nvPr/>
        </p:nvCxnSpPr>
        <p:spPr>
          <a:xfrm>
            <a:off x="4063410" y="3625062"/>
            <a:ext cx="0" cy="9610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09" name="4108 Conector recto de flecha"/>
          <p:cNvCxnSpPr>
            <a:endCxn id="9" idx="0"/>
          </p:cNvCxnSpPr>
          <p:nvPr/>
        </p:nvCxnSpPr>
        <p:spPr>
          <a:xfrm>
            <a:off x="5643310" y="3685457"/>
            <a:ext cx="1" cy="9186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23" name="4122 Conector recto de flecha"/>
          <p:cNvCxnSpPr/>
          <p:nvPr/>
        </p:nvCxnSpPr>
        <p:spPr>
          <a:xfrm>
            <a:off x="8215415" y="3661066"/>
            <a:ext cx="0" cy="3016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126" name="4125 CuadroTexto"/>
          <p:cNvSpPr txBox="1"/>
          <p:nvPr/>
        </p:nvSpPr>
        <p:spPr>
          <a:xfrm>
            <a:off x="5235925" y="3224952"/>
            <a:ext cx="990341" cy="400110"/>
          </a:xfrm>
          <a:prstGeom prst="rect">
            <a:avLst/>
          </a:prstGeom>
          <a:noFill/>
        </p:spPr>
        <p:txBody>
          <a:bodyPr wrap="square" rtlCol="0">
            <a:spAutoFit/>
          </a:bodyPr>
          <a:lstStyle/>
          <a:p>
            <a:pPr algn="ctr"/>
            <a:r>
              <a:rPr lang="es-CL" sz="2000" b="1" dirty="0"/>
              <a:t>YES</a:t>
            </a:r>
          </a:p>
        </p:txBody>
      </p:sp>
      <p:sp>
        <p:nvSpPr>
          <p:cNvPr id="4127" name="4126 CuadroTexto"/>
          <p:cNvSpPr txBox="1"/>
          <p:nvPr/>
        </p:nvSpPr>
        <p:spPr>
          <a:xfrm>
            <a:off x="7207303" y="3224952"/>
            <a:ext cx="1008112" cy="369332"/>
          </a:xfrm>
          <a:prstGeom prst="rect">
            <a:avLst/>
          </a:prstGeom>
          <a:noFill/>
        </p:spPr>
        <p:txBody>
          <a:bodyPr wrap="square" rtlCol="0">
            <a:spAutoFit/>
          </a:bodyPr>
          <a:lstStyle/>
          <a:p>
            <a:pPr algn="ctr"/>
            <a:r>
              <a:rPr lang="es-CL" b="1" dirty="0"/>
              <a:t>NO</a:t>
            </a:r>
          </a:p>
        </p:txBody>
      </p:sp>
      <p:cxnSp>
        <p:nvCxnSpPr>
          <p:cNvPr id="4129" name="4128 Conector recto de flecha"/>
          <p:cNvCxnSpPr>
            <a:stCxn id="6" idx="2"/>
            <a:endCxn id="10" idx="0"/>
          </p:cNvCxnSpPr>
          <p:nvPr/>
        </p:nvCxnSpPr>
        <p:spPr>
          <a:xfrm>
            <a:off x="810043" y="5139041"/>
            <a:ext cx="6378" cy="9402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31" name="4130 Conector recto de flecha"/>
          <p:cNvCxnSpPr>
            <a:stCxn id="7" idx="2"/>
          </p:cNvCxnSpPr>
          <p:nvPr/>
        </p:nvCxnSpPr>
        <p:spPr>
          <a:xfrm>
            <a:off x="2555111" y="5219178"/>
            <a:ext cx="0" cy="8600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33" name="4132 Conector recto de flecha"/>
          <p:cNvCxnSpPr>
            <a:stCxn id="8" idx="2"/>
            <a:endCxn id="12" idx="0"/>
          </p:cNvCxnSpPr>
          <p:nvPr/>
        </p:nvCxnSpPr>
        <p:spPr>
          <a:xfrm flipH="1">
            <a:off x="4063410" y="5127313"/>
            <a:ext cx="29107" cy="1024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35" name="4134 Conector recto de flecha"/>
          <p:cNvCxnSpPr>
            <a:stCxn id="9" idx="2"/>
            <a:endCxn id="13" idx="0"/>
          </p:cNvCxnSpPr>
          <p:nvPr/>
        </p:nvCxnSpPr>
        <p:spPr>
          <a:xfrm>
            <a:off x="5643311" y="5136117"/>
            <a:ext cx="43892" cy="4053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77950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86EC7DE-9B14-4CAF-B59B-38E84AD2E27C}"/>
              </a:ext>
            </a:extLst>
          </p:cNvPr>
          <p:cNvSpPr>
            <a:spLocks noGrp="1"/>
          </p:cNvSpPr>
          <p:nvPr>
            <p:ph type="title"/>
          </p:nvPr>
        </p:nvSpPr>
        <p:spPr/>
        <p:txBody>
          <a:bodyPr>
            <a:normAutofit/>
          </a:bodyPr>
          <a:lstStyle/>
          <a:p>
            <a:r>
              <a:rPr lang="es-CL" sz="4000" b="1" dirty="0" smtClean="0"/>
              <a:t>MASAS SÓLIDAS</a:t>
            </a:r>
            <a:endParaRPr lang="es-AR" sz="4000" dirty="0"/>
          </a:p>
        </p:txBody>
      </p:sp>
      <p:sp>
        <p:nvSpPr>
          <p:cNvPr id="3" name="Marcador de contenido 2">
            <a:extLst>
              <a:ext uri="{FF2B5EF4-FFF2-40B4-BE49-F238E27FC236}">
                <a16:creationId xmlns="" xmlns:a16="http://schemas.microsoft.com/office/drawing/2014/main" id="{6432CB4F-7A92-4B23-B5C3-C2D190AE56D0}"/>
              </a:ext>
            </a:extLst>
          </p:cNvPr>
          <p:cNvSpPr>
            <a:spLocks noGrp="1"/>
          </p:cNvSpPr>
          <p:nvPr>
            <p:ph idx="1"/>
          </p:nvPr>
        </p:nvSpPr>
        <p:spPr/>
        <p:txBody>
          <a:bodyPr>
            <a:normAutofit/>
          </a:bodyPr>
          <a:lstStyle/>
          <a:p>
            <a:pPr marL="0" indent="0" algn="just">
              <a:buNone/>
            </a:pPr>
            <a:r>
              <a:rPr lang="es-CL" sz="2000" b="1" dirty="0"/>
              <a:t>En pacientes con antecedentes médicos relevantes:</a:t>
            </a:r>
            <a:r>
              <a:rPr lang="es-CL" sz="2000" dirty="0"/>
              <a:t> Se pueden presentar 2 grandes categorías:</a:t>
            </a:r>
          </a:p>
          <a:p>
            <a:pPr algn="just">
              <a:buFont typeface="Wingdings" panose="05000000000000000000" pitchFamily="2" charset="2"/>
              <a:buChar char="ü"/>
            </a:pPr>
            <a:r>
              <a:rPr lang="es-CL" sz="2000" dirty="0"/>
              <a:t>Antecedentes quirúrgicos (Metástasis  - </a:t>
            </a:r>
            <a:r>
              <a:rPr lang="es-CL" sz="2000" dirty="0" err="1"/>
              <a:t>Endometriomas</a:t>
            </a:r>
            <a:r>
              <a:rPr lang="es-CL" sz="2000" dirty="0"/>
              <a:t>) </a:t>
            </a:r>
          </a:p>
          <a:p>
            <a:pPr algn="just">
              <a:buFont typeface="Wingdings" panose="05000000000000000000" pitchFamily="2" charset="2"/>
              <a:buChar char="ü"/>
            </a:pPr>
            <a:r>
              <a:rPr lang="es-CL" sz="2000" dirty="0"/>
              <a:t>Antecedentes personales con afecciones sindrómicas (</a:t>
            </a:r>
            <a:r>
              <a:rPr lang="es-CL" sz="2000" dirty="0" err="1"/>
              <a:t>Sd</a:t>
            </a:r>
            <a:r>
              <a:rPr lang="es-CL" sz="2000" dirty="0"/>
              <a:t>. Gardner – </a:t>
            </a:r>
            <a:r>
              <a:rPr lang="es-CL" sz="2000" dirty="0" err="1"/>
              <a:t>neurofibromas</a:t>
            </a:r>
            <a:r>
              <a:rPr lang="es-CL" sz="2000" dirty="0"/>
              <a:t> – tumores periféricos de la vaina nerviosa en la neurofibromatosis tipo I).</a:t>
            </a:r>
          </a:p>
          <a:p>
            <a:pPr marL="0" indent="0" algn="just">
              <a:buNone/>
            </a:pPr>
            <a:endParaRPr lang="es-CL" sz="2000" dirty="0"/>
          </a:p>
          <a:p>
            <a:pPr algn="just"/>
            <a:r>
              <a:rPr lang="es-CL" sz="2000" b="1" dirty="0"/>
              <a:t>Metástasis de la pared abdominal</a:t>
            </a:r>
            <a:r>
              <a:rPr lang="es-CL" sz="2000" dirty="0"/>
              <a:t>: Los tumores primarios que pueden metastatizar incluyen melanoma; cáncer de seno, páncreas,  pulmón; cáncer gastrointestinales y genitourinarios.</a:t>
            </a:r>
          </a:p>
          <a:p>
            <a:pPr marL="0" indent="0" algn="just">
              <a:buNone/>
            </a:pPr>
            <a:endParaRPr lang="es-CL" sz="2000" b="1" dirty="0"/>
          </a:p>
          <a:p>
            <a:pPr algn="just"/>
            <a:r>
              <a:rPr lang="es-CL" sz="2000" b="1" dirty="0"/>
              <a:t>Granulomas de sutura.</a:t>
            </a:r>
          </a:p>
        </p:txBody>
      </p:sp>
    </p:spTree>
    <p:extLst>
      <p:ext uri="{BB962C8B-B14F-4D97-AF65-F5344CB8AC3E}">
        <p14:creationId xmlns:p14="http://schemas.microsoft.com/office/powerpoint/2010/main" val="3774018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229600" cy="1143000"/>
          </a:xfrm>
        </p:spPr>
        <p:txBody>
          <a:bodyPr>
            <a:normAutofit/>
          </a:bodyPr>
          <a:lstStyle/>
          <a:p>
            <a:r>
              <a:rPr lang="es-CL" sz="4000" b="1" dirty="0"/>
              <a:t>OBJETIVOS</a:t>
            </a:r>
          </a:p>
        </p:txBody>
      </p:sp>
      <p:sp>
        <p:nvSpPr>
          <p:cNvPr id="3" name="2 Marcador de contenido"/>
          <p:cNvSpPr>
            <a:spLocks noGrp="1"/>
          </p:cNvSpPr>
          <p:nvPr>
            <p:ph idx="1"/>
          </p:nvPr>
        </p:nvSpPr>
        <p:spPr>
          <a:xfrm>
            <a:off x="395536" y="2564904"/>
            <a:ext cx="8229600" cy="3124944"/>
          </a:xfrm>
        </p:spPr>
        <p:txBody>
          <a:bodyPr>
            <a:normAutofit/>
          </a:bodyPr>
          <a:lstStyle/>
          <a:p>
            <a:pPr algn="just"/>
            <a:r>
              <a:rPr lang="es-CL" sz="2000" dirty="0"/>
              <a:t>Discutir las masas de pared abdominal más comunes, incluidas sus manifestaciones típicas y cualquier asociación a un síndrome.</a:t>
            </a:r>
          </a:p>
          <a:p>
            <a:pPr algn="just"/>
            <a:endParaRPr lang="es-CL" sz="2000" dirty="0"/>
          </a:p>
          <a:p>
            <a:pPr algn="just"/>
            <a:r>
              <a:rPr lang="es-CL" sz="2000" dirty="0"/>
              <a:t>Describir las características de imagen típicas de las masas comunes de la pared abdominal.</a:t>
            </a:r>
          </a:p>
          <a:p>
            <a:pPr marL="0" indent="0" algn="just">
              <a:buNone/>
            </a:pPr>
            <a:endParaRPr lang="es-CL" sz="2000" dirty="0"/>
          </a:p>
          <a:p>
            <a:pPr algn="just"/>
            <a:r>
              <a:rPr lang="es-CL" sz="2000" dirty="0"/>
              <a:t>Identificar procesos selectivos difusos de la pared abdominal.</a:t>
            </a:r>
            <a:br>
              <a:rPr lang="es-CL" sz="2000" dirty="0"/>
            </a:br>
            <a:endParaRPr lang="es-CL" sz="2000" dirty="0"/>
          </a:p>
        </p:txBody>
      </p:sp>
    </p:spTree>
    <p:extLst>
      <p:ext uri="{BB962C8B-B14F-4D97-AF65-F5344CB8AC3E}">
        <p14:creationId xmlns:p14="http://schemas.microsoft.com/office/powerpoint/2010/main" val="3879831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F9ADEC0-8C77-44F8-96A9-1C8930327122}"/>
              </a:ext>
            </a:extLst>
          </p:cNvPr>
          <p:cNvSpPr>
            <a:spLocks noGrp="1"/>
          </p:cNvSpPr>
          <p:nvPr>
            <p:ph type="title"/>
          </p:nvPr>
        </p:nvSpPr>
        <p:spPr/>
        <p:txBody>
          <a:bodyPr>
            <a:normAutofit/>
          </a:bodyPr>
          <a:lstStyle/>
          <a:p>
            <a:r>
              <a:rPr lang="es-CL" sz="4000" b="1" dirty="0" smtClean="0"/>
              <a:t>MASAS SÓLIDAS</a:t>
            </a:r>
            <a:endParaRPr lang="es-AR" sz="4000" dirty="0"/>
          </a:p>
        </p:txBody>
      </p:sp>
      <p:sp>
        <p:nvSpPr>
          <p:cNvPr id="3" name="Marcador de contenido 2">
            <a:extLst>
              <a:ext uri="{FF2B5EF4-FFF2-40B4-BE49-F238E27FC236}">
                <a16:creationId xmlns="" xmlns:a16="http://schemas.microsoft.com/office/drawing/2014/main" id="{DF83C1B7-688D-42D8-AA38-55A76A4FAA2F}"/>
              </a:ext>
            </a:extLst>
          </p:cNvPr>
          <p:cNvSpPr>
            <a:spLocks noGrp="1"/>
          </p:cNvSpPr>
          <p:nvPr>
            <p:ph idx="1"/>
          </p:nvPr>
        </p:nvSpPr>
        <p:spPr/>
        <p:txBody>
          <a:bodyPr>
            <a:normAutofit/>
          </a:bodyPr>
          <a:lstStyle/>
          <a:p>
            <a:pPr marL="0" indent="0" algn="just">
              <a:buNone/>
            </a:pPr>
            <a:r>
              <a:rPr lang="es-CL" sz="2000" b="1" dirty="0"/>
              <a:t>En pacientes con antecedentes médicos relevantes:</a:t>
            </a:r>
            <a:endParaRPr lang="es-ES" sz="2000" dirty="0"/>
          </a:p>
          <a:p>
            <a:pPr algn="just"/>
            <a:r>
              <a:rPr lang="es-ES" sz="2000" b="1" dirty="0" err="1"/>
              <a:t>Endometrioma</a:t>
            </a:r>
            <a:r>
              <a:rPr lang="es-ES" sz="2000" b="1" dirty="0"/>
              <a:t>:</a:t>
            </a:r>
          </a:p>
          <a:p>
            <a:pPr marL="0" indent="0" algn="just">
              <a:buNone/>
            </a:pPr>
            <a:endParaRPr lang="es-ES" sz="2000" dirty="0"/>
          </a:p>
          <a:p>
            <a:pPr marL="0" indent="0" algn="just">
              <a:buNone/>
            </a:pPr>
            <a:r>
              <a:rPr lang="es-ES" sz="2000" dirty="0">
                <a:solidFill>
                  <a:schemeClr val="accent2"/>
                </a:solidFill>
              </a:rPr>
              <a:t>La historia clínica clásica de un paciente con endometriosis de la pared abdominal es el dolor abdominal cíclico asociado con la menstruación y un nódulo palpable doloroso en la pared abdominal cerca de una cicatriz de cesárea</a:t>
            </a:r>
          </a:p>
          <a:p>
            <a:pPr marL="0" indent="0" algn="just">
              <a:buNone/>
            </a:pPr>
            <a:endParaRPr lang="es-ES" sz="2000" dirty="0">
              <a:solidFill>
                <a:schemeClr val="accent2"/>
              </a:solidFill>
            </a:endParaRPr>
          </a:p>
          <a:p>
            <a:pPr marL="0" indent="0" algn="just">
              <a:buNone/>
            </a:pPr>
            <a:endParaRPr lang="es-ES" sz="2000" dirty="0">
              <a:solidFill>
                <a:schemeClr val="accent2"/>
              </a:solidFill>
            </a:endParaRPr>
          </a:p>
          <a:p>
            <a:pPr marL="0" indent="0" algn="just">
              <a:buNone/>
            </a:pPr>
            <a:r>
              <a:rPr lang="es-ES" sz="2000" dirty="0">
                <a:solidFill>
                  <a:schemeClr val="accent2"/>
                </a:solidFill>
              </a:rPr>
              <a:t>Una dificultad que obstaculiza el diagnóstico de endometriosis de la pared abdominal, es que los tumores </a:t>
            </a:r>
            <a:r>
              <a:rPr lang="es-ES" sz="2000" dirty="0" err="1">
                <a:solidFill>
                  <a:schemeClr val="accent2"/>
                </a:solidFill>
              </a:rPr>
              <a:t>desmoides</a:t>
            </a:r>
            <a:r>
              <a:rPr lang="es-ES" sz="2000" dirty="0">
                <a:solidFill>
                  <a:schemeClr val="accent2"/>
                </a:solidFill>
              </a:rPr>
              <a:t> se manifiestan de manera similar en las mujeres que menstrúan, que generalmente tienen antecedentes de embarazo y parto</a:t>
            </a:r>
            <a:endParaRPr lang="es-AR" sz="2000" dirty="0">
              <a:solidFill>
                <a:schemeClr val="accent2"/>
              </a:solidFill>
            </a:endParaRPr>
          </a:p>
        </p:txBody>
      </p:sp>
      <p:pic>
        <p:nvPicPr>
          <p:cNvPr id="4" name="Picture 2">
            <a:extLst>
              <a:ext uri="{FF2B5EF4-FFF2-40B4-BE49-F238E27FC236}">
                <a16:creationId xmlns="" xmlns:a16="http://schemas.microsoft.com/office/drawing/2014/main" id="{3C8932EC-B442-429E-879D-955247CFB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06364"/>
            <a:ext cx="12128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 xmlns:a16="http://schemas.microsoft.com/office/drawing/2014/main" id="{BAC8757F-F95C-4406-A451-48C6D697106D}"/>
              </a:ext>
            </a:extLst>
          </p:cNvPr>
          <p:cNvPicPr>
            <a:picLocks noChangeAspect="1"/>
          </p:cNvPicPr>
          <p:nvPr/>
        </p:nvPicPr>
        <p:blipFill>
          <a:blip r:embed="rId3"/>
          <a:stretch>
            <a:fillRect/>
          </a:stretch>
        </p:blipFill>
        <p:spPr>
          <a:xfrm>
            <a:off x="539552" y="4368900"/>
            <a:ext cx="1207113" cy="280440"/>
          </a:xfrm>
          <a:prstGeom prst="rect">
            <a:avLst/>
          </a:prstGeom>
        </p:spPr>
      </p:pic>
    </p:spTree>
    <p:extLst>
      <p:ext uri="{BB962C8B-B14F-4D97-AF65-F5344CB8AC3E}">
        <p14:creationId xmlns:p14="http://schemas.microsoft.com/office/powerpoint/2010/main" val="1290151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43398" y="303216"/>
            <a:ext cx="6657203" cy="471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a:extLst>
              <a:ext uri="{FF2B5EF4-FFF2-40B4-BE49-F238E27FC236}">
                <a16:creationId xmlns="" xmlns:a16="http://schemas.microsoft.com/office/drawing/2014/main" id="{B79BC122-5F76-4569-B913-5A735BB457D0}"/>
              </a:ext>
            </a:extLst>
          </p:cNvPr>
          <p:cNvSpPr txBox="1"/>
          <p:nvPr/>
        </p:nvSpPr>
        <p:spPr>
          <a:xfrm>
            <a:off x="937363" y="5229200"/>
            <a:ext cx="7269271" cy="1077218"/>
          </a:xfrm>
          <a:prstGeom prst="rect">
            <a:avLst/>
          </a:prstGeom>
          <a:noFill/>
        </p:spPr>
        <p:txBody>
          <a:bodyPr wrap="square" rtlCol="0">
            <a:spAutoFit/>
          </a:bodyPr>
          <a:lstStyle/>
          <a:p>
            <a:pPr algn="just"/>
            <a:r>
              <a:rPr lang="es-CL" sz="1600" dirty="0"/>
              <a:t>Mujer de 60 años con adenocarcinoma seroso ovárico metastásico y presencia de un Nódulo de la hermana Mary Joseph.</a:t>
            </a:r>
          </a:p>
          <a:p>
            <a:pPr algn="just"/>
            <a:r>
              <a:rPr lang="es-AR" sz="1600" dirty="0"/>
              <a:t>TC en corte axial de muestra metástasis a los ganglios linfáticos </a:t>
            </a:r>
            <a:r>
              <a:rPr lang="es-AR" sz="1600" dirty="0" smtClean="0"/>
              <a:t>umbilicales y </a:t>
            </a:r>
            <a:r>
              <a:rPr lang="es-AR" sz="1600" dirty="0"/>
              <a:t>presencia de calcificaciones.</a:t>
            </a:r>
            <a:endParaRPr lang="es-AR" dirty="0"/>
          </a:p>
        </p:txBody>
      </p:sp>
    </p:spTree>
    <p:extLst>
      <p:ext uri="{BB962C8B-B14F-4D97-AF65-F5344CB8AC3E}">
        <p14:creationId xmlns:p14="http://schemas.microsoft.com/office/powerpoint/2010/main" val="621983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4061" y="260648"/>
            <a:ext cx="4343048" cy="3937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1047" y="1556792"/>
            <a:ext cx="4148892" cy="4244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a:extLst>
              <a:ext uri="{FF2B5EF4-FFF2-40B4-BE49-F238E27FC236}">
                <a16:creationId xmlns="" xmlns:a16="http://schemas.microsoft.com/office/drawing/2014/main" id="{79ED2994-20F2-4583-969D-1718BA0EF72B}"/>
              </a:ext>
            </a:extLst>
          </p:cNvPr>
          <p:cNvSpPr txBox="1"/>
          <p:nvPr/>
        </p:nvSpPr>
        <p:spPr>
          <a:xfrm>
            <a:off x="244061" y="260648"/>
            <a:ext cx="727539" cy="523220"/>
          </a:xfrm>
          <a:prstGeom prst="rect">
            <a:avLst/>
          </a:prstGeom>
          <a:noFill/>
        </p:spPr>
        <p:txBody>
          <a:bodyPr wrap="square" rtlCol="0">
            <a:spAutoFit/>
          </a:bodyPr>
          <a:lstStyle/>
          <a:p>
            <a:r>
              <a:rPr lang="es-ES" sz="2800" b="1" dirty="0">
                <a:solidFill>
                  <a:schemeClr val="bg1"/>
                </a:solidFill>
              </a:rPr>
              <a:t>A</a:t>
            </a:r>
            <a:endParaRPr lang="es-AR" sz="2800" b="1" dirty="0">
              <a:solidFill>
                <a:schemeClr val="bg1"/>
              </a:solidFill>
            </a:endParaRPr>
          </a:p>
        </p:txBody>
      </p:sp>
      <p:sp>
        <p:nvSpPr>
          <p:cNvPr id="4" name="CuadroTexto 3">
            <a:extLst>
              <a:ext uri="{FF2B5EF4-FFF2-40B4-BE49-F238E27FC236}">
                <a16:creationId xmlns="" xmlns:a16="http://schemas.microsoft.com/office/drawing/2014/main" id="{62D667C6-5B13-4521-A3CA-D781295B887A}"/>
              </a:ext>
            </a:extLst>
          </p:cNvPr>
          <p:cNvSpPr txBox="1"/>
          <p:nvPr/>
        </p:nvSpPr>
        <p:spPr>
          <a:xfrm>
            <a:off x="4932040" y="1556792"/>
            <a:ext cx="504056" cy="523220"/>
          </a:xfrm>
          <a:prstGeom prst="rect">
            <a:avLst/>
          </a:prstGeom>
          <a:noFill/>
        </p:spPr>
        <p:txBody>
          <a:bodyPr wrap="square" rtlCol="0">
            <a:spAutoFit/>
          </a:bodyPr>
          <a:lstStyle/>
          <a:p>
            <a:r>
              <a:rPr lang="es-ES" sz="2800" b="1" dirty="0">
                <a:solidFill>
                  <a:schemeClr val="bg1"/>
                </a:solidFill>
              </a:rPr>
              <a:t>B</a:t>
            </a:r>
            <a:endParaRPr lang="es-AR" sz="2800" b="1" dirty="0">
              <a:solidFill>
                <a:schemeClr val="bg1"/>
              </a:solidFill>
            </a:endParaRPr>
          </a:p>
        </p:txBody>
      </p:sp>
      <p:sp>
        <p:nvSpPr>
          <p:cNvPr id="5" name="CuadroTexto 4">
            <a:extLst>
              <a:ext uri="{FF2B5EF4-FFF2-40B4-BE49-F238E27FC236}">
                <a16:creationId xmlns="" xmlns:a16="http://schemas.microsoft.com/office/drawing/2014/main" id="{91E3BBEC-5B2A-4F03-8F75-41A46CBFD8DD}"/>
              </a:ext>
            </a:extLst>
          </p:cNvPr>
          <p:cNvSpPr txBox="1"/>
          <p:nvPr/>
        </p:nvSpPr>
        <p:spPr>
          <a:xfrm>
            <a:off x="755576" y="4581128"/>
            <a:ext cx="3384376" cy="1077218"/>
          </a:xfrm>
          <a:prstGeom prst="rect">
            <a:avLst/>
          </a:prstGeom>
          <a:noFill/>
        </p:spPr>
        <p:txBody>
          <a:bodyPr wrap="square" rtlCol="0">
            <a:spAutoFit/>
          </a:bodyPr>
          <a:lstStyle/>
          <a:p>
            <a:pPr algn="just"/>
            <a:r>
              <a:rPr lang="es-CL" sz="1600" dirty="0"/>
              <a:t>Hombre de 68 años con cirrosis y carcinoma hepatocelular con una siembra metastásica posterior a una biopsia previa.</a:t>
            </a:r>
            <a:endParaRPr lang="es-AR" sz="1600" dirty="0"/>
          </a:p>
        </p:txBody>
      </p:sp>
    </p:spTree>
    <p:extLst>
      <p:ext uri="{BB962C8B-B14F-4D97-AF65-F5344CB8AC3E}">
        <p14:creationId xmlns:p14="http://schemas.microsoft.com/office/powerpoint/2010/main" val="576551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65860" y="1602119"/>
            <a:ext cx="6812280" cy="452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a:extLst>
              <a:ext uri="{FF2B5EF4-FFF2-40B4-BE49-F238E27FC236}">
                <a16:creationId xmlns="" xmlns:a16="http://schemas.microsoft.com/office/drawing/2014/main" id="{5A84122F-BB51-44B5-BAFC-7FF7A615E27D}"/>
              </a:ext>
            </a:extLst>
          </p:cNvPr>
          <p:cNvSpPr txBox="1"/>
          <p:nvPr/>
        </p:nvSpPr>
        <p:spPr>
          <a:xfrm>
            <a:off x="467544" y="823188"/>
            <a:ext cx="8208912" cy="338554"/>
          </a:xfrm>
          <a:prstGeom prst="rect">
            <a:avLst/>
          </a:prstGeom>
          <a:noFill/>
        </p:spPr>
        <p:txBody>
          <a:bodyPr wrap="square" rtlCol="0">
            <a:spAutoFit/>
          </a:bodyPr>
          <a:lstStyle/>
          <a:p>
            <a:pPr algn="ctr"/>
            <a:r>
              <a:rPr lang="es-CL" sz="1600" dirty="0"/>
              <a:t>Mujer de 40 años Endometriosis típica de la pared abdominal en una incisión de Pfannenstiel . </a:t>
            </a:r>
          </a:p>
        </p:txBody>
      </p:sp>
    </p:spTree>
    <p:extLst>
      <p:ext uri="{BB962C8B-B14F-4D97-AF65-F5344CB8AC3E}">
        <p14:creationId xmlns:p14="http://schemas.microsoft.com/office/powerpoint/2010/main" val="2388803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7ED8391-3D37-4A20-A10B-DD2B04BB5EC3}"/>
              </a:ext>
            </a:extLst>
          </p:cNvPr>
          <p:cNvSpPr>
            <a:spLocks noGrp="1"/>
          </p:cNvSpPr>
          <p:nvPr>
            <p:ph type="title"/>
          </p:nvPr>
        </p:nvSpPr>
        <p:spPr>
          <a:xfrm>
            <a:off x="395536" y="692696"/>
            <a:ext cx="8229600" cy="1143000"/>
          </a:xfrm>
        </p:spPr>
        <p:txBody>
          <a:bodyPr/>
          <a:lstStyle/>
          <a:p>
            <a:r>
              <a:rPr lang="es-CL" b="1" dirty="0" smtClean="0"/>
              <a:t>MASAS SÓLIDAS</a:t>
            </a:r>
            <a:endParaRPr lang="es-AR" dirty="0"/>
          </a:p>
        </p:txBody>
      </p:sp>
      <p:sp>
        <p:nvSpPr>
          <p:cNvPr id="3" name="Marcador de contenido 2">
            <a:extLst>
              <a:ext uri="{FF2B5EF4-FFF2-40B4-BE49-F238E27FC236}">
                <a16:creationId xmlns="" xmlns:a16="http://schemas.microsoft.com/office/drawing/2014/main" id="{F5EA09BF-6CB2-48CD-BC40-586362F11805}"/>
              </a:ext>
            </a:extLst>
          </p:cNvPr>
          <p:cNvSpPr>
            <a:spLocks noGrp="1"/>
          </p:cNvSpPr>
          <p:nvPr>
            <p:ph idx="1"/>
          </p:nvPr>
        </p:nvSpPr>
        <p:spPr>
          <a:xfrm>
            <a:off x="467544" y="2276872"/>
            <a:ext cx="8229600" cy="3340968"/>
          </a:xfrm>
        </p:spPr>
        <p:txBody>
          <a:bodyPr>
            <a:normAutofit lnSpcReduction="10000"/>
          </a:bodyPr>
          <a:lstStyle/>
          <a:p>
            <a:pPr marL="0" indent="0" algn="just">
              <a:buNone/>
            </a:pPr>
            <a:r>
              <a:rPr lang="es-CL" sz="2000" b="1" dirty="0"/>
              <a:t>Antecedentes personales con afecciones sindrómicas:</a:t>
            </a:r>
          </a:p>
          <a:p>
            <a:pPr marL="0" indent="0" algn="just">
              <a:buNone/>
            </a:pPr>
            <a:endParaRPr lang="es-CL" sz="2000" b="1" dirty="0"/>
          </a:p>
          <a:p>
            <a:pPr algn="just"/>
            <a:r>
              <a:rPr lang="es-AR" sz="2000" b="1" dirty="0" err="1"/>
              <a:t>Neurofibromas</a:t>
            </a:r>
            <a:r>
              <a:rPr lang="es-AR" sz="2000" b="1" dirty="0"/>
              <a:t>: </a:t>
            </a:r>
            <a:r>
              <a:rPr lang="es-CL" sz="2000" dirty="0"/>
              <a:t>Son tumores benignos de la vaina del nervio que pueden ocurrir en la pared abdominal y en otros lugares.</a:t>
            </a:r>
            <a:r>
              <a:rPr lang="es-AR" sz="2000" dirty="0"/>
              <a:t> Los </a:t>
            </a:r>
            <a:r>
              <a:rPr lang="es-AR" sz="2000" dirty="0" err="1"/>
              <a:t>neurofibromas</a:t>
            </a:r>
            <a:r>
              <a:rPr lang="es-AR" sz="2000" dirty="0"/>
              <a:t> múltiples son patognomónicos  </a:t>
            </a:r>
            <a:r>
              <a:rPr lang="es-AR" sz="2000" dirty="0" smtClean="0"/>
              <a:t>de </a:t>
            </a:r>
            <a:r>
              <a:rPr lang="es-AR" sz="2000" dirty="0"/>
              <a:t>la NEUROFIBROMATOSIS TIPO 1.</a:t>
            </a:r>
          </a:p>
          <a:p>
            <a:pPr marL="0" indent="0" algn="just">
              <a:buNone/>
            </a:pPr>
            <a:r>
              <a:rPr lang="es-AR" sz="2000" dirty="0"/>
              <a:t> </a:t>
            </a:r>
          </a:p>
          <a:p>
            <a:pPr algn="just"/>
            <a:r>
              <a:rPr lang="es-CL" sz="2000" b="1" dirty="0"/>
              <a:t>Tumores malignos de la vaina del nervio periférico</a:t>
            </a:r>
            <a:r>
              <a:rPr lang="es-CL" sz="2000" dirty="0"/>
              <a:t>: Es una neoplasia maligna agresiva que puede originarse a partir de una vaina del nervio periférico o un </a:t>
            </a:r>
            <a:r>
              <a:rPr lang="es-CL" sz="2000" dirty="0" err="1"/>
              <a:t>neurofibroma</a:t>
            </a:r>
            <a:r>
              <a:rPr lang="es-CL" sz="2000" dirty="0"/>
              <a:t> plexiforme. El pronostico de vida en un paciente con neurofibromatosis tipo 1 es del 5% aproximadamente. </a:t>
            </a:r>
            <a:endParaRPr lang="es-AR" sz="2000" dirty="0"/>
          </a:p>
          <a:p>
            <a:endParaRPr lang="es-AR" b="1" dirty="0"/>
          </a:p>
        </p:txBody>
      </p:sp>
    </p:spTree>
    <p:extLst>
      <p:ext uri="{BB962C8B-B14F-4D97-AF65-F5344CB8AC3E}">
        <p14:creationId xmlns:p14="http://schemas.microsoft.com/office/powerpoint/2010/main" val="3493168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D9CFEB9-4517-4FC2-8771-37B293B3B63C}"/>
              </a:ext>
            </a:extLst>
          </p:cNvPr>
          <p:cNvSpPr>
            <a:spLocks noGrp="1"/>
          </p:cNvSpPr>
          <p:nvPr>
            <p:ph type="title"/>
          </p:nvPr>
        </p:nvSpPr>
        <p:spPr>
          <a:xfrm>
            <a:off x="467544" y="836712"/>
            <a:ext cx="8229600" cy="1143000"/>
          </a:xfrm>
        </p:spPr>
        <p:txBody>
          <a:bodyPr>
            <a:normAutofit/>
          </a:bodyPr>
          <a:lstStyle/>
          <a:p>
            <a:r>
              <a:rPr lang="es-CL" sz="4000" b="1" dirty="0" smtClean="0"/>
              <a:t>MASAS SÓLIDAS</a:t>
            </a:r>
            <a:endParaRPr lang="es-AR" sz="4000" dirty="0"/>
          </a:p>
        </p:txBody>
      </p:sp>
      <p:sp>
        <p:nvSpPr>
          <p:cNvPr id="3" name="Marcador de contenido 2">
            <a:extLst>
              <a:ext uri="{FF2B5EF4-FFF2-40B4-BE49-F238E27FC236}">
                <a16:creationId xmlns="" xmlns:a16="http://schemas.microsoft.com/office/drawing/2014/main" id="{A087A297-D447-4D67-9CF3-A538AAECDD6C}"/>
              </a:ext>
            </a:extLst>
          </p:cNvPr>
          <p:cNvSpPr>
            <a:spLocks noGrp="1"/>
          </p:cNvSpPr>
          <p:nvPr>
            <p:ph idx="1"/>
          </p:nvPr>
        </p:nvSpPr>
        <p:spPr>
          <a:xfrm>
            <a:off x="467544" y="2348880"/>
            <a:ext cx="8229600" cy="3412976"/>
          </a:xfrm>
        </p:spPr>
        <p:txBody>
          <a:bodyPr>
            <a:normAutofit lnSpcReduction="10000"/>
          </a:bodyPr>
          <a:lstStyle/>
          <a:p>
            <a:pPr marL="0" indent="0" algn="just">
              <a:buNone/>
            </a:pPr>
            <a:r>
              <a:rPr lang="es-CL" sz="2000" b="1" dirty="0"/>
              <a:t>Antecedentes personales con afecciones </a:t>
            </a:r>
            <a:r>
              <a:rPr lang="es-CL" sz="2000" b="1" dirty="0" err="1"/>
              <a:t>sindrómicas</a:t>
            </a:r>
            <a:r>
              <a:rPr lang="es-CL" sz="2000" b="1" dirty="0" smtClean="0"/>
              <a:t>:</a:t>
            </a:r>
          </a:p>
          <a:p>
            <a:pPr marL="0" indent="0" algn="just">
              <a:buNone/>
            </a:pPr>
            <a:endParaRPr lang="es-CL" sz="2000" b="1" dirty="0"/>
          </a:p>
          <a:p>
            <a:pPr algn="just"/>
            <a:r>
              <a:rPr lang="es-CL" sz="2000" b="1" dirty="0"/>
              <a:t>Tumores </a:t>
            </a:r>
            <a:r>
              <a:rPr lang="es-CL" sz="2000" b="1" dirty="0" err="1"/>
              <a:t>desmoides</a:t>
            </a:r>
            <a:r>
              <a:rPr lang="es-CL" sz="2000" b="1" dirty="0"/>
              <a:t>:</a:t>
            </a:r>
          </a:p>
          <a:p>
            <a:pPr algn="just">
              <a:buFont typeface="Wingdings" panose="05000000000000000000" pitchFamily="2" charset="2"/>
              <a:buChar char="ü"/>
            </a:pPr>
            <a:r>
              <a:rPr lang="es-CL" sz="2000" dirty="0"/>
              <a:t>Son tumores fibroblásticos benignos sin potencial metastásico, que puede ser localmente invasivo. Ocurren de forma esporádica, y pueden asociarse con el síndrome de Gardner (poliposis adenomatosa familiar).</a:t>
            </a:r>
          </a:p>
          <a:p>
            <a:pPr marL="0" indent="0" algn="just">
              <a:buNone/>
            </a:pPr>
            <a:endParaRPr lang="es-CL" sz="2000" b="1" dirty="0"/>
          </a:p>
          <a:p>
            <a:pPr algn="just">
              <a:buFont typeface="Wingdings" panose="05000000000000000000" pitchFamily="2" charset="2"/>
              <a:buChar char="ü"/>
            </a:pPr>
            <a:r>
              <a:rPr lang="es-ES" sz="2000" dirty="0">
                <a:solidFill>
                  <a:schemeClr val="accent2"/>
                </a:solidFill>
              </a:rPr>
              <a:t>Los tumores </a:t>
            </a:r>
            <a:r>
              <a:rPr lang="es-ES" sz="2000" dirty="0" err="1">
                <a:solidFill>
                  <a:schemeClr val="accent2"/>
                </a:solidFill>
              </a:rPr>
              <a:t>desmoides</a:t>
            </a:r>
            <a:r>
              <a:rPr lang="es-ES" sz="2000" dirty="0">
                <a:solidFill>
                  <a:schemeClr val="accent2"/>
                </a:solidFill>
              </a:rPr>
              <a:t> son las masas de pared abdominal más comunes que se confirman en el examen histológico. Los tumores </a:t>
            </a:r>
            <a:r>
              <a:rPr lang="es-ES" sz="2000" dirty="0" err="1">
                <a:solidFill>
                  <a:schemeClr val="accent2"/>
                </a:solidFill>
              </a:rPr>
              <a:t>desmoides</a:t>
            </a:r>
            <a:r>
              <a:rPr lang="es-ES" sz="2000" dirty="0">
                <a:solidFill>
                  <a:schemeClr val="accent2"/>
                </a:solidFill>
              </a:rPr>
              <a:t> de la pared abdominal son mucho más comunes en mujeres que en </a:t>
            </a:r>
            <a:r>
              <a:rPr lang="es-ES" sz="2000" dirty="0" smtClean="0">
                <a:solidFill>
                  <a:schemeClr val="accent2"/>
                </a:solidFill>
              </a:rPr>
              <a:t>hombres.</a:t>
            </a:r>
            <a:endParaRPr lang="es-AR" sz="2000" b="1" dirty="0">
              <a:solidFill>
                <a:schemeClr val="accent2"/>
              </a:solidFill>
            </a:endParaRPr>
          </a:p>
        </p:txBody>
      </p:sp>
      <p:pic>
        <p:nvPicPr>
          <p:cNvPr id="5" name="Imagen 4">
            <a:extLst>
              <a:ext uri="{FF2B5EF4-FFF2-40B4-BE49-F238E27FC236}">
                <a16:creationId xmlns="" xmlns:a16="http://schemas.microsoft.com/office/drawing/2014/main" id="{582807D4-5BC1-4E89-B091-32C9263B4FB8}"/>
              </a:ext>
            </a:extLst>
          </p:cNvPr>
          <p:cNvPicPr>
            <a:picLocks noChangeAspect="1"/>
          </p:cNvPicPr>
          <p:nvPr/>
        </p:nvPicPr>
        <p:blipFill>
          <a:blip r:embed="rId2"/>
          <a:stretch>
            <a:fillRect/>
          </a:stretch>
        </p:blipFill>
        <p:spPr>
          <a:xfrm>
            <a:off x="879218" y="4365104"/>
            <a:ext cx="1232244" cy="205374"/>
          </a:xfrm>
          <a:prstGeom prst="rect">
            <a:avLst/>
          </a:prstGeom>
        </p:spPr>
      </p:pic>
    </p:spTree>
    <p:extLst>
      <p:ext uri="{BB962C8B-B14F-4D97-AF65-F5344CB8AC3E}">
        <p14:creationId xmlns:p14="http://schemas.microsoft.com/office/powerpoint/2010/main" val="1849946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F91E55C-9366-494C-9863-5386C337E422}"/>
              </a:ext>
            </a:extLst>
          </p:cNvPr>
          <p:cNvSpPr>
            <a:spLocks noGrp="1"/>
          </p:cNvSpPr>
          <p:nvPr>
            <p:ph type="title"/>
          </p:nvPr>
        </p:nvSpPr>
        <p:spPr>
          <a:xfrm>
            <a:off x="467544" y="620688"/>
            <a:ext cx="8229600" cy="1143000"/>
          </a:xfrm>
        </p:spPr>
        <p:txBody>
          <a:bodyPr>
            <a:normAutofit/>
          </a:bodyPr>
          <a:lstStyle/>
          <a:p>
            <a:r>
              <a:rPr lang="es-CL" sz="4000" b="1" dirty="0" smtClean="0"/>
              <a:t>MASAS SÓLIDAS</a:t>
            </a:r>
            <a:endParaRPr lang="es-AR" sz="4000" dirty="0"/>
          </a:p>
        </p:txBody>
      </p:sp>
      <p:sp>
        <p:nvSpPr>
          <p:cNvPr id="3" name="Marcador de contenido 2">
            <a:extLst>
              <a:ext uri="{FF2B5EF4-FFF2-40B4-BE49-F238E27FC236}">
                <a16:creationId xmlns="" xmlns:a16="http://schemas.microsoft.com/office/drawing/2014/main" id="{51ECEB1D-CAC9-4D74-8095-6C81058518FE}"/>
              </a:ext>
            </a:extLst>
          </p:cNvPr>
          <p:cNvSpPr>
            <a:spLocks noGrp="1"/>
          </p:cNvSpPr>
          <p:nvPr>
            <p:ph idx="1"/>
          </p:nvPr>
        </p:nvSpPr>
        <p:spPr/>
        <p:txBody>
          <a:bodyPr>
            <a:normAutofit fontScale="62500" lnSpcReduction="20000"/>
          </a:bodyPr>
          <a:lstStyle/>
          <a:p>
            <a:pPr marL="0" indent="0" algn="just">
              <a:buNone/>
            </a:pPr>
            <a:endParaRPr lang="es-CL" b="1" dirty="0"/>
          </a:p>
          <a:p>
            <a:pPr algn="just"/>
            <a:r>
              <a:rPr lang="es-CL" b="1" dirty="0"/>
              <a:t>Sarcomas: </a:t>
            </a:r>
            <a:r>
              <a:rPr lang="es-CL" dirty="0"/>
              <a:t>Son lesiones de los tejidos blandos que pueden surgir en la pared abdominal. Los sarcomas fueron la segunda masa de pared abdominal más común. Los sarcomas pueden tener un aspecto de imagen diferentes según el </a:t>
            </a:r>
            <a:r>
              <a:rPr lang="es-CL" dirty="0" smtClean="0"/>
              <a:t>tipo que no son </a:t>
            </a:r>
            <a:r>
              <a:rPr lang="es-CL" dirty="0" err="1" smtClean="0"/>
              <a:t>caracteristicas</a:t>
            </a:r>
            <a:r>
              <a:rPr lang="es-CL" dirty="0" smtClean="0"/>
              <a:t>.</a:t>
            </a:r>
            <a:endParaRPr lang="es-CL" dirty="0"/>
          </a:p>
          <a:p>
            <a:pPr marL="0" indent="0" algn="just">
              <a:buNone/>
            </a:pPr>
            <a:endParaRPr lang="es-CL" dirty="0"/>
          </a:p>
          <a:p>
            <a:pPr algn="just">
              <a:buFont typeface="Wingdings" panose="05000000000000000000" pitchFamily="2" charset="2"/>
              <a:buChar char="ü"/>
            </a:pPr>
            <a:r>
              <a:rPr lang="es-CL" dirty="0"/>
              <a:t>Leiomiosarcoma, lesión compuesta de células tumorales malignas que se parecen al músculo liso.</a:t>
            </a:r>
          </a:p>
          <a:p>
            <a:pPr algn="just">
              <a:buFont typeface="Wingdings" panose="05000000000000000000" pitchFamily="2" charset="2"/>
              <a:buChar char="ü"/>
            </a:pPr>
            <a:r>
              <a:rPr lang="es-CL" dirty="0" err="1"/>
              <a:t>Dermatofibrosarcoma</a:t>
            </a:r>
            <a:r>
              <a:rPr lang="es-CL" dirty="0"/>
              <a:t> </a:t>
            </a:r>
            <a:r>
              <a:rPr lang="es-CL" dirty="0" err="1"/>
              <a:t>protuberans</a:t>
            </a:r>
            <a:r>
              <a:rPr lang="es-CL" dirty="0"/>
              <a:t> es una neoplasia localmente agresiva de la piel y el tejido superficial.</a:t>
            </a:r>
          </a:p>
          <a:p>
            <a:pPr algn="just">
              <a:buFont typeface="Wingdings" panose="05000000000000000000" pitchFamily="2" charset="2"/>
              <a:buChar char="ü"/>
            </a:pPr>
            <a:r>
              <a:rPr lang="es-CL" dirty="0"/>
              <a:t>Rabdomiosarcoma.</a:t>
            </a:r>
          </a:p>
          <a:p>
            <a:pPr algn="just">
              <a:buFont typeface="Wingdings" panose="05000000000000000000" pitchFamily="2" charset="2"/>
              <a:buChar char="ü"/>
            </a:pPr>
            <a:r>
              <a:rPr lang="es-CL" dirty="0" err="1"/>
              <a:t>Angiosarcoma</a:t>
            </a:r>
            <a:r>
              <a:rPr lang="es-CL" dirty="0"/>
              <a:t> epitelioide: Es un tumor maligno raro de origen endotelial.  </a:t>
            </a:r>
          </a:p>
          <a:p>
            <a:pPr algn="just">
              <a:buFont typeface="Wingdings" panose="05000000000000000000" pitchFamily="2" charset="2"/>
              <a:buChar char="ü"/>
            </a:pPr>
            <a:r>
              <a:rPr lang="es-CL" dirty="0"/>
              <a:t>El sarcoma sinovial: Es una neoplasia, la cual no surge de la membrana sinovial, su origen no está clara.</a:t>
            </a:r>
            <a:endParaRPr lang="es-AR" dirty="0"/>
          </a:p>
        </p:txBody>
      </p:sp>
    </p:spTree>
    <p:extLst>
      <p:ext uri="{BB962C8B-B14F-4D97-AF65-F5344CB8AC3E}">
        <p14:creationId xmlns:p14="http://schemas.microsoft.com/office/powerpoint/2010/main" val="1133833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849" r="7478" b="-1877"/>
          <a:stretch/>
        </p:blipFill>
        <p:spPr bwMode="auto">
          <a:xfrm>
            <a:off x="418835" y="188640"/>
            <a:ext cx="2855340" cy="197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003" y="2204864"/>
            <a:ext cx="2857034" cy="210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589"/>
          <a:stretch/>
        </p:blipFill>
        <p:spPr bwMode="auto">
          <a:xfrm>
            <a:off x="411042" y="4437112"/>
            <a:ext cx="2850995" cy="196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3461" y="155751"/>
            <a:ext cx="4166971" cy="330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8859" y="3533897"/>
            <a:ext cx="421617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a:extLst>
              <a:ext uri="{FF2B5EF4-FFF2-40B4-BE49-F238E27FC236}">
                <a16:creationId xmlns="" xmlns:a16="http://schemas.microsoft.com/office/drawing/2014/main" id="{2E7CBCC1-D979-4F67-B837-4FB0E2FC07F1}"/>
              </a:ext>
            </a:extLst>
          </p:cNvPr>
          <p:cNvSpPr txBox="1"/>
          <p:nvPr/>
        </p:nvSpPr>
        <p:spPr>
          <a:xfrm>
            <a:off x="431539" y="151343"/>
            <a:ext cx="504057" cy="400110"/>
          </a:xfrm>
          <a:prstGeom prst="rect">
            <a:avLst/>
          </a:prstGeom>
          <a:noFill/>
        </p:spPr>
        <p:txBody>
          <a:bodyPr wrap="square" rtlCol="0">
            <a:spAutoFit/>
          </a:bodyPr>
          <a:lstStyle/>
          <a:p>
            <a:r>
              <a:rPr lang="es-ES" sz="2000" b="1" dirty="0">
                <a:solidFill>
                  <a:schemeClr val="bg1"/>
                </a:solidFill>
              </a:rPr>
              <a:t>A</a:t>
            </a:r>
            <a:endParaRPr lang="es-AR" sz="2000" b="1" dirty="0">
              <a:solidFill>
                <a:schemeClr val="bg1"/>
              </a:solidFill>
            </a:endParaRPr>
          </a:p>
        </p:txBody>
      </p:sp>
      <p:sp>
        <p:nvSpPr>
          <p:cNvPr id="5" name="CuadroTexto 4">
            <a:extLst>
              <a:ext uri="{FF2B5EF4-FFF2-40B4-BE49-F238E27FC236}">
                <a16:creationId xmlns="" xmlns:a16="http://schemas.microsoft.com/office/drawing/2014/main" id="{8B375513-7CE8-4BC7-8AEB-613E2E064301}"/>
              </a:ext>
            </a:extLst>
          </p:cNvPr>
          <p:cNvSpPr txBox="1"/>
          <p:nvPr/>
        </p:nvSpPr>
        <p:spPr>
          <a:xfrm>
            <a:off x="2934864" y="2167567"/>
            <a:ext cx="274213" cy="400110"/>
          </a:xfrm>
          <a:prstGeom prst="rect">
            <a:avLst/>
          </a:prstGeom>
          <a:noFill/>
        </p:spPr>
        <p:txBody>
          <a:bodyPr wrap="square" rtlCol="0">
            <a:spAutoFit/>
          </a:bodyPr>
          <a:lstStyle/>
          <a:p>
            <a:r>
              <a:rPr lang="es-ES" sz="2000" b="1" dirty="0">
                <a:solidFill>
                  <a:schemeClr val="bg1"/>
                </a:solidFill>
              </a:rPr>
              <a:t>B</a:t>
            </a:r>
            <a:endParaRPr lang="es-AR" sz="2000" b="1" dirty="0">
              <a:solidFill>
                <a:schemeClr val="bg1"/>
              </a:solidFill>
            </a:endParaRPr>
          </a:p>
        </p:txBody>
      </p:sp>
      <p:sp>
        <p:nvSpPr>
          <p:cNvPr id="6" name="CuadroTexto 5">
            <a:extLst>
              <a:ext uri="{FF2B5EF4-FFF2-40B4-BE49-F238E27FC236}">
                <a16:creationId xmlns="" xmlns:a16="http://schemas.microsoft.com/office/drawing/2014/main" id="{6CAD1AEB-7178-483D-A4D5-B3CF3128FD16}"/>
              </a:ext>
            </a:extLst>
          </p:cNvPr>
          <p:cNvSpPr txBox="1"/>
          <p:nvPr/>
        </p:nvSpPr>
        <p:spPr>
          <a:xfrm>
            <a:off x="405003" y="4437112"/>
            <a:ext cx="396045" cy="400110"/>
          </a:xfrm>
          <a:prstGeom prst="rect">
            <a:avLst/>
          </a:prstGeom>
          <a:noFill/>
        </p:spPr>
        <p:txBody>
          <a:bodyPr wrap="square" rtlCol="0">
            <a:spAutoFit/>
          </a:bodyPr>
          <a:lstStyle/>
          <a:p>
            <a:r>
              <a:rPr lang="es-ES" sz="2000" b="1" dirty="0">
                <a:solidFill>
                  <a:schemeClr val="bg1"/>
                </a:solidFill>
              </a:rPr>
              <a:t>C</a:t>
            </a:r>
            <a:endParaRPr lang="es-AR" sz="2000" b="1" dirty="0">
              <a:solidFill>
                <a:schemeClr val="bg1"/>
              </a:solidFill>
            </a:endParaRPr>
          </a:p>
        </p:txBody>
      </p:sp>
      <p:sp>
        <p:nvSpPr>
          <p:cNvPr id="7" name="CuadroTexto 6">
            <a:extLst>
              <a:ext uri="{FF2B5EF4-FFF2-40B4-BE49-F238E27FC236}">
                <a16:creationId xmlns="" xmlns:a16="http://schemas.microsoft.com/office/drawing/2014/main" id="{21DA7122-33DF-4400-9CFB-0AE198642B8E}"/>
              </a:ext>
            </a:extLst>
          </p:cNvPr>
          <p:cNvSpPr txBox="1"/>
          <p:nvPr/>
        </p:nvSpPr>
        <p:spPr>
          <a:xfrm>
            <a:off x="8028384" y="196429"/>
            <a:ext cx="288032" cy="400110"/>
          </a:xfrm>
          <a:prstGeom prst="rect">
            <a:avLst/>
          </a:prstGeom>
          <a:noFill/>
        </p:spPr>
        <p:txBody>
          <a:bodyPr wrap="square" rtlCol="0">
            <a:spAutoFit/>
          </a:bodyPr>
          <a:lstStyle/>
          <a:p>
            <a:r>
              <a:rPr lang="es-ES" sz="2000" b="1" dirty="0">
                <a:solidFill>
                  <a:schemeClr val="bg1"/>
                </a:solidFill>
              </a:rPr>
              <a:t>D</a:t>
            </a:r>
            <a:endParaRPr lang="es-AR" sz="2000" b="1" dirty="0">
              <a:solidFill>
                <a:schemeClr val="bg1"/>
              </a:solidFill>
            </a:endParaRPr>
          </a:p>
        </p:txBody>
      </p:sp>
      <p:sp>
        <p:nvSpPr>
          <p:cNvPr id="8" name="CuadroTexto 7">
            <a:extLst>
              <a:ext uri="{FF2B5EF4-FFF2-40B4-BE49-F238E27FC236}">
                <a16:creationId xmlns="" xmlns:a16="http://schemas.microsoft.com/office/drawing/2014/main" id="{EC881D81-533C-4800-BE9B-161A172F39FA}"/>
              </a:ext>
            </a:extLst>
          </p:cNvPr>
          <p:cNvSpPr txBox="1"/>
          <p:nvPr/>
        </p:nvSpPr>
        <p:spPr>
          <a:xfrm>
            <a:off x="4355976" y="3645024"/>
            <a:ext cx="432048" cy="400110"/>
          </a:xfrm>
          <a:prstGeom prst="rect">
            <a:avLst/>
          </a:prstGeom>
          <a:noFill/>
        </p:spPr>
        <p:txBody>
          <a:bodyPr wrap="square" rtlCol="0">
            <a:spAutoFit/>
          </a:bodyPr>
          <a:lstStyle/>
          <a:p>
            <a:r>
              <a:rPr lang="es-ES" sz="2000" b="1" dirty="0">
                <a:solidFill>
                  <a:schemeClr val="bg1"/>
                </a:solidFill>
              </a:rPr>
              <a:t>E</a:t>
            </a:r>
            <a:endParaRPr lang="es-AR" sz="2000" b="1" dirty="0">
              <a:solidFill>
                <a:schemeClr val="bg1"/>
              </a:solidFill>
            </a:endParaRPr>
          </a:p>
        </p:txBody>
      </p:sp>
    </p:spTree>
    <p:extLst>
      <p:ext uri="{BB962C8B-B14F-4D97-AF65-F5344CB8AC3E}">
        <p14:creationId xmlns:p14="http://schemas.microsoft.com/office/powerpoint/2010/main" val="873768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4392488" cy="2886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207" y="2363355"/>
            <a:ext cx="3877208" cy="242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a:extLst>
              <a:ext uri="{FF2B5EF4-FFF2-40B4-BE49-F238E27FC236}">
                <a16:creationId xmlns="" xmlns:a16="http://schemas.microsoft.com/office/drawing/2014/main" id="{2A71A45B-621A-4D6A-8304-9720B5892650}"/>
              </a:ext>
            </a:extLst>
          </p:cNvPr>
          <p:cNvSpPr txBox="1"/>
          <p:nvPr/>
        </p:nvSpPr>
        <p:spPr>
          <a:xfrm>
            <a:off x="323528" y="188640"/>
            <a:ext cx="504056" cy="400110"/>
          </a:xfrm>
          <a:prstGeom prst="rect">
            <a:avLst/>
          </a:prstGeom>
          <a:noFill/>
        </p:spPr>
        <p:txBody>
          <a:bodyPr wrap="square" rtlCol="0">
            <a:spAutoFit/>
          </a:bodyPr>
          <a:lstStyle/>
          <a:p>
            <a:r>
              <a:rPr lang="es-ES" sz="2000" b="1" dirty="0">
                <a:solidFill>
                  <a:schemeClr val="bg1"/>
                </a:solidFill>
              </a:rPr>
              <a:t>A</a:t>
            </a:r>
            <a:endParaRPr lang="es-AR" sz="2000" b="1" dirty="0">
              <a:solidFill>
                <a:schemeClr val="bg1"/>
              </a:solidFill>
            </a:endParaRPr>
          </a:p>
        </p:txBody>
      </p:sp>
      <p:sp>
        <p:nvSpPr>
          <p:cNvPr id="4" name="CuadroTexto 3">
            <a:extLst>
              <a:ext uri="{FF2B5EF4-FFF2-40B4-BE49-F238E27FC236}">
                <a16:creationId xmlns="" xmlns:a16="http://schemas.microsoft.com/office/drawing/2014/main" id="{4F2C75B8-A0A5-4093-ACCA-242B86D04E93}"/>
              </a:ext>
            </a:extLst>
          </p:cNvPr>
          <p:cNvSpPr txBox="1"/>
          <p:nvPr/>
        </p:nvSpPr>
        <p:spPr>
          <a:xfrm>
            <a:off x="8532440" y="2431011"/>
            <a:ext cx="402975" cy="400110"/>
          </a:xfrm>
          <a:prstGeom prst="rect">
            <a:avLst/>
          </a:prstGeom>
          <a:noFill/>
        </p:spPr>
        <p:txBody>
          <a:bodyPr wrap="square" rtlCol="0">
            <a:spAutoFit/>
          </a:bodyPr>
          <a:lstStyle/>
          <a:p>
            <a:r>
              <a:rPr lang="es-ES" sz="2000" b="1" dirty="0">
                <a:solidFill>
                  <a:schemeClr val="bg1"/>
                </a:solidFill>
              </a:rPr>
              <a:t>B</a:t>
            </a:r>
            <a:endParaRPr lang="es-AR" sz="2000" b="1" dirty="0">
              <a:solidFill>
                <a:schemeClr val="bg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646" y="3284984"/>
            <a:ext cx="3996444" cy="326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923928" y="3284984"/>
            <a:ext cx="425162" cy="400110"/>
          </a:xfrm>
          <a:prstGeom prst="rect">
            <a:avLst/>
          </a:prstGeom>
          <a:noFill/>
        </p:spPr>
        <p:txBody>
          <a:bodyPr wrap="square" rtlCol="0">
            <a:spAutoFit/>
          </a:bodyPr>
          <a:lstStyle/>
          <a:p>
            <a:r>
              <a:rPr lang="es-CL" sz="2000" b="1" dirty="0" smtClean="0">
                <a:solidFill>
                  <a:schemeClr val="bg1"/>
                </a:solidFill>
              </a:rPr>
              <a:t>C</a:t>
            </a:r>
            <a:endParaRPr lang="es-CL" sz="2000" b="1" dirty="0">
              <a:solidFill>
                <a:schemeClr val="bg1"/>
              </a:solidFill>
            </a:endParaRPr>
          </a:p>
        </p:txBody>
      </p:sp>
    </p:spTree>
    <p:extLst>
      <p:ext uri="{BB962C8B-B14F-4D97-AF65-F5344CB8AC3E}">
        <p14:creationId xmlns:p14="http://schemas.microsoft.com/office/powerpoint/2010/main" val="2063373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6F0B121-E353-411B-9974-11153482FF78}"/>
              </a:ext>
            </a:extLst>
          </p:cNvPr>
          <p:cNvSpPr>
            <a:spLocks noGrp="1"/>
          </p:cNvSpPr>
          <p:nvPr>
            <p:ph type="title"/>
          </p:nvPr>
        </p:nvSpPr>
        <p:spPr>
          <a:xfrm>
            <a:off x="467544" y="620688"/>
            <a:ext cx="8229600" cy="1143000"/>
          </a:xfrm>
        </p:spPr>
        <p:txBody>
          <a:bodyPr>
            <a:normAutofit/>
          </a:bodyPr>
          <a:lstStyle/>
          <a:p>
            <a:r>
              <a:rPr lang="es-CL" sz="4000" b="1" dirty="0" smtClean="0"/>
              <a:t>MASAS SÓLIDAS</a:t>
            </a:r>
            <a:endParaRPr lang="es-AR" sz="4000" dirty="0"/>
          </a:p>
        </p:txBody>
      </p:sp>
      <p:sp>
        <p:nvSpPr>
          <p:cNvPr id="3" name="Marcador de contenido 2">
            <a:extLst>
              <a:ext uri="{FF2B5EF4-FFF2-40B4-BE49-F238E27FC236}">
                <a16:creationId xmlns="" xmlns:a16="http://schemas.microsoft.com/office/drawing/2014/main" id="{EC76B0C9-1C8C-47AA-B071-0449BF423045}"/>
              </a:ext>
            </a:extLst>
          </p:cNvPr>
          <p:cNvSpPr>
            <a:spLocks noGrp="1"/>
          </p:cNvSpPr>
          <p:nvPr>
            <p:ph idx="1"/>
          </p:nvPr>
        </p:nvSpPr>
        <p:spPr>
          <a:xfrm>
            <a:off x="467544" y="1916832"/>
            <a:ext cx="8229600" cy="4349080"/>
          </a:xfrm>
        </p:spPr>
        <p:txBody>
          <a:bodyPr>
            <a:normAutofit fontScale="92500" lnSpcReduction="10000"/>
          </a:bodyPr>
          <a:lstStyle/>
          <a:p>
            <a:pPr algn="just"/>
            <a:r>
              <a:rPr lang="es-CL" sz="2200" b="1" dirty="0" smtClean="0"/>
              <a:t>Linfoma </a:t>
            </a:r>
            <a:r>
              <a:rPr lang="es-CL" sz="2200" b="1" dirty="0"/>
              <a:t>cutáneo primario: </a:t>
            </a:r>
          </a:p>
          <a:p>
            <a:pPr algn="just">
              <a:buFont typeface="Wingdings" panose="05000000000000000000" pitchFamily="2" charset="2"/>
              <a:buChar char="ü"/>
            </a:pPr>
            <a:r>
              <a:rPr lang="es-CL" sz="2200" dirty="0"/>
              <a:t>Es una forma de linfoma </a:t>
            </a:r>
            <a:r>
              <a:rPr lang="es-CL" sz="2200" dirty="0" err="1"/>
              <a:t>extranodal</a:t>
            </a:r>
            <a:r>
              <a:rPr lang="es-CL" sz="2200" dirty="0"/>
              <a:t> que se aísla en la piel y representa hasta el 19% de las formas </a:t>
            </a:r>
            <a:r>
              <a:rPr lang="es-CL" sz="2200" dirty="0" err="1"/>
              <a:t>extranodales</a:t>
            </a:r>
            <a:r>
              <a:rPr lang="es-CL" sz="2200" dirty="0"/>
              <a:t> primarias de linfoma no Hodgkin. </a:t>
            </a:r>
          </a:p>
          <a:p>
            <a:pPr marL="0" indent="0" algn="just">
              <a:buNone/>
            </a:pPr>
            <a:endParaRPr lang="es-CL" sz="2200" dirty="0"/>
          </a:p>
          <a:p>
            <a:pPr algn="just">
              <a:buFont typeface="Wingdings" panose="05000000000000000000" pitchFamily="2" charset="2"/>
              <a:buChar char="ü"/>
            </a:pPr>
            <a:r>
              <a:rPr lang="es-CL" sz="2200" dirty="0"/>
              <a:t>Tanto los linajes de células T como de células B pueden manifestarse como linfoma cutáneo primario. </a:t>
            </a:r>
          </a:p>
          <a:p>
            <a:pPr marL="0" indent="0" algn="just">
              <a:buNone/>
            </a:pPr>
            <a:endParaRPr lang="es-CL" sz="2200" dirty="0"/>
          </a:p>
          <a:p>
            <a:pPr algn="just">
              <a:buFont typeface="Wingdings" panose="05000000000000000000" pitchFamily="2" charset="2"/>
              <a:buChar char="ü"/>
            </a:pPr>
            <a:r>
              <a:rPr lang="es-CL" sz="2200" dirty="0"/>
              <a:t>Por células T ocurren en un 90% de los pacientes y por células B ocurre en el 50% de los pacientes.</a:t>
            </a:r>
          </a:p>
          <a:p>
            <a:pPr marL="0" indent="0" algn="just">
              <a:buNone/>
            </a:pPr>
            <a:endParaRPr lang="es-CL" sz="2200" dirty="0"/>
          </a:p>
          <a:p>
            <a:pPr algn="just">
              <a:buFont typeface="Wingdings" panose="05000000000000000000" pitchFamily="2" charset="2"/>
              <a:buChar char="ü"/>
            </a:pPr>
            <a:r>
              <a:rPr lang="es-CL" sz="2200" dirty="0"/>
              <a:t>El linfoma cutáneo primario de células B se manifestó con mayor frecuencia en la cabeza y el cuello, mientras que los linajes de células T afectaron el tronco.</a:t>
            </a:r>
            <a:endParaRPr lang="es-AR" sz="2200" dirty="0"/>
          </a:p>
          <a:p>
            <a:pPr marL="0" indent="0" algn="just">
              <a:buNone/>
            </a:pPr>
            <a:endParaRPr lang="es-CL" b="1" dirty="0"/>
          </a:p>
          <a:p>
            <a:pPr marL="0" indent="0">
              <a:buNone/>
            </a:pPr>
            <a:endParaRPr lang="es-AR" dirty="0"/>
          </a:p>
        </p:txBody>
      </p:sp>
    </p:spTree>
    <p:extLst>
      <p:ext uri="{BB962C8B-B14F-4D97-AF65-F5344CB8AC3E}">
        <p14:creationId xmlns:p14="http://schemas.microsoft.com/office/powerpoint/2010/main" val="3031162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570BCC8-A6D6-4816-87A8-A4D2EA7C64B4}"/>
              </a:ext>
            </a:extLst>
          </p:cNvPr>
          <p:cNvSpPr>
            <a:spLocks noGrp="1"/>
          </p:cNvSpPr>
          <p:nvPr>
            <p:ph type="title"/>
          </p:nvPr>
        </p:nvSpPr>
        <p:spPr>
          <a:xfrm>
            <a:off x="467544" y="692696"/>
            <a:ext cx="8229600" cy="1143000"/>
          </a:xfrm>
        </p:spPr>
        <p:txBody>
          <a:bodyPr>
            <a:normAutofit/>
          </a:bodyPr>
          <a:lstStyle/>
          <a:p>
            <a:r>
              <a:rPr lang="es-ES" sz="4000" b="1" dirty="0" smtClean="0"/>
              <a:t>INTRODUCCIÓN</a:t>
            </a:r>
            <a:endParaRPr lang="es-AR" sz="4000" b="1" dirty="0"/>
          </a:p>
        </p:txBody>
      </p:sp>
      <p:sp>
        <p:nvSpPr>
          <p:cNvPr id="3" name="Marcador de contenido 2">
            <a:extLst>
              <a:ext uri="{FF2B5EF4-FFF2-40B4-BE49-F238E27FC236}">
                <a16:creationId xmlns="" xmlns:a16="http://schemas.microsoft.com/office/drawing/2014/main" id="{73E4B777-8457-4EE0-A852-BD3DB4FF5FA3}"/>
              </a:ext>
            </a:extLst>
          </p:cNvPr>
          <p:cNvSpPr>
            <a:spLocks noGrp="1"/>
          </p:cNvSpPr>
          <p:nvPr>
            <p:ph idx="1"/>
          </p:nvPr>
        </p:nvSpPr>
        <p:spPr>
          <a:xfrm>
            <a:off x="467544" y="1988840"/>
            <a:ext cx="7931224" cy="4061047"/>
          </a:xfrm>
        </p:spPr>
        <p:txBody>
          <a:bodyPr>
            <a:normAutofit/>
          </a:bodyPr>
          <a:lstStyle/>
          <a:p>
            <a:pPr algn="just"/>
            <a:r>
              <a:rPr lang="es-ES" sz="2000" dirty="0"/>
              <a:t>Las masas de la pared abdominal, las lesiones similares a las masas y los procesos difusos son hallazgos comunes y a menudo incidentales en las imágenes. Distinguir entre estos tipos de masas solo en función de las características de imagen puede ser un desafío. </a:t>
            </a:r>
          </a:p>
          <a:p>
            <a:pPr algn="just"/>
            <a:endParaRPr lang="es-ES" sz="2000" dirty="0"/>
          </a:p>
          <a:p>
            <a:pPr algn="just"/>
            <a:r>
              <a:rPr lang="es-CL" sz="2000" dirty="0"/>
              <a:t>Las cinco masas más comunes en orden decreciente de frecuencia fueron tumores </a:t>
            </a:r>
            <a:r>
              <a:rPr lang="es-CL" sz="2000" dirty="0" err="1"/>
              <a:t>desmoides</a:t>
            </a:r>
            <a:r>
              <a:rPr lang="es-CL" sz="2000" dirty="0"/>
              <a:t> (30%), sarcomas de cualquier tipo (20%), metástasis (18%), lipomas (6%) y </a:t>
            </a:r>
            <a:r>
              <a:rPr lang="es-CL" sz="2000" dirty="0" err="1"/>
              <a:t>endometriomas</a:t>
            </a:r>
            <a:r>
              <a:rPr lang="es-CL" sz="2000" dirty="0"/>
              <a:t> (4%).</a:t>
            </a:r>
          </a:p>
          <a:p>
            <a:pPr marL="0" indent="0" algn="just">
              <a:buNone/>
            </a:pPr>
            <a:endParaRPr lang="es-CL" sz="2000" dirty="0"/>
          </a:p>
          <a:p>
            <a:pPr algn="just"/>
            <a:r>
              <a:rPr lang="es-CL" sz="2000" dirty="0"/>
              <a:t>El propósito de este artículo es ofrecer un enfoque algorítmico para la caracterización de las masas de la pared abdominal y revisar los procesos difusos de la pared abdominal.</a:t>
            </a:r>
            <a:endParaRPr lang="es-AR" sz="2000" dirty="0"/>
          </a:p>
        </p:txBody>
      </p:sp>
    </p:spTree>
    <p:extLst>
      <p:ext uri="{BB962C8B-B14F-4D97-AF65-F5344CB8AC3E}">
        <p14:creationId xmlns:p14="http://schemas.microsoft.com/office/powerpoint/2010/main" val="2080908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66907"/>
            <a:ext cx="5265463" cy="264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19" y="4122138"/>
            <a:ext cx="5265463" cy="244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a:extLst>
              <a:ext uri="{FF2B5EF4-FFF2-40B4-BE49-F238E27FC236}">
                <a16:creationId xmlns="" xmlns:a16="http://schemas.microsoft.com/office/drawing/2014/main" id="{0B0DDFE1-42DE-4A5B-AAEB-EF0198EA3AC9}"/>
              </a:ext>
            </a:extLst>
          </p:cNvPr>
          <p:cNvSpPr txBox="1"/>
          <p:nvPr/>
        </p:nvSpPr>
        <p:spPr>
          <a:xfrm>
            <a:off x="539552" y="2991141"/>
            <a:ext cx="8064896" cy="954107"/>
          </a:xfrm>
          <a:prstGeom prst="rect">
            <a:avLst/>
          </a:prstGeom>
          <a:noFill/>
        </p:spPr>
        <p:txBody>
          <a:bodyPr wrap="square" rtlCol="0">
            <a:spAutoFit/>
          </a:bodyPr>
          <a:lstStyle/>
          <a:p>
            <a:pPr algn="just"/>
            <a:r>
              <a:rPr lang="es-CL" sz="1400" dirty="0"/>
              <a:t>Hombre de 55 años Linfoma cutáneo primario  sin antecedentes médicos relevantes que se presentó con una masa palpable en la pared abdominal anterior. </a:t>
            </a:r>
            <a:r>
              <a:rPr lang="es-CL" sz="1400" b="1" dirty="0"/>
              <a:t>(a)</a:t>
            </a:r>
            <a:r>
              <a:rPr lang="es-CL" sz="1400" dirty="0"/>
              <a:t>  Imagen axial de TC  muestra una masa realzada en el área pared abdominal. </a:t>
            </a:r>
            <a:r>
              <a:rPr lang="es-CL" sz="1400" b="1" dirty="0"/>
              <a:t>(b)</a:t>
            </a:r>
            <a:r>
              <a:rPr lang="es-CL" sz="1400" dirty="0"/>
              <a:t> La imagen axial de PET / CT muestra con la una gran avidez de FDG.  Los resultados patológicos mostraron linfoma de células B.</a:t>
            </a:r>
            <a:endParaRPr lang="es-AR" sz="1400" dirty="0"/>
          </a:p>
        </p:txBody>
      </p:sp>
      <p:sp>
        <p:nvSpPr>
          <p:cNvPr id="4" name="CuadroTexto 3">
            <a:extLst>
              <a:ext uri="{FF2B5EF4-FFF2-40B4-BE49-F238E27FC236}">
                <a16:creationId xmlns="" xmlns:a16="http://schemas.microsoft.com/office/drawing/2014/main" id="{4C427B85-1BC6-49BF-9F04-59624103F87D}"/>
              </a:ext>
            </a:extLst>
          </p:cNvPr>
          <p:cNvSpPr txBox="1"/>
          <p:nvPr/>
        </p:nvSpPr>
        <p:spPr>
          <a:xfrm>
            <a:off x="2195736" y="260754"/>
            <a:ext cx="432048" cy="400110"/>
          </a:xfrm>
          <a:prstGeom prst="rect">
            <a:avLst/>
          </a:prstGeom>
          <a:noFill/>
        </p:spPr>
        <p:txBody>
          <a:bodyPr wrap="square" rtlCol="0">
            <a:spAutoFit/>
          </a:bodyPr>
          <a:lstStyle/>
          <a:p>
            <a:r>
              <a:rPr lang="es-ES" sz="2000" b="1" dirty="0">
                <a:solidFill>
                  <a:schemeClr val="bg1"/>
                </a:solidFill>
              </a:rPr>
              <a:t>A</a:t>
            </a:r>
            <a:endParaRPr lang="es-AR" sz="2000" b="1" dirty="0">
              <a:solidFill>
                <a:schemeClr val="bg1"/>
              </a:solidFill>
            </a:endParaRPr>
          </a:p>
        </p:txBody>
      </p:sp>
      <p:sp>
        <p:nvSpPr>
          <p:cNvPr id="5" name="CuadroTexto 4">
            <a:extLst>
              <a:ext uri="{FF2B5EF4-FFF2-40B4-BE49-F238E27FC236}">
                <a16:creationId xmlns="" xmlns:a16="http://schemas.microsoft.com/office/drawing/2014/main" id="{A1577F9E-59F7-4110-958F-553ABF773BA5}"/>
              </a:ext>
            </a:extLst>
          </p:cNvPr>
          <p:cNvSpPr txBox="1"/>
          <p:nvPr/>
        </p:nvSpPr>
        <p:spPr>
          <a:xfrm>
            <a:off x="2195736" y="4122138"/>
            <a:ext cx="864096" cy="400110"/>
          </a:xfrm>
          <a:prstGeom prst="rect">
            <a:avLst/>
          </a:prstGeom>
          <a:noFill/>
        </p:spPr>
        <p:txBody>
          <a:bodyPr wrap="square" rtlCol="0">
            <a:spAutoFit/>
          </a:bodyPr>
          <a:lstStyle/>
          <a:p>
            <a:r>
              <a:rPr lang="es-ES" sz="2000" b="1" dirty="0">
                <a:solidFill>
                  <a:schemeClr val="bg1"/>
                </a:solidFill>
              </a:rPr>
              <a:t>B</a:t>
            </a:r>
            <a:endParaRPr lang="es-AR" sz="2000" b="1" dirty="0">
              <a:solidFill>
                <a:schemeClr val="bg1"/>
              </a:solidFill>
            </a:endParaRPr>
          </a:p>
        </p:txBody>
      </p:sp>
    </p:spTree>
    <p:extLst>
      <p:ext uri="{BB962C8B-B14F-4D97-AF65-F5344CB8AC3E}">
        <p14:creationId xmlns:p14="http://schemas.microsoft.com/office/powerpoint/2010/main" val="4113841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03128"/>
            <a:ext cx="8461395" cy="5110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8126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15816" y="188640"/>
            <a:ext cx="2962672" cy="346050"/>
          </a:xfrm>
          <a:solidFill>
            <a:schemeClr val="tx2">
              <a:lumMod val="25000"/>
              <a:lumOff val="75000"/>
            </a:schemeClr>
          </a:solidFill>
          <a:ln>
            <a:solidFill>
              <a:schemeClr val="tx1"/>
            </a:solidFill>
          </a:ln>
        </p:spPr>
        <p:txBody>
          <a:bodyPr>
            <a:normAutofit/>
          </a:bodyPr>
          <a:lstStyle/>
          <a:p>
            <a:r>
              <a:rPr lang="es-CL" sz="1200" b="1" dirty="0"/>
              <a:t>DISCRETAS MASAS O LESIONES MULTIPLES</a:t>
            </a:r>
          </a:p>
        </p:txBody>
      </p:sp>
      <p:sp>
        <p:nvSpPr>
          <p:cNvPr id="5" name="4 CuadroTexto"/>
          <p:cNvSpPr txBox="1"/>
          <p:nvPr/>
        </p:nvSpPr>
        <p:spPr>
          <a:xfrm>
            <a:off x="863463" y="703729"/>
            <a:ext cx="2304256" cy="276999"/>
          </a:xfrm>
          <a:prstGeom prst="rect">
            <a:avLst/>
          </a:prstGeom>
          <a:noFill/>
          <a:ln>
            <a:solidFill>
              <a:schemeClr val="tx1"/>
            </a:solidFill>
          </a:ln>
        </p:spPr>
        <p:txBody>
          <a:bodyPr wrap="square" rtlCol="0">
            <a:spAutoFit/>
          </a:bodyPr>
          <a:lstStyle/>
          <a:p>
            <a:pPr algn="ctr"/>
            <a:r>
              <a:rPr lang="es-CL" sz="1200" dirty="0"/>
              <a:t>Recibe inyecciones subcutáneos?</a:t>
            </a:r>
          </a:p>
        </p:txBody>
      </p:sp>
      <p:sp>
        <p:nvSpPr>
          <p:cNvPr id="6" name="5 CuadroTexto"/>
          <p:cNvSpPr txBox="1"/>
          <p:nvPr/>
        </p:nvSpPr>
        <p:spPr>
          <a:xfrm>
            <a:off x="5220072" y="736807"/>
            <a:ext cx="3384376" cy="276999"/>
          </a:xfrm>
          <a:prstGeom prst="rect">
            <a:avLst/>
          </a:prstGeom>
          <a:noFill/>
          <a:ln>
            <a:solidFill>
              <a:schemeClr val="tx1"/>
            </a:solidFill>
          </a:ln>
        </p:spPr>
        <p:txBody>
          <a:bodyPr wrap="square" rtlCol="0">
            <a:spAutoFit/>
          </a:bodyPr>
          <a:lstStyle/>
          <a:p>
            <a:pPr algn="ctr"/>
            <a:r>
              <a:rPr lang="es-CL" sz="1200" dirty="0"/>
              <a:t>Múltiples calcificaciones cutáneas o subcutáneas</a:t>
            </a:r>
          </a:p>
        </p:txBody>
      </p:sp>
      <p:sp>
        <p:nvSpPr>
          <p:cNvPr id="8" name="7 CuadroTexto"/>
          <p:cNvSpPr txBox="1"/>
          <p:nvPr/>
        </p:nvSpPr>
        <p:spPr>
          <a:xfrm>
            <a:off x="179512" y="1577116"/>
            <a:ext cx="1368152" cy="461665"/>
          </a:xfrm>
          <a:prstGeom prst="rect">
            <a:avLst/>
          </a:prstGeom>
          <a:noFill/>
          <a:ln>
            <a:solidFill>
              <a:schemeClr val="tx1"/>
            </a:solidFill>
          </a:ln>
        </p:spPr>
        <p:txBody>
          <a:bodyPr wrap="square" rtlCol="0">
            <a:spAutoFit/>
          </a:bodyPr>
          <a:lstStyle/>
          <a:p>
            <a:pPr algn="ctr"/>
            <a:r>
              <a:rPr lang="es-ES" altLang="es-CL" sz="1200" dirty="0">
                <a:solidFill>
                  <a:srgbClr val="222222"/>
                </a:solidFill>
                <a:latin typeface="Calibri" panose="020F0502020204030204" pitchFamily="34" charset="0"/>
                <a:cs typeface="Calibri" panose="020F0502020204030204" pitchFamily="34" charset="0"/>
              </a:rPr>
              <a:t>Granulomas por inyección</a:t>
            </a:r>
            <a:endParaRPr lang="es-CL" sz="1200" dirty="0">
              <a:latin typeface="Calibri" panose="020F0502020204030204" pitchFamily="34" charset="0"/>
              <a:cs typeface="Calibri" panose="020F0502020204030204" pitchFamily="34" charset="0"/>
            </a:endParaRPr>
          </a:p>
        </p:txBody>
      </p:sp>
      <p:sp>
        <p:nvSpPr>
          <p:cNvPr id="9" name="8 CuadroTexto"/>
          <p:cNvSpPr txBox="1"/>
          <p:nvPr/>
        </p:nvSpPr>
        <p:spPr>
          <a:xfrm>
            <a:off x="1868687" y="2248171"/>
            <a:ext cx="1656184" cy="461665"/>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200" dirty="0" err="1"/>
              <a:t>Lipohipertrofia</a:t>
            </a:r>
            <a:r>
              <a:rPr lang="es-CL" sz="1200" dirty="0"/>
              <a:t> de pared abdominal</a:t>
            </a:r>
          </a:p>
        </p:txBody>
      </p:sp>
      <p:sp>
        <p:nvSpPr>
          <p:cNvPr id="10" name="9 CuadroTexto"/>
          <p:cNvSpPr txBox="1"/>
          <p:nvPr/>
        </p:nvSpPr>
        <p:spPr>
          <a:xfrm>
            <a:off x="1679666" y="1427238"/>
            <a:ext cx="2034226" cy="646331"/>
          </a:xfrm>
          <a:prstGeom prst="rect">
            <a:avLst/>
          </a:prstGeom>
          <a:noFill/>
          <a:ln>
            <a:solidFill>
              <a:schemeClr val="tx1"/>
            </a:solidFill>
          </a:ln>
        </p:spPr>
        <p:txBody>
          <a:bodyPr wrap="square" rtlCol="0">
            <a:spAutoFit/>
          </a:bodyPr>
          <a:lstStyle/>
          <a:p>
            <a:r>
              <a:rPr lang="es-ES" altLang="es-CL" sz="1200" dirty="0">
                <a:solidFill>
                  <a:srgbClr val="222222"/>
                </a:solidFill>
                <a:latin typeface="Calibri" panose="020F0502020204030204" pitchFamily="34" charset="0"/>
                <a:cs typeface="Calibri" panose="020F0502020204030204" pitchFamily="34" charset="0"/>
              </a:rPr>
              <a:t>Protuberancias con grasas focales (inyecciones de insulina)</a:t>
            </a:r>
            <a:endParaRPr lang="es-CL" sz="1200" dirty="0">
              <a:latin typeface="Calibri" panose="020F0502020204030204" pitchFamily="34" charset="0"/>
              <a:cs typeface="Calibri" panose="020F0502020204030204" pitchFamily="34" charset="0"/>
            </a:endParaRPr>
          </a:p>
        </p:txBody>
      </p:sp>
      <p:sp>
        <p:nvSpPr>
          <p:cNvPr id="11" name="10 CuadroTexto"/>
          <p:cNvSpPr txBox="1"/>
          <p:nvPr/>
        </p:nvSpPr>
        <p:spPr>
          <a:xfrm>
            <a:off x="3851920" y="1392449"/>
            <a:ext cx="1944216" cy="830997"/>
          </a:xfrm>
          <a:prstGeom prst="rect">
            <a:avLst/>
          </a:prstGeom>
          <a:noFill/>
          <a:ln>
            <a:solidFill>
              <a:schemeClr val="tx1"/>
            </a:solidFill>
          </a:ln>
        </p:spPr>
        <p:txBody>
          <a:bodyPr wrap="square" rtlCol="0">
            <a:spAutoFit/>
          </a:bodyPr>
          <a:lstStyle/>
          <a:p>
            <a:pPr lvl="0"/>
            <a:r>
              <a:rPr lang="es-ES" altLang="es-CL" sz="1200" dirty="0">
                <a:solidFill>
                  <a:srgbClr val="222222"/>
                </a:solidFill>
                <a:cs typeface="Arial" pitchFamily="34" charset="0"/>
              </a:rPr>
              <a:t>Post-trasplante, pancreatitis, VIH (+), melanoma o malignidad previa / actual?</a:t>
            </a:r>
            <a:r>
              <a:rPr lang="es-ES" altLang="es-CL" sz="1200" dirty="0">
                <a:cs typeface="Arial" pitchFamily="34" charset="0"/>
              </a:rPr>
              <a:t> </a:t>
            </a:r>
            <a:endParaRPr lang="es-CL" dirty="0"/>
          </a:p>
        </p:txBody>
      </p:sp>
      <p:sp>
        <p:nvSpPr>
          <p:cNvPr id="13" name="12 Elipse"/>
          <p:cNvSpPr/>
          <p:nvPr/>
        </p:nvSpPr>
        <p:spPr>
          <a:xfrm>
            <a:off x="4463988" y="2643884"/>
            <a:ext cx="720080" cy="576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tx1"/>
                </a:solidFill>
              </a:rPr>
              <a:t>SI</a:t>
            </a:r>
          </a:p>
        </p:txBody>
      </p:sp>
      <p:sp>
        <p:nvSpPr>
          <p:cNvPr id="14" name="13 Elipse"/>
          <p:cNvSpPr/>
          <p:nvPr/>
        </p:nvSpPr>
        <p:spPr>
          <a:xfrm>
            <a:off x="7685492" y="2366284"/>
            <a:ext cx="720080" cy="576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tx1"/>
                </a:solidFill>
              </a:rPr>
              <a:t>NO</a:t>
            </a:r>
          </a:p>
        </p:txBody>
      </p:sp>
      <p:sp>
        <p:nvSpPr>
          <p:cNvPr id="16" name="15 CuadroTexto"/>
          <p:cNvSpPr txBox="1"/>
          <p:nvPr/>
        </p:nvSpPr>
        <p:spPr>
          <a:xfrm>
            <a:off x="5958154" y="1423324"/>
            <a:ext cx="3096344" cy="461665"/>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ES" sz="1200" dirty="0"/>
              <a:t>Proceso benigno, correlacionar con trastorno metabólico subyacente o síndrome</a:t>
            </a:r>
            <a:endParaRPr lang="es-CL" sz="1200" dirty="0"/>
          </a:p>
        </p:txBody>
      </p:sp>
      <p:cxnSp>
        <p:nvCxnSpPr>
          <p:cNvPr id="20" name="19 Conector recto de flecha"/>
          <p:cNvCxnSpPr>
            <a:stCxn id="2" idx="1"/>
          </p:cNvCxnSpPr>
          <p:nvPr/>
        </p:nvCxnSpPr>
        <p:spPr>
          <a:xfrm flipH="1">
            <a:off x="2411760" y="361665"/>
            <a:ext cx="504056" cy="342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21 Conector recto de flecha"/>
          <p:cNvCxnSpPr>
            <a:stCxn id="2" idx="3"/>
          </p:cNvCxnSpPr>
          <p:nvPr/>
        </p:nvCxnSpPr>
        <p:spPr>
          <a:xfrm>
            <a:off x="5878488" y="361665"/>
            <a:ext cx="637728" cy="342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23 Conector recto de flecha"/>
          <p:cNvCxnSpPr>
            <a:endCxn id="16" idx="0"/>
          </p:cNvCxnSpPr>
          <p:nvPr/>
        </p:nvCxnSpPr>
        <p:spPr>
          <a:xfrm>
            <a:off x="7506326" y="1013806"/>
            <a:ext cx="0" cy="4095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30 Conector recto"/>
          <p:cNvCxnSpPr/>
          <p:nvPr/>
        </p:nvCxnSpPr>
        <p:spPr>
          <a:xfrm>
            <a:off x="863463" y="1218565"/>
            <a:ext cx="3780545" cy="0"/>
          </a:xfrm>
          <a:prstGeom prst="line">
            <a:avLst/>
          </a:prstGeom>
          <a:ln/>
        </p:spPr>
        <p:style>
          <a:lnRef idx="2">
            <a:schemeClr val="dk1"/>
          </a:lnRef>
          <a:fillRef idx="0">
            <a:schemeClr val="dk1"/>
          </a:fillRef>
          <a:effectRef idx="1">
            <a:schemeClr val="dk1"/>
          </a:effectRef>
          <a:fontRef idx="minor">
            <a:schemeClr val="tx1"/>
          </a:fontRef>
        </p:style>
      </p:cxnSp>
      <p:cxnSp>
        <p:nvCxnSpPr>
          <p:cNvPr id="33" name="32 Conector recto"/>
          <p:cNvCxnSpPr/>
          <p:nvPr/>
        </p:nvCxnSpPr>
        <p:spPr>
          <a:xfrm>
            <a:off x="2915816" y="980728"/>
            <a:ext cx="0" cy="237837"/>
          </a:xfrm>
          <a:prstGeom prst="line">
            <a:avLst/>
          </a:prstGeom>
          <a:ln/>
        </p:spPr>
        <p:style>
          <a:lnRef idx="2">
            <a:schemeClr val="dk1"/>
          </a:lnRef>
          <a:fillRef idx="0">
            <a:schemeClr val="dk1"/>
          </a:fillRef>
          <a:effectRef idx="1">
            <a:schemeClr val="dk1"/>
          </a:effectRef>
          <a:fontRef idx="minor">
            <a:schemeClr val="tx1"/>
          </a:fontRef>
        </p:style>
      </p:cxnSp>
      <p:cxnSp>
        <p:nvCxnSpPr>
          <p:cNvPr id="35" name="34 Conector recto de flecha"/>
          <p:cNvCxnSpPr>
            <a:endCxn id="8" idx="0"/>
          </p:cNvCxnSpPr>
          <p:nvPr/>
        </p:nvCxnSpPr>
        <p:spPr>
          <a:xfrm>
            <a:off x="863588" y="1218565"/>
            <a:ext cx="0" cy="35855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36 Conector recto de flecha"/>
          <p:cNvCxnSpPr/>
          <p:nvPr/>
        </p:nvCxnSpPr>
        <p:spPr>
          <a:xfrm>
            <a:off x="2411760" y="1218565"/>
            <a:ext cx="0" cy="2047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9" name="38 CuadroTexto"/>
          <p:cNvSpPr txBox="1"/>
          <p:nvPr/>
        </p:nvSpPr>
        <p:spPr>
          <a:xfrm>
            <a:off x="1033843" y="930369"/>
            <a:ext cx="1404156" cy="338554"/>
          </a:xfrm>
          <a:prstGeom prst="rect">
            <a:avLst/>
          </a:prstGeom>
          <a:noFill/>
        </p:spPr>
        <p:txBody>
          <a:bodyPr wrap="square" rtlCol="0">
            <a:spAutoFit/>
          </a:bodyPr>
          <a:lstStyle/>
          <a:p>
            <a:pPr algn="ctr"/>
            <a:r>
              <a:rPr lang="es-CL" sz="1600" b="1" dirty="0"/>
              <a:t>SI</a:t>
            </a:r>
          </a:p>
        </p:txBody>
      </p:sp>
      <p:cxnSp>
        <p:nvCxnSpPr>
          <p:cNvPr id="42" name="41 Conector recto de flecha"/>
          <p:cNvCxnSpPr/>
          <p:nvPr/>
        </p:nvCxnSpPr>
        <p:spPr>
          <a:xfrm>
            <a:off x="4623081" y="1223956"/>
            <a:ext cx="0" cy="1738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43 Conector recto de flecha"/>
          <p:cNvCxnSpPr>
            <a:stCxn id="10" idx="2"/>
            <a:endCxn id="9" idx="0"/>
          </p:cNvCxnSpPr>
          <p:nvPr/>
        </p:nvCxnSpPr>
        <p:spPr>
          <a:xfrm>
            <a:off x="2696779" y="2073569"/>
            <a:ext cx="0" cy="1746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45 Conector recto de flecha"/>
          <p:cNvCxnSpPr>
            <a:stCxn id="11" idx="2"/>
            <a:endCxn id="13" idx="0"/>
          </p:cNvCxnSpPr>
          <p:nvPr/>
        </p:nvCxnSpPr>
        <p:spPr>
          <a:xfrm>
            <a:off x="4824028" y="2223446"/>
            <a:ext cx="0" cy="420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47 Conector recto de flecha"/>
          <p:cNvCxnSpPr/>
          <p:nvPr/>
        </p:nvCxnSpPr>
        <p:spPr>
          <a:xfrm>
            <a:off x="5004048" y="2248171"/>
            <a:ext cx="2664296" cy="26637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9" name="48 CuadroTexto"/>
          <p:cNvSpPr txBox="1"/>
          <p:nvPr/>
        </p:nvSpPr>
        <p:spPr>
          <a:xfrm>
            <a:off x="7110536" y="3226772"/>
            <a:ext cx="1835696" cy="461665"/>
          </a:xfrm>
          <a:prstGeom prst="rect">
            <a:avLst/>
          </a:prstGeom>
          <a:noFill/>
          <a:ln>
            <a:solidFill>
              <a:schemeClr val="tx1"/>
            </a:solidFill>
          </a:ln>
        </p:spPr>
        <p:txBody>
          <a:bodyPr wrap="square" rtlCol="0">
            <a:spAutoFit/>
          </a:bodyPr>
          <a:lstStyle/>
          <a:p>
            <a:pPr algn="ctr"/>
            <a:r>
              <a:rPr lang="es-CL" sz="1200" dirty="0"/>
              <a:t>Considerar la biopsia, si no se explica lo contrario</a:t>
            </a:r>
          </a:p>
        </p:txBody>
      </p:sp>
      <p:cxnSp>
        <p:nvCxnSpPr>
          <p:cNvPr id="53" name="52 Conector recto de flecha"/>
          <p:cNvCxnSpPr>
            <a:stCxn id="14" idx="4"/>
          </p:cNvCxnSpPr>
          <p:nvPr/>
        </p:nvCxnSpPr>
        <p:spPr>
          <a:xfrm flipH="1">
            <a:off x="8036958" y="2942348"/>
            <a:ext cx="8574" cy="277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4" name="53 CuadroTexto"/>
          <p:cNvSpPr txBox="1"/>
          <p:nvPr/>
        </p:nvSpPr>
        <p:spPr>
          <a:xfrm>
            <a:off x="727809" y="4171074"/>
            <a:ext cx="1008112" cy="461665"/>
          </a:xfrm>
          <a:prstGeom prst="rect">
            <a:avLst/>
          </a:prstGeom>
          <a:noFill/>
          <a:ln>
            <a:solidFill>
              <a:schemeClr val="tx1"/>
            </a:solidFill>
          </a:ln>
        </p:spPr>
        <p:txBody>
          <a:bodyPr wrap="square" rtlCol="0">
            <a:spAutoFit/>
          </a:bodyPr>
          <a:lstStyle/>
          <a:p>
            <a:pPr algn="ctr"/>
            <a:r>
              <a:rPr lang="es-CL" sz="1200" dirty="0"/>
              <a:t>Post-</a:t>
            </a:r>
            <a:r>
              <a:rPr lang="es-CL" sz="1200" dirty="0" err="1"/>
              <a:t>transplante</a:t>
            </a:r>
            <a:endParaRPr lang="es-CL" sz="1200" dirty="0"/>
          </a:p>
        </p:txBody>
      </p:sp>
      <p:sp>
        <p:nvSpPr>
          <p:cNvPr id="55" name="54 CuadroTexto"/>
          <p:cNvSpPr txBox="1"/>
          <p:nvPr/>
        </p:nvSpPr>
        <p:spPr>
          <a:xfrm>
            <a:off x="2341258" y="4167537"/>
            <a:ext cx="1149115" cy="461665"/>
          </a:xfrm>
          <a:prstGeom prst="rect">
            <a:avLst/>
          </a:prstGeom>
          <a:noFill/>
          <a:ln>
            <a:solidFill>
              <a:schemeClr val="tx1"/>
            </a:solidFill>
          </a:ln>
        </p:spPr>
        <p:txBody>
          <a:bodyPr wrap="square" rtlCol="0">
            <a:spAutoFit/>
          </a:bodyPr>
          <a:lstStyle/>
          <a:p>
            <a:pPr algn="ctr"/>
            <a:r>
              <a:rPr lang="es-CL" sz="1200" dirty="0"/>
              <a:t>Pancreatitis previa o actual </a:t>
            </a:r>
          </a:p>
        </p:txBody>
      </p:sp>
      <p:sp>
        <p:nvSpPr>
          <p:cNvPr id="56" name="55 CuadroTexto"/>
          <p:cNvSpPr txBox="1"/>
          <p:nvPr/>
        </p:nvSpPr>
        <p:spPr>
          <a:xfrm>
            <a:off x="4050632" y="4171325"/>
            <a:ext cx="609055" cy="461665"/>
          </a:xfrm>
          <a:prstGeom prst="rect">
            <a:avLst/>
          </a:prstGeom>
          <a:noFill/>
          <a:ln>
            <a:solidFill>
              <a:schemeClr val="tx1"/>
            </a:solidFill>
          </a:ln>
        </p:spPr>
        <p:txBody>
          <a:bodyPr wrap="square" rtlCol="0">
            <a:spAutoFit/>
          </a:bodyPr>
          <a:lstStyle/>
          <a:p>
            <a:pPr algn="ctr"/>
            <a:r>
              <a:rPr lang="es-CL" sz="1200" dirty="0"/>
              <a:t>HIV (+) /  SIDA</a:t>
            </a:r>
          </a:p>
        </p:txBody>
      </p:sp>
      <p:sp>
        <p:nvSpPr>
          <p:cNvPr id="57" name="56 CuadroTexto"/>
          <p:cNvSpPr txBox="1"/>
          <p:nvPr/>
        </p:nvSpPr>
        <p:spPr>
          <a:xfrm>
            <a:off x="5231897" y="4163072"/>
            <a:ext cx="895599" cy="461665"/>
          </a:xfrm>
          <a:prstGeom prst="rect">
            <a:avLst/>
          </a:prstGeom>
          <a:noFill/>
          <a:ln>
            <a:solidFill>
              <a:schemeClr val="tx1"/>
            </a:solidFill>
          </a:ln>
        </p:spPr>
        <p:txBody>
          <a:bodyPr wrap="square" rtlCol="0">
            <a:spAutoFit/>
          </a:bodyPr>
          <a:lstStyle/>
          <a:p>
            <a:r>
              <a:rPr lang="es-ES" sz="1200" dirty="0"/>
              <a:t>Melanoma conocido</a:t>
            </a:r>
            <a:endParaRPr lang="es-CL" sz="1200" dirty="0"/>
          </a:p>
        </p:txBody>
      </p:sp>
      <p:sp>
        <p:nvSpPr>
          <p:cNvPr id="58" name="57 CuadroTexto"/>
          <p:cNvSpPr txBox="1"/>
          <p:nvPr/>
        </p:nvSpPr>
        <p:spPr>
          <a:xfrm>
            <a:off x="6535688" y="4172081"/>
            <a:ext cx="1429816" cy="461665"/>
          </a:xfrm>
          <a:prstGeom prst="rect">
            <a:avLst/>
          </a:prstGeom>
          <a:noFill/>
          <a:ln>
            <a:solidFill>
              <a:schemeClr val="tx1"/>
            </a:solidFill>
          </a:ln>
        </p:spPr>
        <p:txBody>
          <a:bodyPr wrap="square" rtlCol="0">
            <a:spAutoFit/>
          </a:bodyPr>
          <a:lstStyle/>
          <a:p>
            <a:pPr algn="ctr"/>
            <a:r>
              <a:rPr lang="es-CL" sz="1200" dirty="0"/>
              <a:t>Malignidad previa   o   actual</a:t>
            </a:r>
          </a:p>
        </p:txBody>
      </p:sp>
      <p:sp>
        <p:nvSpPr>
          <p:cNvPr id="59" name="58 CuadroTexto"/>
          <p:cNvSpPr txBox="1"/>
          <p:nvPr/>
        </p:nvSpPr>
        <p:spPr>
          <a:xfrm>
            <a:off x="597677" y="5172680"/>
            <a:ext cx="1268376" cy="646331"/>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ES" sz="1200" dirty="0"/>
              <a:t>Trastorno </a:t>
            </a:r>
            <a:r>
              <a:rPr lang="es-ES" sz="1200" dirty="0" err="1"/>
              <a:t>linfoproliferativo</a:t>
            </a:r>
            <a:r>
              <a:rPr lang="es-ES" sz="1200" dirty="0"/>
              <a:t> post-trasplante</a:t>
            </a:r>
            <a:endParaRPr lang="es-CL" sz="1200" dirty="0"/>
          </a:p>
        </p:txBody>
      </p:sp>
      <p:sp>
        <p:nvSpPr>
          <p:cNvPr id="64" name="63 CuadroTexto"/>
          <p:cNvSpPr txBox="1"/>
          <p:nvPr/>
        </p:nvSpPr>
        <p:spPr>
          <a:xfrm>
            <a:off x="2341258" y="5166790"/>
            <a:ext cx="1163281" cy="646331"/>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ES" sz="1200" dirty="0"/>
              <a:t>Considerar paniculitis pancreática</a:t>
            </a:r>
            <a:endParaRPr lang="es-CL" sz="1200" dirty="0"/>
          </a:p>
        </p:txBody>
      </p:sp>
      <p:sp>
        <p:nvSpPr>
          <p:cNvPr id="67" name="66 CuadroTexto"/>
          <p:cNvSpPr txBox="1"/>
          <p:nvPr/>
        </p:nvSpPr>
        <p:spPr>
          <a:xfrm>
            <a:off x="3796408" y="5172478"/>
            <a:ext cx="1207640" cy="646331"/>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ES" sz="1200" dirty="0"/>
              <a:t>Considere el Sarcoma de Kaposi</a:t>
            </a:r>
            <a:endParaRPr lang="es-CL" sz="1200" dirty="0"/>
          </a:p>
        </p:txBody>
      </p:sp>
      <p:sp>
        <p:nvSpPr>
          <p:cNvPr id="68" name="67 CuadroTexto"/>
          <p:cNvSpPr txBox="1"/>
          <p:nvPr/>
        </p:nvSpPr>
        <p:spPr>
          <a:xfrm>
            <a:off x="5220072" y="5264810"/>
            <a:ext cx="994611" cy="461665"/>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200" dirty="0"/>
              <a:t>Melanoma </a:t>
            </a:r>
            <a:r>
              <a:rPr lang="es-CL" sz="1200" dirty="0" err="1"/>
              <a:t>metastásico</a:t>
            </a:r>
            <a:endParaRPr lang="es-CL" sz="1200" dirty="0"/>
          </a:p>
        </p:txBody>
      </p:sp>
      <p:sp>
        <p:nvSpPr>
          <p:cNvPr id="69" name="68 CuadroTexto"/>
          <p:cNvSpPr txBox="1"/>
          <p:nvPr/>
        </p:nvSpPr>
        <p:spPr>
          <a:xfrm>
            <a:off x="6490081" y="5174038"/>
            <a:ext cx="1709936" cy="646331"/>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ES" sz="1200" dirty="0"/>
              <a:t>Considerar metástasis si no hay alternativa razonable</a:t>
            </a:r>
            <a:endParaRPr lang="es-CL" sz="1200" dirty="0"/>
          </a:p>
        </p:txBody>
      </p:sp>
      <p:cxnSp>
        <p:nvCxnSpPr>
          <p:cNvPr id="71" name="70 Conector recto"/>
          <p:cNvCxnSpPr/>
          <p:nvPr/>
        </p:nvCxnSpPr>
        <p:spPr>
          <a:xfrm>
            <a:off x="1231865" y="3880429"/>
            <a:ext cx="6018731" cy="0"/>
          </a:xfrm>
          <a:prstGeom prst="line">
            <a:avLst/>
          </a:prstGeom>
          <a:ln/>
        </p:spPr>
        <p:style>
          <a:lnRef idx="2">
            <a:schemeClr val="dk1"/>
          </a:lnRef>
          <a:fillRef idx="0">
            <a:schemeClr val="dk1"/>
          </a:fillRef>
          <a:effectRef idx="1">
            <a:schemeClr val="dk1"/>
          </a:effectRef>
          <a:fontRef idx="minor">
            <a:schemeClr val="tx1"/>
          </a:fontRef>
        </p:style>
      </p:cxnSp>
      <p:cxnSp>
        <p:nvCxnSpPr>
          <p:cNvPr id="77" name="76 Conector recto de flecha"/>
          <p:cNvCxnSpPr>
            <a:endCxn id="54" idx="0"/>
          </p:cNvCxnSpPr>
          <p:nvPr/>
        </p:nvCxnSpPr>
        <p:spPr>
          <a:xfrm>
            <a:off x="1231865" y="3880429"/>
            <a:ext cx="0" cy="29064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9" name="78 Conector recto de flecha"/>
          <p:cNvCxnSpPr>
            <a:endCxn id="55" idx="0"/>
          </p:cNvCxnSpPr>
          <p:nvPr/>
        </p:nvCxnSpPr>
        <p:spPr>
          <a:xfrm>
            <a:off x="2915815" y="3880429"/>
            <a:ext cx="1" cy="2871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1" name="80 Conector recto de flecha"/>
          <p:cNvCxnSpPr>
            <a:endCxn id="56" idx="0"/>
          </p:cNvCxnSpPr>
          <p:nvPr/>
        </p:nvCxnSpPr>
        <p:spPr>
          <a:xfrm>
            <a:off x="4355159" y="3880429"/>
            <a:ext cx="1" cy="2908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3" name="82 Conector recto de flecha"/>
          <p:cNvCxnSpPr>
            <a:endCxn id="57" idx="0"/>
          </p:cNvCxnSpPr>
          <p:nvPr/>
        </p:nvCxnSpPr>
        <p:spPr>
          <a:xfrm>
            <a:off x="5679696" y="3880429"/>
            <a:ext cx="1" cy="2826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5" name="84 Conector recto de flecha"/>
          <p:cNvCxnSpPr>
            <a:endCxn id="58" idx="0"/>
          </p:cNvCxnSpPr>
          <p:nvPr/>
        </p:nvCxnSpPr>
        <p:spPr>
          <a:xfrm>
            <a:off x="7250596" y="3880429"/>
            <a:ext cx="0" cy="29165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7" name="86 Conector recto de flecha"/>
          <p:cNvCxnSpPr>
            <a:stCxn id="54" idx="2"/>
            <a:endCxn id="59" idx="0"/>
          </p:cNvCxnSpPr>
          <p:nvPr/>
        </p:nvCxnSpPr>
        <p:spPr>
          <a:xfrm>
            <a:off x="1231865" y="4632739"/>
            <a:ext cx="0" cy="53994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9" name="88 Conector recto de flecha"/>
          <p:cNvCxnSpPr>
            <a:stCxn id="55" idx="2"/>
          </p:cNvCxnSpPr>
          <p:nvPr/>
        </p:nvCxnSpPr>
        <p:spPr>
          <a:xfrm>
            <a:off x="2915816" y="4629202"/>
            <a:ext cx="7082" cy="5432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1" name="90 Conector recto de flecha"/>
          <p:cNvCxnSpPr>
            <a:stCxn id="56" idx="2"/>
            <a:endCxn id="67" idx="0"/>
          </p:cNvCxnSpPr>
          <p:nvPr/>
        </p:nvCxnSpPr>
        <p:spPr>
          <a:xfrm>
            <a:off x="4355160" y="4632990"/>
            <a:ext cx="45068" cy="5394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3" name="92 Conector recto de flecha"/>
          <p:cNvCxnSpPr>
            <a:stCxn id="57" idx="2"/>
            <a:endCxn id="68" idx="0"/>
          </p:cNvCxnSpPr>
          <p:nvPr/>
        </p:nvCxnSpPr>
        <p:spPr>
          <a:xfrm>
            <a:off x="5679697" y="4624737"/>
            <a:ext cx="37681" cy="6400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5" name="94 Conector recto de flecha"/>
          <p:cNvCxnSpPr>
            <a:stCxn id="58" idx="2"/>
          </p:cNvCxnSpPr>
          <p:nvPr/>
        </p:nvCxnSpPr>
        <p:spPr>
          <a:xfrm>
            <a:off x="7250596" y="4633746"/>
            <a:ext cx="0" cy="5387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7" name="96 Conector recto de flecha"/>
          <p:cNvCxnSpPr>
            <a:stCxn id="13" idx="4"/>
          </p:cNvCxnSpPr>
          <p:nvPr/>
        </p:nvCxnSpPr>
        <p:spPr>
          <a:xfrm>
            <a:off x="4824028" y="3219948"/>
            <a:ext cx="0" cy="6604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43375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L" sz="4000" b="1" dirty="0" smtClean="0"/>
              <a:t>PROCESOS DIFUSOS</a:t>
            </a:r>
            <a:endParaRPr lang="es-CL" sz="4000" b="1" dirty="0"/>
          </a:p>
        </p:txBody>
      </p:sp>
      <p:sp>
        <p:nvSpPr>
          <p:cNvPr id="3" name="2 Marcador de contenido"/>
          <p:cNvSpPr>
            <a:spLocks noGrp="1"/>
          </p:cNvSpPr>
          <p:nvPr>
            <p:ph idx="1"/>
          </p:nvPr>
        </p:nvSpPr>
        <p:spPr/>
        <p:txBody>
          <a:bodyPr>
            <a:normAutofit lnSpcReduction="10000"/>
          </a:bodyPr>
          <a:lstStyle/>
          <a:p>
            <a:pPr algn="just"/>
            <a:r>
              <a:rPr lang="es-CL" sz="2000" b="1" dirty="0"/>
              <a:t>Los granulomas por </a:t>
            </a:r>
            <a:r>
              <a:rPr lang="es-CL" sz="2000" b="1" dirty="0" smtClean="0"/>
              <a:t>inyección:</a:t>
            </a:r>
          </a:p>
          <a:p>
            <a:pPr algn="just">
              <a:buFont typeface="Wingdings" panose="05000000000000000000" pitchFamily="2" charset="2"/>
              <a:buChar char="ü"/>
            </a:pPr>
            <a:r>
              <a:rPr lang="es-CL" sz="2000" dirty="0" smtClean="0"/>
              <a:t>Representan cambios en los tejidos blandos como, la necrosis </a:t>
            </a:r>
            <a:r>
              <a:rPr lang="es-CL" sz="2000" dirty="0"/>
              <a:t>grasa localizada, formación de cicatrices y/o calcificación </a:t>
            </a:r>
            <a:r>
              <a:rPr lang="es-CL" sz="2000" dirty="0" err="1"/>
              <a:t>distrófica</a:t>
            </a:r>
            <a:r>
              <a:rPr lang="es-CL" sz="2000" dirty="0"/>
              <a:t> en respuesta a la inyección de medicamentos en la grasa subcutánea. </a:t>
            </a:r>
            <a:endParaRPr lang="es-CL" sz="2000" dirty="0" smtClean="0"/>
          </a:p>
          <a:p>
            <a:pPr marL="0" indent="0" algn="just">
              <a:buNone/>
            </a:pPr>
            <a:endParaRPr lang="es-CL" sz="2000" dirty="0" smtClean="0"/>
          </a:p>
          <a:p>
            <a:pPr algn="just">
              <a:buFont typeface="Wingdings" panose="05000000000000000000" pitchFamily="2" charset="2"/>
              <a:buChar char="ü"/>
            </a:pPr>
            <a:r>
              <a:rPr lang="es-CL" sz="2000" dirty="0" smtClean="0"/>
              <a:t>Los </a:t>
            </a:r>
            <a:r>
              <a:rPr lang="es-CL" sz="2000" dirty="0"/>
              <a:t>lugares donde se presentan son en la pared abdominal ventral o la región glútea. </a:t>
            </a:r>
            <a:endParaRPr lang="es-CL" sz="2000" dirty="0" smtClean="0"/>
          </a:p>
          <a:p>
            <a:pPr marL="0" indent="0" algn="just">
              <a:buNone/>
            </a:pPr>
            <a:endParaRPr lang="es-CL" sz="2000" dirty="0" smtClean="0"/>
          </a:p>
          <a:p>
            <a:pPr algn="just">
              <a:buFont typeface="Wingdings" panose="05000000000000000000" pitchFamily="2" charset="2"/>
              <a:buChar char="ü"/>
            </a:pPr>
            <a:r>
              <a:rPr lang="es-CL" sz="2000" dirty="0" smtClean="0"/>
              <a:t>En </a:t>
            </a:r>
            <a:r>
              <a:rPr lang="es-CL" sz="2000" dirty="0"/>
              <a:t>la TC  los granulomas se observan como pequeños nódulos </a:t>
            </a:r>
            <a:r>
              <a:rPr lang="es-CL" sz="2000" dirty="0" err="1"/>
              <a:t>isodensos</a:t>
            </a:r>
            <a:r>
              <a:rPr lang="es-CL" sz="2000" dirty="0"/>
              <a:t> a los tejidos </a:t>
            </a:r>
            <a:r>
              <a:rPr lang="es-CL" sz="2000" dirty="0" smtClean="0"/>
              <a:t>blandos.</a:t>
            </a:r>
          </a:p>
          <a:p>
            <a:pPr marL="0" indent="0" algn="just">
              <a:buNone/>
            </a:pPr>
            <a:endParaRPr lang="es-CL" sz="2000" dirty="0" smtClean="0"/>
          </a:p>
          <a:p>
            <a:pPr algn="just">
              <a:buFont typeface="Wingdings" panose="05000000000000000000" pitchFamily="2" charset="2"/>
              <a:buChar char="ü"/>
            </a:pPr>
            <a:r>
              <a:rPr lang="es-CL" sz="2000" dirty="0" smtClean="0"/>
              <a:t>En </a:t>
            </a:r>
            <a:r>
              <a:rPr lang="es-CL" sz="2000" dirty="0"/>
              <a:t>la MRI en las secuencias de T1 </a:t>
            </a:r>
            <a:r>
              <a:rPr lang="es-CL" sz="2000" dirty="0" smtClean="0"/>
              <a:t>los </a:t>
            </a:r>
            <a:r>
              <a:rPr lang="es-CL" sz="2000" dirty="0"/>
              <a:t>nódulos son </a:t>
            </a:r>
            <a:r>
              <a:rPr lang="es-CL" sz="2000" dirty="0" err="1"/>
              <a:t>hipointensos</a:t>
            </a:r>
            <a:r>
              <a:rPr lang="es-CL" sz="2000" dirty="0"/>
              <a:t> y variables en T2 </a:t>
            </a:r>
            <a:r>
              <a:rPr lang="es-CL" sz="2000" dirty="0" smtClean="0"/>
              <a:t>(Una </a:t>
            </a:r>
            <a:r>
              <a:rPr lang="es-CL" sz="2000" dirty="0"/>
              <a:t>reacción </a:t>
            </a:r>
            <a:r>
              <a:rPr lang="es-CL" sz="2000" dirty="0" smtClean="0"/>
              <a:t>inflamatoria: </a:t>
            </a:r>
            <a:r>
              <a:rPr lang="es-CL" sz="2000" dirty="0" err="1" smtClean="0"/>
              <a:t>hiperintensos</a:t>
            </a:r>
            <a:r>
              <a:rPr lang="es-CL" sz="2000" dirty="0"/>
              <a:t> </a:t>
            </a:r>
            <a:r>
              <a:rPr lang="es-CL" sz="2000" dirty="0" smtClean="0"/>
              <a:t>- Una </a:t>
            </a:r>
            <a:r>
              <a:rPr lang="es-CL" sz="2000" dirty="0"/>
              <a:t>reacción </a:t>
            </a:r>
            <a:r>
              <a:rPr lang="es-CL" sz="2000" dirty="0" smtClean="0"/>
              <a:t>fibrosa: </a:t>
            </a:r>
            <a:r>
              <a:rPr lang="es-CL" sz="2000" dirty="0" err="1" smtClean="0"/>
              <a:t>hipointensos</a:t>
            </a:r>
            <a:r>
              <a:rPr lang="es-CL" sz="2000" dirty="0" smtClean="0"/>
              <a:t>).</a:t>
            </a:r>
            <a:endParaRPr lang="es-CL" sz="2000" dirty="0"/>
          </a:p>
        </p:txBody>
      </p:sp>
    </p:spTree>
    <p:extLst>
      <p:ext uri="{BB962C8B-B14F-4D97-AF65-F5344CB8AC3E}">
        <p14:creationId xmlns:p14="http://schemas.microsoft.com/office/powerpoint/2010/main" val="947689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379" y="836712"/>
            <a:ext cx="8229600" cy="431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36265" y="5466127"/>
            <a:ext cx="8424936" cy="584775"/>
          </a:xfrm>
          <a:prstGeom prst="rect">
            <a:avLst/>
          </a:prstGeom>
          <a:noFill/>
        </p:spPr>
        <p:txBody>
          <a:bodyPr wrap="square" rtlCol="0">
            <a:spAutoFit/>
          </a:bodyPr>
          <a:lstStyle/>
          <a:p>
            <a:r>
              <a:rPr lang="es-CL" sz="1600" dirty="0"/>
              <a:t>Mujer postrada en cama de 46 años que recibió inyecciones subcutáneas diarias de </a:t>
            </a:r>
            <a:r>
              <a:rPr lang="es-CL" sz="1600" dirty="0" err="1" smtClean="0"/>
              <a:t>enoxaparina</a:t>
            </a:r>
            <a:r>
              <a:rPr lang="es-CL" sz="1600" dirty="0" smtClean="0"/>
              <a:t>.</a:t>
            </a:r>
          </a:p>
          <a:p>
            <a:r>
              <a:rPr lang="es-CL" sz="1600" dirty="0" smtClean="0"/>
              <a:t>TC se observa  </a:t>
            </a:r>
            <a:r>
              <a:rPr lang="es-CL" sz="1600" dirty="0"/>
              <a:t>granulomas de inyección </a:t>
            </a:r>
            <a:r>
              <a:rPr lang="es-CL" sz="1600" dirty="0" smtClean="0"/>
              <a:t>múltiple.</a:t>
            </a:r>
            <a:endParaRPr lang="es-CL" sz="1600" dirty="0"/>
          </a:p>
        </p:txBody>
      </p:sp>
    </p:spTree>
    <p:extLst>
      <p:ext uri="{BB962C8B-B14F-4D97-AF65-F5344CB8AC3E}">
        <p14:creationId xmlns:p14="http://schemas.microsoft.com/office/powerpoint/2010/main" val="158335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48680"/>
            <a:ext cx="5082769" cy="316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08" y="1412776"/>
            <a:ext cx="3456384" cy="488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827584" y="4149080"/>
            <a:ext cx="3816424" cy="1815882"/>
          </a:xfrm>
          <a:prstGeom prst="rect">
            <a:avLst/>
          </a:prstGeom>
          <a:noFill/>
        </p:spPr>
        <p:txBody>
          <a:bodyPr wrap="square" rtlCol="0">
            <a:spAutoFit/>
          </a:bodyPr>
          <a:lstStyle/>
          <a:p>
            <a:pPr algn="just"/>
            <a:r>
              <a:rPr lang="es-CL" sz="1400" dirty="0" smtClean="0"/>
              <a:t>Hombre </a:t>
            </a:r>
            <a:r>
              <a:rPr lang="es-CL" sz="1400" dirty="0"/>
              <a:t>de 42 años con </a:t>
            </a:r>
            <a:r>
              <a:rPr lang="es-CL" sz="1400" dirty="0" smtClean="0"/>
              <a:t>Diabetes Mellitus Insulinodependiente </a:t>
            </a:r>
            <a:r>
              <a:rPr lang="es-CL" sz="1400" dirty="0"/>
              <a:t>después de un trasplante de páncreas </a:t>
            </a:r>
            <a:r>
              <a:rPr lang="es-CL" sz="1400" dirty="0" smtClean="0"/>
              <a:t> con Dg de </a:t>
            </a:r>
            <a:r>
              <a:rPr lang="es-CL" sz="1400" dirty="0" err="1" smtClean="0"/>
              <a:t>Lipohipertrofia</a:t>
            </a:r>
            <a:r>
              <a:rPr lang="es-CL" sz="1400" dirty="0" smtClean="0"/>
              <a:t> </a:t>
            </a:r>
            <a:r>
              <a:rPr lang="es-CL" sz="1400" dirty="0"/>
              <a:t>en sitios de inyección de </a:t>
            </a:r>
            <a:r>
              <a:rPr lang="es-CL" sz="1400" dirty="0" smtClean="0"/>
              <a:t>insulina.</a:t>
            </a:r>
          </a:p>
          <a:p>
            <a:pPr algn="just"/>
            <a:r>
              <a:rPr lang="es-CL" sz="1400" dirty="0"/>
              <a:t> </a:t>
            </a:r>
            <a:r>
              <a:rPr lang="es-CL" sz="1400" b="1" dirty="0"/>
              <a:t>(a)</a:t>
            </a:r>
            <a:r>
              <a:rPr lang="es-CL" sz="1400" dirty="0"/>
              <a:t> </a:t>
            </a:r>
            <a:r>
              <a:rPr lang="es-CL" sz="1400" dirty="0" smtClean="0"/>
              <a:t> </a:t>
            </a:r>
            <a:r>
              <a:rPr lang="es-CL" sz="1400" dirty="0"/>
              <a:t>I</a:t>
            </a:r>
            <a:r>
              <a:rPr lang="es-CL" sz="1400" dirty="0" smtClean="0"/>
              <a:t>magen </a:t>
            </a:r>
            <a:r>
              <a:rPr lang="es-CL" sz="1400" dirty="0"/>
              <a:t>de TC axial </a:t>
            </a:r>
            <a:r>
              <a:rPr lang="es-CL" sz="1400" dirty="0" err="1" smtClean="0"/>
              <a:t>infraumbilical</a:t>
            </a:r>
            <a:r>
              <a:rPr lang="es-CL" sz="1400" dirty="0" smtClean="0"/>
              <a:t> y </a:t>
            </a:r>
            <a:r>
              <a:rPr lang="es-CL" sz="1400" b="1" dirty="0"/>
              <a:t>(</a:t>
            </a:r>
            <a:r>
              <a:rPr lang="es-CL" sz="1400" b="1" dirty="0" smtClean="0"/>
              <a:t>b) </a:t>
            </a:r>
            <a:r>
              <a:rPr lang="es-CL" sz="1400" dirty="0" smtClean="0"/>
              <a:t>Imagen </a:t>
            </a:r>
            <a:r>
              <a:rPr lang="es-CL" sz="1400" dirty="0"/>
              <a:t>de proyección oblicua </a:t>
            </a:r>
            <a:r>
              <a:rPr lang="es-CL" sz="1400" dirty="0" smtClean="0"/>
              <a:t>sagital; muestran </a:t>
            </a:r>
            <a:r>
              <a:rPr lang="es-CL" sz="1400" dirty="0"/>
              <a:t>protuberancias simétricas </a:t>
            </a:r>
            <a:r>
              <a:rPr lang="es-CL" sz="1400" dirty="0" err="1" smtClean="0"/>
              <a:t>infraumbilicales</a:t>
            </a:r>
            <a:r>
              <a:rPr lang="es-CL" sz="1400" dirty="0" smtClean="0"/>
              <a:t> bilaterales. </a:t>
            </a:r>
            <a:endParaRPr lang="es-CL" sz="1400" dirty="0"/>
          </a:p>
        </p:txBody>
      </p:sp>
    </p:spTree>
    <p:extLst>
      <p:ext uri="{BB962C8B-B14F-4D97-AF65-F5344CB8AC3E}">
        <p14:creationId xmlns:p14="http://schemas.microsoft.com/office/powerpoint/2010/main" val="2204941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229600" cy="1143000"/>
          </a:xfrm>
        </p:spPr>
        <p:txBody>
          <a:bodyPr>
            <a:normAutofit/>
          </a:bodyPr>
          <a:lstStyle/>
          <a:p>
            <a:r>
              <a:rPr lang="es-CL" sz="4000" b="1" dirty="0" smtClean="0"/>
              <a:t>PROCESOS DIFUSOS</a:t>
            </a:r>
            <a:endParaRPr lang="es-CL" sz="4000" dirty="0"/>
          </a:p>
        </p:txBody>
      </p:sp>
      <p:sp>
        <p:nvSpPr>
          <p:cNvPr id="3" name="2 Marcador de contenido"/>
          <p:cNvSpPr>
            <a:spLocks noGrp="1"/>
          </p:cNvSpPr>
          <p:nvPr>
            <p:ph idx="1"/>
          </p:nvPr>
        </p:nvSpPr>
        <p:spPr>
          <a:xfrm>
            <a:off x="395536" y="2420888"/>
            <a:ext cx="8229600" cy="3484984"/>
          </a:xfrm>
        </p:spPr>
        <p:txBody>
          <a:bodyPr>
            <a:normAutofit/>
          </a:bodyPr>
          <a:lstStyle/>
          <a:p>
            <a:pPr algn="just"/>
            <a:r>
              <a:rPr lang="es-CL" sz="2000" b="1" dirty="0"/>
              <a:t>Calcificaciones de tejidos blandos: </a:t>
            </a:r>
            <a:r>
              <a:rPr lang="es-CL" sz="2000" dirty="0" smtClean="0"/>
              <a:t>Son lesiones que aparecen ante la alteración </a:t>
            </a:r>
            <a:r>
              <a:rPr lang="es-CL" sz="2000" dirty="0"/>
              <a:t>de los productos circulantes de calcio-fósforo </a:t>
            </a:r>
            <a:r>
              <a:rPr lang="es-CL" sz="2000" dirty="0" smtClean="0"/>
              <a:t>, bien sea por aumento (calcificaciones metástasis) o por inadecuado deposito  (calcificaciones </a:t>
            </a:r>
            <a:r>
              <a:rPr lang="es-CL" sz="2000" dirty="0" err="1" smtClean="0"/>
              <a:t>distroficas</a:t>
            </a:r>
            <a:r>
              <a:rPr lang="es-CL" sz="2000" dirty="0" smtClean="0"/>
              <a:t>).   </a:t>
            </a:r>
          </a:p>
          <a:p>
            <a:pPr marL="0" indent="0" algn="just">
              <a:buNone/>
            </a:pPr>
            <a:endParaRPr lang="es-CL" sz="2000" dirty="0" smtClean="0"/>
          </a:p>
          <a:p>
            <a:pPr marL="0" indent="0" algn="just">
              <a:buNone/>
            </a:pPr>
            <a:endParaRPr lang="es-CL" sz="2000" dirty="0" smtClean="0"/>
          </a:p>
          <a:p>
            <a:pPr algn="just"/>
            <a:r>
              <a:rPr lang="es-CL" sz="2000" b="1" dirty="0"/>
              <a:t>Trastorno </a:t>
            </a:r>
            <a:r>
              <a:rPr lang="es-CL" sz="2000" b="1" dirty="0" err="1"/>
              <a:t>linfoproliferativo</a:t>
            </a:r>
            <a:r>
              <a:rPr lang="es-CL" sz="2000" b="1" dirty="0"/>
              <a:t> </a:t>
            </a:r>
            <a:r>
              <a:rPr lang="es-CL" sz="2000" b="1" dirty="0" smtClean="0"/>
              <a:t>post-trasplante</a:t>
            </a:r>
            <a:r>
              <a:rPr lang="es-CL" sz="2000" b="1" dirty="0"/>
              <a:t>: </a:t>
            </a:r>
            <a:r>
              <a:rPr lang="es-CL" sz="2000" dirty="0"/>
              <a:t>Es una complicación después del trasplante de órganos </a:t>
            </a:r>
            <a:r>
              <a:rPr lang="es-CL" sz="2000" dirty="0" smtClean="0"/>
              <a:t>sólidos, </a:t>
            </a:r>
            <a:r>
              <a:rPr lang="es-CL" sz="2000" dirty="0"/>
              <a:t>con una incidencia del  5% al 20%, </a:t>
            </a:r>
            <a:r>
              <a:rPr lang="es-CL" sz="2000" dirty="0" smtClean="0"/>
              <a:t>respectivamente.</a:t>
            </a:r>
            <a:endParaRPr lang="es-CL" sz="2000" dirty="0"/>
          </a:p>
        </p:txBody>
      </p:sp>
    </p:spTree>
    <p:extLst>
      <p:ext uri="{BB962C8B-B14F-4D97-AF65-F5344CB8AC3E}">
        <p14:creationId xmlns:p14="http://schemas.microsoft.com/office/powerpoint/2010/main" val="4216445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836712"/>
            <a:ext cx="4968552" cy="5375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003688" y="2492896"/>
            <a:ext cx="2806241" cy="2031325"/>
          </a:xfrm>
          <a:prstGeom prst="rect">
            <a:avLst/>
          </a:prstGeom>
          <a:noFill/>
        </p:spPr>
        <p:txBody>
          <a:bodyPr wrap="square" rtlCol="0">
            <a:spAutoFit/>
          </a:bodyPr>
          <a:lstStyle/>
          <a:p>
            <a:pPr algn="just"/>
            <a:r>
              <a:rPr lang="es-CL" sz="1400" dirty="0"/>
              <a:t>Hombre de 54 años </a:t>
            </a:r>
            <a:r>
              <a:rPr lang="es-CL" sz="1400" dirty="0" smtClean="0"/>
              <a:t>con Dg de </a:t>
            </a:r>
            <a:r>
              <a:rPr lang="es-CL" sz="1400" dirty="0" err="1" smtClean="0"/>
              <a:t>Transtorno</a:t>
            </a:r>
            <a:r>
              <a:rPr lang="es-CL" sz="1400" dirty="0" smtClean="0"/>
              <a:t> </a:t>
            </a:r>
            <a:r>
              <a:rPr lang="es-CL" sz="1400" dirty="0" err="1" smtClean="0"/>
              <a:t>linfoproliferativo</a:t>
            </a:r>
            <a:r>
              <a:rPr lang="es-CL" sz="1400" dirty="0" smtClean="0"/>
              <a:t> post-</a:t>
            </a:r>
            <a:r>
              <a:rPr lang="es-CL" sz="1400" dirty="0" err="1" smtClean="0"/>
              <a:t>transplante</a:t>
            </a:r>
            <a:r>
              <a:rPr lang="es-CL" sz="1400" dirty="0" smtClean="0"/>
              <a:t> después </a:t>
            </a:r>
            <a:r>
              <a:rPr lang="es-CL" sz="1400" dirty="0"/>
              <a:t>del trasplante de </a:t>
            </a:r>
            <a:r>
              <a:rPr lang="es-CL" sz="1400" dirty="0" smtClean="0"/>
              <a:t>riñón.</a:t>
            </a:r>
          </a:p>
          <a:p>
            <a:pPr algn="just"/>
            <a:endParaRPr lang="es-CL" sz="1400" dirty="0" smtClean="0"/>
          </a:p>
          <a:p>
            <a:pPr algn="just"/>
            <a:r>
              <a:rPr lang="es-CL" sz="1400" dirty="0" smtClean="0"/>
              <a:t>TC </a:t>
            </a:r>
            <a:r>
              <a:rPr lang="es-CL" sz="1400" dirty="0"/>
              <a:t>en corte axial  que muestra </a:t>
            </a:r>
            <a:r>
              <a:rPr lang="es-CL" sz="1400" dirty="0" smtClean="0"/>
              <a:t>múltiples </a:t>
            </a:r>
            <a:r>
              <a:rPr lang="es-CL" sz="1400" dirty="0"/>
              <a:t>nódulos </a:t>
            </a:r>
            <a:r>
              <a:rPr lang="es-CL" sz="1400" dirty="0" err="1" smtClean="0"/>
              <a:t>supraumbilical</a:t>
            </a:r>
            <a:r>
              <a:rPr lang="es-CL" sz="1400" dirty="0" smtClean="0"/>
              <a:t> en  </a:t>
            </a:r>
            <a:r>
              <a:rPr lang="es-CL" sz="1400" dirty="0"/>
              <a:t>la pared abdominal. La biopsia confirmó el </a:t>
            </a:r>
            <a:r>
              <a:rPr lang="es-CL" sz="1400" dirty="0" smtClean="0"/>
              <a:t>diagnóstico.  </a:t>
            </a:r>
            <a:endParaRPr lang="es-CL" sz="1400" dirty="0"/>
          </a:p>
        </p:txBody>
      </p:sp>
    </p:spTree>
    <p:extLst>
      <p:ext uri="{BB962C8B-B14F-4D97-AF65-F5344CB8AC3E}">
        <p14:creationId xmlns:p14="http://schemas.microsoft.com/office/powerpoint/2010/main" val="18735938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9208" y="188640"/>
            <a:ext cx="8229600" cy="1143000"/>
          </a:xfrm>
        </p:spPr>
        <p:txBody>
          <a:bodyPr>
            <a:normAutofit/>
          </a:bodyPr>
          <a:lstStyle/>
          <a:p>
            <a:r>
              <a:rPr lang="es-CL" sz="4000" b="1" dirty="0" smtClean="0"/>
              <a:t>PROCESOS DIFUSOS</a:t>
            </a:r>
            <a:endParaRPr lang="es-CL" sz="4000" dirty="0"/>
          </a:p>
        </p:txBody>
      </p:sp>
      <p:sp>
        <p:nvSpPr>
          <p:cNvPr id="3" name="2 Marcador de contenido"/>
          <p:cNvSpPr>
            <a:spLocks noGrp="1"/>
          </p:cNvSpPr>
          <p:nvPr>
            <p:ph idx="1"/>
          </p:nvPr>
        </p:nvSpPr>
        <p:spPr>
          <a:xfrm>
            <a:off x="399305" y="1230489"/>
            <a:ext cx="8229600" cy="4525963"/>
          </a:xfrm>
        </p:spPr>
        <p:txBody>
          <a:bodyPr/>
          <a:lstStyle/>
          <a:p>
            <a:pPr algn="just"/>
            <a:r>
              <a:rPr lang="es-CL" sz="2800" b="1" dirty="0"/>
              <a:t>Paniculitis Pancreática: </a:t>
            </a:r>
            <a:r>
              <a:rPr lang="es-CL" sz="2000" dirty="0"/>
              <a:t>Es una manifestación rara de necrosis grasa </a:t>
            </a:r>
            <a:r>
              <a:rPr lang="es-CL" sz="2000" dirty="0" smtClean="0"/>
              <a:t>subcutánea, </a:t>
            </a:r>
            <a:r>
              <a:rPr lang="es-CL" sz="2000" dirty="0"/>
              <a:t>que se asocia en el 1% de los paciente  con antecedente de adenocarcinoma pancreático subyacente o </a:t>
            </a:r>
            <a:r>
              <a:rPr lang="es-CL" sz="2000" dirty="0" smtClean="0"/>
              <a:t>pancreatitis.</a:t>
            </a:r>
          </a:p>
          <a:p>
            <a:pPr marL="0" indent="0">
              <a:buNone/>
            </a:pPr>
            <a:endParaRPr lang="es-CL"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564904"/>
            <a:ext cx="4865439" cy="2751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95536" y="5445224"/>
            <a:ext cx="8496944" cy="1015663"/>
          </a:xfrm>
          <a:prstGeom prst="rect">
            <a:avLst/>
          </a:prstGeom>
          <a:noFill/>
        </p:spPr>
        <p:txBody>
          <a:bodyPr wrap="square" rtlCol="0">
            <a:spAutoFit/>
          </a:bodyPr>
          <a:lstStyle/>
          <a:p>
            <a:pPr algn="just"/>
            <a:r>
              <a:rPr lang="es-CL" sz="1400" dirty="0"/>
              <a:t>Hombre de 46 años  con episodios previos de pancreatitis. I</a:t>
            </a:r>
            <a:r>
              <a:rPr lang="es-CL" sz="1400" dirty="0" smtClean="0"/>
              <a:t>magen </a:t>
            </a:r>
            <a:r>
              <a:rPr lang="es-CL" sz="1400" dirty="0"/>
              <a:t>axial de TC muestra </a:t>
            </a:r>
            <a:r>
              <a:rPr lang="es-CL" sz="1400" dirty="0" smtClean="0"/>
              <a:t>múltiples </a:t>
            </a:r>
            <a:r>
              <a:rPr lang="es-CL" sz="1400" dirty="0"/>
              <a:t>áreas con pequeños nódulos subcutáneos en la pared abdominal y con la flecha un área de necrosis grasa. Se tomó una biopsia guiada por eco. (No mostrada), que arrojó un diagnóstico de paniculitis pancreática. </a:t>
            </a:r>
            <a:endParaRPr lang="es-CL" sz="1400" b="1" dirty="0"/>
          </a:p>
          <a:p>
            <a:endParaRPr lang="es-CL" dirty="0"/>
          </a:p>
        </p:txBody>
      </p:sp>
    </p:spTree>
    <p:extLst>
      <p:ext uri="{BB962C8B-B14F-4D97-AF65-F5344CB8AC3E}">
        <p14:creationId xmlns:p14="http://schemas.microsoft.com/office/powerpoint/2010/main" val="4008144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24744"/>
            <a:ext cx="8229600" cy="1143000"/>
          </a:xfrm>
        </p:spPr>
        <p:txBody>
          <a:bodyPr>
            <a:normAutofit/>
          </a:bodyPr>
          <a:lstStyle/>
          <a:p>
            <a:r>
              <a:rPr lang="es-CL" sz="4000" b="1" dirty="0" smtClean="0"/>
              <a:t>CONCLUSIÓN</a:t>
            </a:r>
            <a:endParaRPr lang="es-CL" sz="4000" dirty="0"/>
          </a:p>
        </p:txBody>
      </p:sp>
      <p:sp>
        <p:nvSpPr>
          <p:cNvPr id="3" name="2 Marcador de contenido"/>
          <p:cNvSpPr>
            <a:spLocks noGrp="1"/>
          </p:cNvSpPr>
          <p:nvPr>
            <p:ph idx="1"/>
          </p:nvPr>
        </p:nvSpPr>
        <p:spPr>
          <a:xfrm>
            <a:off x="611560" y="2996952"/>
            <a:ext cx="7848872" cy="2332855"/>
          </a:xfrm>
        </p:spPr>
        <p:txBody>
          <a:bodyPr>
            <a:normAutofit/>
          </a:bodyPr>
          <a:lstStyle/>
          <a:p>
            <a:pPr algn="just"/>
            <a:r>
              <a:rPr lang="es-CL" sz="2000" dirty="0"/>
              <a:t>Las masas de la pared abdominal se clasifican en función de su composición, y las imágenes se </a:t>
            </a:r>
            <a:r>
              <a:rPr lang="es-CL" sz="2000" dirty="0" smtClean="0"/>
              <a:t>deben complementar </a:t>
            </a:r>
            <a:r>
              <a:rPr lang="es-CL" sz="2000" dirty="0"/>
              <a:t>con la historia del paciente para llegar al diagnóstico </a:t>
            </a:r>
            <a:r>
              <a:rPr lang="es-CL" sz="2000" dirty="0" smtClean="0"/>
              <a:t>correcto.</a:t>
            </a:r>
            <a:endParaRPr lang="es-CL" sz="2000" dirty="0"/>
          </a:p>
        </p:txBody>
      </p:sp>
    </p:spTree>
    <p:extLst>
      <p:ext uri="{BB962C8B-B14F-4D97-AF65-F5344CB8AC3E}">
        <p14:creationId xmlns:p14="http://schemas.microsoft.com/office/powerpoint/2010/main" val="4167281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9949" y="404664"/>
            <a:ext cx="3322712" cy="778098"/>
          </a:xfrm>
        </p:spPr>
        <p:txBody>
          <a:bodyPr>
            <a:normAutofit/>
          </a:bodyPr>
          <a:lstStyle/>
          <a:p>
            <a:r>
              <a:rPr lang="es-ES" b="1" dirty="0"/>
              <a:t> </a:t>
            </a:r>
            <a:r>
              <a:rPr lang="es-CL" sz="4000" b="1" dirty="0" smtClean="0"/>
              <a:t>ANATOMÍA</a:t>
            </a:r>
            <a:endParaRPr lang="es-CL" sz="40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29208" y="1196752"/>
            <a:ext cx="8229600" cy="343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83568" y="5439905"/>
            <a:ext cx="7920880" cy="1015663"/>
          </a:xfrm>
          <a:prstGeom prst="rect">
            <a:avLst/>
          </a:prstGeom>
          <a:noFill/>
        </p:spPr>
        <p:txBody>
          <a:bodyPr wrap="square" rtlCol="0">
            <a:spAutoFit/>
          </a:bodyPr>
          <a:lstStyle/>
          <a:p>
            <a:pPr algn="just"/>
            <a:r>
              <a:rPr lang="es-CL" sz="2000" dirty="0">
                <a:solidFill>
                  <a:schemeClr val="accent2"/>
                </a:solidFill>
              </a:rPr>
              <a:t>Por encima de la línea arqueada, las masas o las colecciones de líquido en la vaina del recto tienden a ser unilaterales, mientras que los procesos </a:t>
            </a:r>
            <a:r>
              <a:rPr lang="es-CL" sz="2000" dirty="0" smtClean="0">
                <a:solidFill>
                  <a:schemeClr val="accent2"/>
                </a:solidFill>
              </a:rPr>
              <a:t>por debajo </a:t>
            </a:r>
            <a:r>
              <a:rPr lang="es-CL" sz="2000" dirty="0">
                <a:solidFill>
                  <a:schemeClr val="accent2"/>
                </a:solidFill>
              </a:rPr>
              <a:t>de la línea arqueada pueden ser bilaterales.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94" y="5159247"/>
            <a:ext cx="1216185" cy="28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0968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852936"/>
            <a:ext cx="8229600" cy="1143000"/>
          </a:xfrm>
        </p:spPr>
        <p:txBody>
          <a:bodyPr>
            <a:noAutofit/>
          </a:bodyPr>
          <a:lstStyle/>
          <a:p>
            <a:r>
              <a:rPr lang="es-CL" sz="9600" b="1" dirty="0" smtClean="0"/>
              <a:t>GRACIAS!</a:t>
            </a:r>
            <a:endParaRPr lang="es-CL" sz="9600" b="1" dirty="0"/>
          </a:p>
        </p:txBody>
      </p:sp>
    </p:spTree>
    <p:extLst>
      <p:ext uri="{BB962C8B-B14F-4D97-AF65-F5344CB8AC3E}">
        <p14:creationId xmlns:p14="http://schemas.microsoft.com/office/powerpoint/2010/main" val="933145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20688"/>
            <a:ext cx="8229600" cy="1143000"/>
          </a:xfrm>
        </p:spPr>
        <p:txBody>
          <a:bodyPr>
            <a:normAutofit fontScale="90000"/>
          </a:bodyPr>
          <a:lstStyle/>
          <a:p>
            <a:r>
              <a:rPr lang="es-CL" b="1" dirty="0"/>
              <a:t/>
            </a:r>
            <a:br>
              <a:rPr lang="es-CL" b="1" dirty="0"/>
            </a:br>
            <a:r>
              <a:rPr lang="es-CL" b="1" dirty="0" smtClean="0"/>
              <a:t>ENFOQUE DE IMAGEN</a:t>
            </a:r>
            <a:br>
              <a:rPr lang="es-CL" b="1" dirty="0" smtClean="0"/>
            </a:br>
            <a:endParaRPr lang="es-CL" dirty="0"/>
          </a:p>
        </p:txBody>
      </p:sp>
      <p:sp>
        <p:nvSpPr>
          <p:cNvPr id="3" name="2 Marcador de contenido"/>
          <p:cNvSpPr>
            <a:spLocks noGrp="1"/>
          </p:cNvSpPr>
          <p:nvPr>
            <p:ph idx="1"/>
          </p:nvPr>
        </p:nvSpPr>
        <p:spPr>
          <a:xfrm>
            <a:off x="395536" y="1988840"/>
            <a:ext cx="8229600" cy="4061048"/>
          </a:xfrm>
        </p:spPr>
        <p:txBody>
          <a:bodyPr>
            <a:normAutofit/>
          </a:bodyPr>
          <a:lstStyle/>
          <a:p>
            <a:pPr marL="0" indent="0" algn="just">
              <a:buNone/>
            </a:pPr>
            <a:r>
              <a:rPr lang="es-CL" sz="2000" dirty="0"/>
              <a:t>Los criterios del Colegio Americano de Radiología (ACR) incluyen dos variantes para masas abdominales palpables: </a:t>
            </a:r>
            <a:endParaRPr lang="es-CL" sz="2000" dirty="0" smtClean="0"/>
          </a:p>
          <a:p>
            <a:pPr marL="0" indent="0" algn="just">
              <a:buNone/>
            </a:pPr>
            <a:endParaRPr lang="es-CL" sz="2000" dirty="0"/>
          </a:p>
          <a:p>
            <a:pPr marL="514350" indent="-514350" algn="just">
              <a:buAutoNum type="arabicPeriod"/>
            </a:pPr>
            <a:r>
              <a:rPr lang="es-CL" sz="2000" dirty="0"/>
              <a:t>Un conjunto de criterios para masas abdominales palpables que se sospecha son neoplasias </a:t>
            </a:r>
            <a:r>
              <a:rPr lang="es-CL" sz="2000" dirty="0" err="1"/>
              <a:t>intraabdominales</a:t>
            </a:r>
            <a:r>
              <a:rPr lang="es-CL" sz="2000" dirty="0"/>
              <a:t>. </a:t>
            </a:r>
          </a:p>
          <a:p>
            <a:pPr marL="0" indent="0" algn="just">
              <a:buNone/>
            </a:pPr>
            <a:r>
              <a:rPr lang="es-CL" sz="2000" dirty="0"/>
              <a:t>2. </a:t>
            </a:r>
            <a:r>
              <a:rPr lang="es-CL" sz="2000" dirty="0" smtClean="0"/>
              <a:t>    Un </a:t>
            </a:r>
            <a:r>
              <a:rPr lang="es-CL" sz="2000" dirty="0"/>
              <a:t>conjunto separado de criterios para </a:t>
            </a:r>
            <a:r>
              <a:rPr lang="es-CL" sz="2000" dirty="0" smtClean="0"/>
              <a:t>masas  en </a:t>
            </a:r>
            <a:r>
              <a:rPr lang="es-CL" sz="2000" dirty="0"/>
              <a:t>la pared abdominal.</a:t>
            </a:r>
          </a:p>
          <a:p>
            <a:pPr marL="0" indent="0" algn="just">
              <a:buNone/>
            </a:pPr>
            <a:endParaRPr lang="es-CL" sz="2000" dirty="0"/>
          </a:p>
          <a:p>
            <a:pPr marL="0" indent="0" algn="just">
              <a:buNone/>
            </a:pPr>
            <a:endParaRPr lang="es-CL" sz="2000" dirty="0"/>
          </a:p>
          <a:p>
            <a:pPr marL="0" indent="0" algn="just">
              <a:buNone/>
            </a:pPr>
            <a:r>
              <a:rPr lang="es-CL" sz="2000" dirty="0">
                <a:solidFill>
                  <a:schemeClr val="accent2"/>
                </a:solidFill>
              </a:rPr>
              <a:t>La Ecografía es la modalidad ideal de primera opción para la obtención de imágenes y el diagnóstico seguro de masas de tejidos blandos palpables en la pared abdominal.</a:t>
            </a:r>
          </a:p>
          <a:p>
            <a:pPr marL="0" indent="0" algn="just">
              <a:buNone/>
            </a:pPr>
            <a:endParaRPr lang="es-C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6" y="4581128"/>
            <a:ext cx="12128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19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77097" y="337196"/>
            <a:ext cx="6563072" cy="778098"/>
          </a:xfrm>
          <a:solidFill>
            <a:schemeClr val="tx2">
              <a:lumMod val="20000"/>
              <a:lumOff val="80000"/>
            </a:schemeClr>
          </a:solidFill>
          <a:ln>
            <a:solidFill>
              <a:schemeClr val="tx1"/>
            </a:solidFill>
          </a:ln>
        </p:spPr>
        <p:txBody>
          <a:bodyPr>
            <a:normAutofit fontScale="90000"/>
          </a:bodyPr>
          <a:lstStyle/>
          <a:p>
            <a:r>
              <a:rPr lang="es-CL" sz="2200" b="1" dirty="0"/>
              <a:t/>
            </a:r>
            <a:br>
              <a:rPr lang="es-CL" sz="2200" b="1" dirty="0"/>
            </a:br>
            <a:r>
              <a:rPr lang="es-CL" sz="2200" b="1" dirty="0"/>
              <a:t/>
            </a:r>
            <a:br>
              <a:rPr lang="es-CL" sz="2200" b="1" dirty="0"/>
            </a:br>
            <a:r>
              <a:rPr lang="es-CL" sz="2200" b="1" dirty="0"/>
              <a:t>MASA PALPABLE, SOSPECHA DE MASA EN LA PARED ABDOMINAL</a:t>
            </a:r>
            <a:r>
              <a:rPr lang="es-CL" b="1" dirty="0"/>
              <a:t/>
            </a:r>
            <a:br>
              <a:rPr lang="es-CL" b="1" dirty="0"/>
            </a:br>
            <a:endParaRPr lang="es-CL" b="1" dirty="0"/>
          </a:p>
        </p:txBody>
      </p:sp>
      <p:sp>
        <p:nvSpPr>
          <p:cNvPr id="5" name="4 CuadroTexto"/>
          <p:cNvSpPr txBox="1"/>
          <p:nvPr/>
        </p:nvSpPr>
        <p:spPr>
          <a:xfrm>
            <a:off x="467544" y="2005467"/>
            <a:ext cx="1728192" cy="954107"/>
          </a:xfrm>
          <a:prstGeom prst="rect">
            <a:avLst/>
          </a:prstGeom>
          <a:noFill/>
          <a:ln>
            <a:solidFill>
              <a:schemeClr val="tx1"/>
            </a:solidFill>
          </a:ln>
        </p:spPr>
        <p:txBody>
          <a:bodyPr wrap="square" rtlCol="0">
            <a:spAutoFit/>
          </a:bodyPr>
          <a:lstStyle/>
          <a:p>
            <a:r>
              <a:rPr lang="es-ES" sz="1400" dirty="0"/>
              <a:t>Considerar </a:t>
            </a:r>
            <a:r>
              <a:rPr lang="es-ES" sz="1400" dirty="0" smtClean="0"/>
              <a:t> MRI  si</a:t>
            </a:r>
            <a:r>
              <a:rPr lang="es-ES" sz="1400" dirty="0"/>
              <a:t>:  No se puede definir si la masa es sólidas  o  contienen grasa.</a:t>
            </a:r>
            <a:endParaRPr lang="es-CL" sz="1400" dirty="0"/>
          </a:p>
        </p:txBody>
      </p:sp>
      <p:sp>
        <p:nvSpPr>
          <p:cNvPr id="6" name="5 CuadroTexto"/>
          <p:cNvSpPr txBox="1"/>
          <p:nvPr/>
        </p:nvSpPr>
        <p:spPr>
          <a:xfrm>
            <a:off x="3059832" y="1466859"/>
            <a:ext cx="2664296" cy="2031325"/>
          </a:xfrm>
          <a:prstGeom prst="rect">
            <a:avLst/>
          </a:prstGeom>
          <a:noFill/>
          <a:ln>
            <a:solidFill>
              <a:schemeClr val="tx1"/>
            </a:solidFill>
          </a:ln>
        </p:spPr>
        <p:txBody>
          <a:bodyPr wrap="square" rtlCol="0">
            <a:spAutoFit/>
          </a:bodyPr>
          <a:lstStyle/>
          <a:p>
            <a:pPr algn="ctr"/>
            <a:r>
              <a:rPr lang="es-CL" sz="1400" b="1" dirty="0"/>
              <a:t>ECOGRAFIA ABDOMEN</a:t>
            </a:r>
          </a:p>
          <a:p>
            <a:pPr algn="just"/>
            <a:r>
              <a:rPr lang="es-CL" sz="1400" dirty="0"/>
              <a:t/>
            </a:r>
            <a:br>
              <a:rPr lang="es-CL" sz="1400" dirty="0"/>
            </a:br>
            <a:r>
              <a:rPr lang="es-CL" sz="1400" dirty="0"/>
              <a:t>Es la 1era línea. Ayuda a  determinar la </a:t>
            </a:r>
            <a:r>
              <a:rPr lang="es-CL" sz="1400" dirty="0" err="1"/>
              <a:t>ecogenicidad</a:t>
            </a:r>
            <a:r>
              <a:rPr lang="es-CL" sz="1400" dirty="0"/>
              <a:t> de la lesión, la evaluación </a:t>
            </a:r>
            <a:r>
              <a:rPr lang="es-CL" sz="1400" dirty="0" err="1"/>
              <a:t>Doppler</a:t>
            </a:r>
            <a:r>
              <a:rPr lang="es-CL" sz="1400" dirty="0"/>
              <a:t> del flujo sanguíneo y la capacidad de la compresibilidad.</a:t>
            </a:r>
          </a:p>
          <a:p>
            <a:pPr algn="just"/>
            <a:r>
              <a:rPr lang="es-CL" sz="1400" dirty="0"/>
              <a:t>Útil para guiar la biopsia percutánea</a:t>
            </a:r>
          </a:p>
        </p:txBody>
      </p:sp>
      <p:sp>
        <p:nvSpPr>
          <p:cNvPr id="7" name="6 CuadroTexto"/>
          <p:cNvSpPr txBox="1"/>
          <p:nvPr/>
        </p:nvSpPr>
        <p:spPr>
          <a:xfrm>
            <a:off x="6510863" y="1692676"/>
            <a:ext cx="2376264" cy="1600438"/>
          </a:xfrm>
          <a:prstGeom prst="rect">
            <a:avLst/>
          </a:prstGeom>
          <a:noFill/>
          <a:ln>
            <a:solidFill>
              <a:schemeClr val="tx1"/>
            </a:solidFill>
          </a:ln>
        </p:spPr>
        <p:txBody>
          <a:bodyPr wrap="square" rtlCol="0">
            <a:spAutoFit/>
          </a:bodyPr>
          <a:lstStyle/>
          <a:p>
            <a:r>
              <a:rPr lang="es-ES" sz="1400" dirty="0"/>
              <a:t>Considerar </a:t>
            </a:r>
            <a:r>
              <a:rPr lang="es-ES" sz="1400" dirty="0" smtClean="0"/>
              <a:t> TC   si</a:t>
            </a:r>
            <a:r>
              <a:rPr lang="es-ES" sz="1400" dirty="0"/>
              <a:t>: </a:t>
            </a:r>
          </a:p>
          <a:p>
            <a:pPr marL="285750" indent="-285750">
              <a:buFont typeface="Arial" panose="020B0604020202020204" pitchFamily="34" charset="0"/>
              <a:buChar char="•"/>
            </a:pPr>
            <a:r>
              <a:rPr lang="es-ES" sz="1400" dirty="0"/>
              <a:t>Recolección de fluidos después de trauma o cirugía. </a:t>
            </a:r>
          </a:p>
          <a:p>
            <a:pPr marL="285750" indent="-285750">
              <a:buFont typeface="Arial" panose="020B0604020202020204" pitchFamily="34" charset="0"/>
              <a:buChar char="•"/>
            </a:pPr>
            <a:r>
              <a:rPr lang="es-ES" sz="1400" dirty="0"/>
              <a:t>Si se sospecha metástasis con necesidad de volver a clasificar imágenes</a:t>
            </a:r>
            <a:endParaRPr lang="es-CL" sz="1400" dirty="0"/>
          </a:p>
        </p:txBody>
      </p:sp>
      <p:sp>
        <p:nvSpPr>
          <p:cNvPr id="8" name="7 CuadroTexto"/>
          <p:cNvSpPr txBox="1"/>
          <p:nvPr/>
        </p:nvSpPr>
        <p:spPr>
          <a:xfrm>
            <a:off x="5868145" y="4662428"/>
            <a:ext cx="3001834" cy="1384995"/>
          </a:xfrm>
          <a:prstGeom prst="rect">
            <a:avLst/>
          </a:prstGeom>
          <a:noFill/>
          <a:ln>
            <a:solidFill>
              <a:schemeClr val="tx1"/>
            </a:solidFill>
          </a:ln>
        </p:spPr>
        <p:txBody>
          <a:bodyPr wrap="square" rtlCol="0">
            <a:spAutoFit/>
          </a:bodyPr>
          <a:lstStyle/>
          <a:p>
            <a:pPr algn="ctr"/>
            <a:r>
              <a:rPr lang="es-CL" sz="1400" b="1" dirty="0"/>
              <a:t>TC Abdomen con contraste</a:t>
            </a:r>
          </a:p>
          <a:p>
            <a:r>
              <a:rPr lang="es-CL" sz="1400" dirty="0"/>
              <a:t/>
            </a:r>
            <a:br>
              <a:rPr lang="es-CL" sz="1400" dirty="0"/>
            </a:br>
            <a:r>
              <a:rPr lang="es-CL" sz="1400" dirty="0"/>
              <a:t>Alternativa de la MRI para masas que contienen sólidos y / o grasas. Útil en el entorno postoperatorio y cuando se sospecha hematoma</a:t>
            </a:r>
          </a:p>
        </p:txBody>
      </p:sp>
      <p:sp>
        <p:nvSpPr>
          <p:cNvPr id="9" name="8 CuadroTexto"/>
          <p:cNvSpPr txBox="1"/>
          <p:nvPr/>
        </p:nvSpPr>
        <p:spPr>
          <a:xfrm>
            <a:off x="755575" y="4662428"/>
            <a:ext cx="3370873" cy="1815882"/>
          </a:xfrm>
          <a:prstGeom prst="rect">
            <a:avLst/>
          </a:prstGeom>
          <a:noFill/>
          <a:ln>
            <a:solidFill>
              <a:schemeClr val="tx1"/>
            </a:solidFill>
          </a:ln>
        </p:spPr>
        <p:txBody>
          <a:bodyPr wrap="square" rtlCol="0">
            <a:spAutoFit/>
          </a:bodyPr>
          <a:lstStyle/>
          <a:p>
            <a:pPr algn="ctr"/>
            <a:r>
              <a:rPr lang="es-CL" sz="1400" b="1" dirty="0"/>
              <a:t>MRI Abdomen sin y con contraste</a:t>
            </a:r>
          </a:p>
          <a:p>
            <a:r>
              <a:rPr lang="es-CL" sz="1400" dirty="0"/>
              <a:t/>
            </a:r>
            <a:br>
              <a:rPr lang="es-CL" sz="1400" dirty="0"/>
            </a:br>
            <a:r>
              <a:rPr lang="es-CL" sz="1400" dirty="0"/>
              <a:t>Considerado de segunda línea.</a:t>
            </a:r>
          </a:p>
          <a:p>
            <a:r>
              <a:rPr lang="es-CL" sz="1400" dirty="0"/>
              <a:t>Técnicas de supresión de grasa , útiles con masas que contienen grasa. </a:t>
            </a:r>
          </a:p>
          <a:p>
            <a:r>
              <a:rPr lang="es-CL" sz="1400" dirty="0"/>
              <a:t>Técnicas con de contraste dinámico útiles para  definir características  de las masas sólidas</a:t>
            </a:r>
          </a:p>
        </p:txBody>
      </p:sp>
      <p:cxnSp>
        <p:nvCxnSpPr>
          <p:cNvPr id="15" name="14 Conector recto de flecha"/>
          <p:cNvCxnSpPr/>
          <p:nvPr/>
        </p:nvCxnSpPr>
        <p:spPr>
          <a:xfrm>
            <a:off x="4283968" y="1124743"/>
            <a:ext cx="0" cy="3421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283968" y="3498184"/>
            <a:ext cx="0" cy="650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2441011" y="4149080"/>
            <a:ext cx="44352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6876256" y="4149080"/>
            <a:ext cx="0" cy="5133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endCxn id="9" idx="0"/>
          </p:cNvCxnSpPr>
          <p:nvPr/>
        </p:nvCxnSpPr>
        <p:spPr>
          <a:xfrm>
            <a:off x="2441011" y="4149080"/>
            <a:ext cx="1" cy="5133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509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764704"/>
            <a:ext cx="8229600" cy="1143000"/>
          </a:xfrm>
        </p:spPr>
        <p:txBody>
          <a:bodyPr>
            <a:normAutofit/>
          </a:bodyPr>
          <a:lstStyle/>
          <a:p>
            <a:r>
              <a:rPr lang="es-CL" sz="4000" b="1" dirty="0" smtClean="0"/>
              <a:t>ENFOQUE DE IMAGEN</a:t>
            </a:r>
            <a:endParaRPr lang="es-CL" sz="4000" dirty="0"/>
          </a:p>
        </p:txBody>
      </p:sp>
      <p:sp>
        <p:nvSpPr>
          <p:cNvPr id="3" name="2 Marcador de contenido"/>
          <p:cNvSpPr>
            <a:spLocks noGrp="1"/>
          </p:cNvSpPr>
          <p:nvPr>
            <p:ph idx="1"/>
          </p:nvPr>
        </p:nvSpPr>
        <p:spPr>
          <a:xfrm>
            <a:off x="1187624" y="2276872"/>
            <a:ext cx="7067128" cy="3628999"/>
          </a:xfrm>
        </p:spPr>
        <p:txBody>
          <a:bodyPr>
            <a:normAutofit/>
          </a:bodyPr>
          <a:lstStyle/>
          <a:p>
            <a:pPr marL="0" indent="0">
              <a:buNone/>
            </a:pPr>
            <a:r>
              <a:rPr lang="es-CL" sz="2400" dirty="0" smtClean="0"/>
              <a:t>1.  Definir </a:t>
            </a:r>
            <a:r>
              <a:rPr lang="es-CL" sz="2400" dirty="0"/>
              <a:t>si es una masa o hernia.</a:t>
            </a:r>
          </a:p>
          <a:p>
            <a:pPr marL="0" indent="0">
              <a:buNone/>
            </a:pPr>
            <a:endParaRPr lang="es-CL" sz="2400" dirty="0"/>
          </a:p>
          <a:p>
            <a:pPr marL="0" indent="0">
              <a:buNone/>
            </a:pPr>
            <a:r>
              <a:rPr lang="es-CL" sz="2400" dirty="0"/>
              <a:t>2.  Definir la composición de la lesión: </a:t>
            </a:r>
          </a:p>
          <a:p>
            <a:r>
              <a:rPr lang="es-CL" sz="2400" dirty="0"/>
              <a:t>  Grasa</a:t>
            </a:r>
          </a:p>
          <a:p>
            <a:r>
              <a:rPr lang="es-CL" sz="2400" dirty="0"/>
              <a:t>  Liquida</a:t>
            </a:r>
          </a:p>
          <a:p>
            <a:r>
              <a:rPr lang="es-CL" sz="2400" dirty="0"/>
              <a:t>  Solida</a:t>
            </a:r>
          </a:p>
        </p:txBody>
      </p:sp>
    </p:spTree>
    <p:extLst>
      <p:ext uri="{BB962C8B-B14F-4D97-AF65-F5344CB8AC3E}">
        <p14:creationId xmlns:p14="http://schemas.microsoft.com/office/powerpoint/2010/main" val="3346296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9581" y="404664"/>
            <a:ext cx="4897868" cy="504056"/>
          </a:xfrm>
          <a:solidFill>
            <a:schemeClr val="tx2">
              <a:lumMod val="20000"/>
              <a:lumOff val="80000"/>
            </a:schemeClr>
          </a:solidFill>
          <a:ln>
            <a:solidFill>
              <a:schemeClr val="tx1"/>
            </a:solidFill>
          </a:ln>
        </p:spPr>
        <p:txBody>
          <a:bodyPr>
            <a:normAutofit/>
          </a:bodyPr>
          <a:lstStyle/>
          <a:p>
            <a:r>
              <a:rPr lang="es-CL" sz="1800" b="1" dirty="0"/>
              <a:t>PRESENCIA DE MASA EN LA PARED ABDOMINAL</a:t>
            </a:r>
            <a:r>
              <a:rPr lang="es-CL" sz="1600" b="1" dirty="0"/>
              <a:t>?</a:t>
            </a:r>
          </a:p>
        </p:txBody>
      </p:sp>
      <p:sp>
        <p:nvSpPr>
          <p:cNvPr id="4" name="3 CuadroTexto"/>
          <p:cNvSpPr txBox="1"/>
          <p:nvPr/>
        </p:nvSpPr>
        <p:spPr>
          <a:xfrm>
            <a:off x="779371" y="1493404"/>
            <a:ext cx="1584176" cy="307777"/>
          </a:xfrm>
          <a:prstGeom prst="rect">
            <a:avLst/>
          </a:prstGeom>
          <a:noFill/>
          <a:ln>
            <a:solidFill>
              <a:schemeClr val="tx1"/>
            </a:solidFill>
          </a:ln>
        </p:spPr>
        <p:txBody>
          <a:bodyPr wrap="square" rtlCol="0">
            <a:spAutoFit/>
          </a:bodyPr>
          <a:lstStyle/>
          <a:p>
            <a:pPr algn="ctr"/>
            <a:r>
              <a:rPr lang="es-ES" sz="1400" dirty="0"/>
              <a:t>Hernia, sin masa</a:t>
            </a:r>
            <a:endParaRPr lang="es-CL" sz="1400" dirty="0"/>
          </a:p>
        </p:txBody>
      </p:sp>
      <p:sp>
        <p:nvSpPr>
          <p:cNvPr id="5" name="4 CuadroTexto"/>
          <p:cNvSpPr txBox="1"/>
          <p:nvPr/>
        </p:nvSpPr>
        <p:spPr>
          <a:xfrm>
            <a:off x="3826447" y="1385683"/>
            <a:ext cx="1224136" cy="523220"/>
          </a:xfrm>
          <a:prstGeom prst="rect">
            <a:avLst/>
          </a:prstGeom>
          <a:noFill/>
          <a:ln>
            <a:solidFill>
              <a:schemeClr val="tx1"/>
            </a:solidFill>
          </a:ln>
        </p:spPr>
        <p:txBody>
          <a:bodyPr wrap="square" rtlCol="0">
            <a:spAutoFit/>
          </a:bodyPr>
          <a:lstStyle/>
          <a:p>
            <a:pPr algn="ctr"/>
            <a:r>
              <a:rPr lang="es-ES" sz="1400" dirty="0"/>
              <a:t>Masa discreta (sola o pocas)</a:t>
            </a:r>
            <a:endParaRPr lang="es-CL" sz="1400" dirty="0"/>
          </a:p>
        </p:txBody>
      </p:sp>
      <p:sp>
        <p:nvSpPr>
          <p:cNvPr id="6" name="5 CuadroTexto"/>
          <p:cNvSpPr txBox="1"/>
          <p:nvPr/>
        </p:nvSpPr>
        <p:spPr>
          <a:xfrm>
            <a:off x="6895744" y="1350704"/>
            <a:ext cx="1584176" cy="523220"/>
          </a:xfrm>
          <a:prstGeom prst="rect">
            <a:avLst/>
          </a:prstGeom>
          <a:noFill/>
          <a:ln>
            <a:solidFill>
              <a:schemeClr val="tx1"/>
            </a:solidFill>
          </a:ln>
        </p:spPr>
        <p:txBody>
          <a:bodyPr wrap="square" rtlCol="0">
            <a:spAutoFit/>
          </a:bodyPr>
          <a:lstStyle/>
          <a:p>
            <a:pPr algn="ctr"/>
            <a:r>
              <a:rPr lang="es-ES" sz="1400" dirty="0"/>
              <a:t>Masas múltiples o proceso difuso</a:t>
            </a:r>
            <a:endParaRPr lang="es-CL" sz="1400" dirty="0"/>
          </a:p>
        </p:txBody>
      </p:sp>
      <p:sp>
        <p:nvSpPr>
          <p:cNvPr id="7" name="6 CuadroTexto"/>
          <p:cNvSpPr txBox="1"/>
          <p:nvPr/>
        </p:nvSpPr>
        <p:spPr>
          <a:xfrm>
            <a:off x="635355" y="2996952"/>
            <a:ext cx="936104" cy="523220"/>
          </a:xfrm>
          <a:prstGeom prst="rect">
            <a:avLst/>
          </a:prstGeom>
          <a:solidFill>
            <a:schemeClr val="accent3">
              <a:lumMod val="60000"/>
              <a:lumOff val="40000"/>
            </a:schemeClr>
          </a:solidFill>
          <a:ln>
            <a:solidFill>
              <a:schemeClr val="tx1"/>
            </a:solidFill>
          </a:ln>
        </p:spPr>
        <p:txBody>
          <a:bodyPr wrap="square" rtlCol="0">
            <a:spAutoFit/>
          </a:bodyPr>
          <a:lstStyle/>
          <a:p>
            <a:pPr algn="ctr"/>
            <a:r>
              <a:rPr lang="es-CL" sz="1400" dirty="0"/>
              <a:t>Contiene grasa</a:t>
            </a:r>
          </a:p>
        </p:txBody>
      </p:sp>
      <p:sp>
        <p:nvSpPr>
          <p:cNvPr id="8" name="7 CuadroTexto"/>
          <p:cNvSpPr txBox="1"/>
          <p:nvPr/>
        </p:nvSpPr>
        <p:spPr>
          <a:xfrm>
            <a:off x="2339752" y="2996952"/>
            <a:ext cx="1296144" cy="523220"/>
          </a:xfrm>
          <a:prstGeom prst="rect">
            <a:avLst/>
          </a:prstGeom>
          <a:noFill/>
          <a:ln>
            <a:solidFill>
              <a:schemeClr val="tx1"/>
            </a:solidFill>
          </a:ln>
        </p:spPr>
        <p:txBody>
          <a:bodyPr wrap="square" rtlCol="0">
            <a:spAutoFit/>
          </a:bodyPr>
          <a:lstStyle/>
          <a:p>
            <a:pPr algn="ctr"/>
            <a:r>
              <a:rPr lang="es-CL" sz="1400" dirty="0"/>
              <a:t>Liquido o quística</a:t>
            </a:r>
          </a:p>
        </p:txBody>
      </p:sp>
      <p:sp>
        <p:nvSpPr>
          <p:cNvPr id="9" name="8 CuadroTexto"/>
          <p:cNvSpPr txBox="1"/>
          <p:nvPr/>
        </p:nvSpPr>
        <p:spPr>
          <a:xfrm>
            <a:off x="4172839" y="3104673"/>
            <a:ext cx="1080120" cy="307777"/>
          </a:xfrm>
          <a:prstGeom prst="rect">
            <a:avLst/>
          </a:prstGeom>
          <a:noFill/>
          <a:ln>
            <a:solidFill>
              <a:schemeClr val="tx1"/>
            </a:solidFill>
          </a:ln>
        </p:spPr>
        <p:txBody>
          <a:bodyPr wrap="square" rtlCol="0">
            <a:spAutoFit/>
          </a:bodyPr>
          <a:lstStyle/>
          <a:p>
            <a:pPr algn="ctr"/>
            <a:r>
              <a:rPr lang="es-CL" sz="1400" dirty="0"/>
              <a:t>Solida</a:t>
            </a:r>
          </a:p>
        </p:txBody>
      </p:sp>
      <p:sp>
        <p:nvSpPr>
          <p:cNvPr id="10" name="9 CuadroTexto"/>
          <p:cNvSpPr txBox="1"/>
          <p:nvPr/>
        </p:nvSpPr>
        <p:spPr>
          <a:xfrm>
            <a:off x="6516216" y="2245514"/>
            <a:ext cx="2304256" cy="523220"/>
          </a:xfrm>
          <a:prstGeom prst="rect">
            <a:avLst/>
          </a:prstGeom>
          <a:noFill/>
          <a:ln>
            <a:solidFill>
              <a:schemeClr val="tx1"/>
            </a:solidFill>
          </a:ln>
        </p:spPr>
        <p:txBody>
          <a:bodyPr wrap="square" rtlCol="0">
            <a:spAutoFit/>
          </a:bodyPr>
          <a:lstStyle/>
          <a:p>
            <a:pPr algn="ctr"/>
            <a:r>
              <a:rPr lang="es-CL" sz="1400" dirty="0"/>
              <a:t>Usar el algoritmo de proceso difusos</a:t>
            </a:r>
          </a:p>
        </p:txBody>
      </p:sp>
      <p:sp>
        <p:nvSpPr>
          <p:cNvPr id="11" name="10 CuadroTexto"/>
          <p:cNvSpPr txBox="1"/>
          <p:nvPr/>
        </p:nvSpPr>
        <p:spPr>
          <a:xfrm>
            <a:off x="359532" y="4409664"/>
            <a:ext cx="1944216" cy="307777"/>
          </a:xfrm>
          <a:prstGeom prst="rect">
            <a:avLst/>
          </a:prstGeom>
          <a:noFill/>
          <a:ln>
            <a:solidFill>
              <a:schemeClr val="tx1"/>
            </a:solidFill>
          </a:ln>
        </p:spPr>
        <p:txBody>
          <a:bodyPr wrap="square" rtlCol="0">
            <a:spAutoFit/>
          </a:bodyPr>
          <a:lstStyle/>
          <a:p>
            <a:pPr algn="ctr"/>
            <a:r>
              <a:rPr lang="es-CL" sz="1400" dirty="0"/>
              <a:t>Completamente graso</a:t>
            </a:r>
          </a:p>
        </p:txBody>
      </p:sp>
      <p:sp>
        <p:nvSpPr>
          <p:cNvPr id="12" name="11 CuadroTexto"/>
          <p:cNvSpPr txBox="1"/>
          <p:nvPr/>
        </p:nvSpPr>
        <p:spPr>
          <a:xfrm>
            <a:off x="2746327" y="4246652"/>
            <a:ext cx="1872208" cy="523220"/>
          </a:xfrm>
          <a:prstGeom prst="rect">
            <a:avLst/>
          </a:prstGeom>
          <a:noFill/>
          <a:ln>
            <a:solidFill>
              <a:schemeClr val="tx1"/>
            </a:solidFill>
          </a:ln>
        </p:spPr>
        <p:txBody>
          <a:bodyPr wrap="square" rtlCol="0">
            <a:spAutoFit/>
          </a:bodyPr>
          <a:lstStyle/>
          <a:p>
            <a:pPr algn="ctr"/>
            <a:r>
              <a:rPr lang="es-CL" sz="1400" dirty="0"/>
              <a:t>&gt; 25%  del componente sin grasa </a:t>
            </a:r>
          </a:p>
        </p:txBody>
      </p:sp>
      <p:sp>
        <p:nvSpPr>
          <p:cNvPr id="13" name="12 CuadroTexto"/>
          <p:cNvSpPr txBox="1"/>
          <p:nvPr/>
        </p:nvSpPr>
        <p:spPr>
          <a:xfrm>
            <a:off x="5220072" y="4246652"/>
            <a:ext cx="1296144" cy="523220"/>
          </a:xfrm>
          <a:prstGeom prst="rect">
            <a:avLst/>
          </a:prstGeom>
          <a:noFill/>
          <a:ln>
            <a:solidFill>
              <a:schemeClr val="tx1"/>
            </a:solidFill>
          </a:ln>
        </p:spPr>
        <p:txBody>
          <a:bodyPr wrap="square" rtlCol="0">
            <a:spAutoFit/>
          </a:bodyPr>
          <a:lstStyle/>
          <a:p>
            <a:pPr algn="ctr"/>
            <a:r>
              <a:rPr lang="es-CL" sz="1400" dirty="0"/>
              <a:t>Flebolitos calcificados?</a:t>
            </a:r>
          </a:p>
        </p:txBody>
      </p:sp>
      <p:sp>
        <p:nvSpPr>
          <p:cNvPr id="14" name="13 CuadroTexto"/>
          <p:cNvSpPr txBox="1"/>
          <p:nvPr/>
        </p:nvSpPr>
        <p:spPr>
          <a:xfrm>
            <a:off x="7248815" y="4255775"/>
            <a:ext cx="1512168" cy="307777"/>
          </a:xfrm>
          <a:prstGeom prst="rect">
            <a:avLst/>
          </a:prstGeom>
          <a:noFill/>
          <a:ln>
            <a:solidFill>
              <a:schemeClr val="tx1"/>
            </a:solidFill>
          </a:ln>
        </p:spPr>
        <p:txBody>
          <a:bodyPr wrap="square" rtlCol="0">
            <a:spAutoFit/>
          </a:bodyPr>
          <a:lstStyle/>
          <a:p>
            <a:pPr algn="ctr"/>
            <a:r>
              <a:rPr lang="es-CL" sz="1400" dirty="0" err="1" smtClean="0"/>
              <a:t>Hipervascular</a:t>
            </a:r>
            <a:endParaRPr lang="es-CL" dirty="0"/>
          </a:p>
        </p:txBody>
      </p:sp>
      <p:sp>
        <p:nvSpPr>
          <p:cNvPr id="15" name="14 CuadroTexto"/>
          <p:cNvSpPr txBox="1"/>
          <p:nvPr/>
        </p:nvSpPr>
        <p:spPr>
          <a:xfrm>
            <a:off x="784838" y="5566476"/>
            <a:ext cx="1116124" cy="30777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CL" sz="1400" b="1" dirty="0"/>
              <a:t>LIPOMA</a:t>
            </a:r>
          </a:p>
        </p:txBody>
      </p:sp>
      <p:sp>
        <p:nvSpPr>
          <p:cNvPr id="16" name="15 CuadroTexto"/>
          <p:cNvSpPr txBox="1"/>
          <p:nvPr/>
        </p:nvSpPr>
        <p:spPr>
          <a:xfrm>
            <a:off x="2964691" y="5564665"/>
            <a:ext cx="1332542" cy="307777"/>
          </a:xfrm>
          <a:prstGeom prst="rect">
            <a:avLst/>
          </a:prstGeom>
          <a:solidFill>
            <a:schemeClr val="accent1">
              <a:lumMod val="60000"/>
              <a:lumOff val="40000"/>
            </a:schemeClr>
          </a:solidFill>
          <a:ln>
            <a:solidFill>
              <a:schemeClr val="tx1"/>
            </a:solidFill>
          </a:ln>
        </p:spPr>
        <p:txBody>
          <a:bodyPr wrap="square" rtlCol="0">
            <a:spAutoFit/>
          </a:bodyPr>
          <a:lstStyle/>
          <a:p>
            <a:r>
              <a:rPr lang="es-CL" sz="1400" b="1" dirty="0"/>
              <a:t>LIPOSARCOM</a:t>
            </a:r>
            <a:r>
              <a:rPr lang="es-CL" sz="1400" dirty="0"/>
              <a:t>A</a:t>
            </a:r>
          </a:p>
        </p:txBody>
      </p:sp>
      <p:sp>
        <p:nvSpPr>
          <p:cNvPr id="17" name="16 CuadroTexto"/>
          <p:cNvSpPr txBox="1"/>
          <p:nvPr/>
        </p:nvSpPr>
        <p:spPr>
          <a:xfrm>
            <a:off x="4976302" y="5319727"/>
            <a:ext cx="1783684" cy="738664"/>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ES" sz="1400" b="1" dirty="0"/>
              <a:t>MALFORMACIONES ARTERIOVASCULARES DE BAJO FLUJO. </a:t>
            </a:r>
            <a:endParaRPr lang="es-CL" sz="1400" b="1" dirty="0"/>
          </a:p>
        </p:txBody>
      </p:sp>
      <p:sp>
        <p:nvSpPr>
          <p:cNvPr id="18" name="17 CuadroTexto"/>
          <p:cNvSpPr txBox="1"/>
          <p:nvPr/>
        </p:nvSpPr>
        <p:spPr>
          <a:xfrm>
            <a:off x="7092280" y="5351033"/>
            <a:ext cx="1728191" cy="738664"/>
          </a:xfrm>
          <a:prstGeom prst="rect">
            <a:avLst/>
          </a:prstGeom>
          <a:solidFill>
            <a:schemeClr val="accent1">
              <a:lumMod val="60000"/>
              <a:lumOff val="40000"/>
            </a:schemeClr>
          </a:solidFill>
          <a:ln>
            <a:solidFill>
              <a:schemeClr val="tx1"/>
            </a:solidFill>
          </a:ln>
        </p:spPr>
        <p:txBody>
          <a:bodyPr wrap="square" rtlCol="0">
            <a:spAutoFit/>
          </a:bodyPr>
          <a:lstStyle/>
          <a:p>
            <a:pPr algn="ctr"/>
            <a:r>
              <a:rPr lang="es-ES" sz="1400" b="1" dirty="0"/>
              <a:t>MALFORMACIONES ARTERIOVENOSAS DE ALTO FLUJO</a:t>
            </a:r>
            <a:endParaRPr lang="es-CL" b="1" dirty="0"/>
          </a:p>
        </p:txBody>
      </p:sp>
      <p:cxnSp>
        <p:nvCxnSpPr>
          <p:cNvPr id="20" name="19 Conector recto"/>
          <p:cNvCxnSpPr/>
          <p:nvPr/>
        </p:nvCxnSpPr>
        <p:spPr>
          <a:xfrm>
            <a:off x="4438909" y="908720"/>
            <a:ext cx="0" cy="216024"/>
          </a:xfrm>
          <a:prstGeom prst="line">
            <a:avLst/>
          </a:prstGeom>
          <a:ln/>
        </p:spPr>
        <p:style>
          <a:lnRef idx="2">
            <a:schemeClr val="dk1"/>
          </a:lnRef>
          <a:fillRef idx="0">
            <a:schemeClr val="dk1"/>
          </a:fillRef>
          <a:effectRef idx="1">
            <a:schemeClr val="dk1"/>
          </a:effectRef>
          <a:fontRef idx="minor">
            <a:schemeClr val="tx1"/>
          </a:fontRef>
        </p:style>
      </p:cxnSp>
      <p:cxnSp>
        <p:nvCxnSpPr>
          <p:cNvPr id="22" name="21 Conector recto"/>
          <p:cNvCxnSpPr/>
          <p:nvPr/>
        </p:nvCxnSpPr>
        <p:spPr>
          <a:xfrm>
            <a:off x="1571459" y="1124744"/>
            <a:ext cx="6096885" cy="0"/>
          </a:xfrm>
          <a:prstGeom prst="line">
            <a:avLst/>
          </a:prstGeom>
          <a:ln/>
        </p:spPr>
        <p:style>
          <a:lnRef idx="2">
            <a:schemeClr val="dk1"/>
          </a:lnRef>
          <a:fillRef idx="0">
            <a:schemeClr val="dk1"/>
          </a:fillRef>
          <a:effectRef idx="1">
            <a:schemeClr val="dk1"/>
          </a:effectRef>
          <a:fontRef idx="minor">
            <a:schemeClr val="tx1"/>
          </a:fontRef>
        </p:style>
      </p:cxnSp>
      <p:cxnSp>
        <p:nvCxnSpPr>
          <p:cNvPr id="24" name="23 Conector recto de flecha"/>
          <p:cNvCxnSpPr>
            <a:endCxn id="4" idx="0"/>
          </p:cNvCxnSpPr>
          <p:nvPr/>
        </p:nvCxnSpPr>
        <p:spPr>
          <a:xfrm>
            <a:off x="1571459" y="1124744"/>
            <a:ext cx="0" cy="3686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25 Conector recto de flecha"/>
          <p:cNvCxnSpPr>
            <a:endCxn id="5" idx="0"/>
          </p:cNvCxnSpPr>
          <p:nvPr/>
        </p:nvCxnSpPr>
        <p:spPr>
          <a:xfrm>
            <a:off x="4438515" y="1124744"/>
            <a:ext cx="0" cy="2609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27 Conector recto de flecha"/>
          <p:cNvCxnSpPr/>
          <p:nvPr/>
        </p:nvCxnSpPr>
        <p:spPr>
          <a:xfrm>
            <a:off x="7668344" y="1124744"/>
            <a:ext cx="0" cy="1843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29 Conector recto"/>
          <p:cNvCxnSpPr>
            <a:stCxn id="5" idx="2"/>
          </p:cNvCxnSpPr>
          <p:nvPr/>
        </p:nvCxnSpPr>
        <p:spPr>
          <a:xfrm>
            <a:off x="4438515" y="1908903"/>
            <a:ext cx="0" cy="598221"/>
          </a:xfrm>
          <a:prstGeom prst="line">
            <a:avLst/>
          </a:prstGeom>
          <a:ln/>
        </p:spPr>
        <p:style>
          <a:lnRef idx="2">
            <a:schemeClr val="dk1"/>
          </a:lnRef>
          <a:fillRef idx="0">
            <a:schemeClr val="dk1"/>
          </a:fillRef>
          <a:effectRef idx="1">
            <a:schemeClr val="dk1"/>
          </a:effectRef>
          <a:fontRef idx="minor">
            <a:schemeClr val="tx1"/>
          </a:fontRef>
        </p:style>
      </p:cxnSp>
      <p:cxnSp>
        <p:nvCxnSpPr>
          <p:cNvPr id="32" name="31 Conector recto"/>
          <p:cNvCxnSpPr/>
          <p:nvPr/>
        </p:nvCxnSpPr>
        <p:spPr>
          <a:xfrm>
            <a:off x="1103407" y="2507124"/>
            <a:ext cx="3609492" cy="0"/>
          </a:xfrm>
          <a:prstGeom prst="line">
            <a:avLst/>
          </a:prstGeom>
          <a:ln/>
        </p:spPr>
        <p:style>
          <a:lnRef idx="2">
            <a:schemeClr val="dk1"/>
          </a:lnRef>
          <a:fillRef idx="0">
            <a:schemeClr val="dk1"/>
          </a:fillRef>
          <a:effectRef idx="1">
            <a:schemeClr val="dk1"/>
          </a:effectRef>
          <a:fontRef idx="minor">
            <a:schemeClr val="tx1"/>
          </a:fontRef>
        </p:style>
      </p:cxnSp>
      <p:cxnSp>
        <p:nvCxnSpPr>
          <p:cNvPr id="34" name="33 Conector recto de flecha"/>
          <p:cNvCxnSpPr>
            <a:endCxn id="9" idx="0"/>
          </p:cNvCxnSpPr>
          <p:nvPr/>
        </p:nvCxnSpPr>
        <p:spPr>
          <a:xfrm>
            <a:off x="4712899" y="2507124"/>
            <a:ext cx="0" cy="59754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35 Conector recto de flecha"/>
          <p:cNvCxnSpPr/>
          <p:nvPr/>
        </p:nvCxnSpPr>
        <p:spPr>
          <a:xfrm>
            <a:off x="2908153" y="2507124"/>
            <a:ext cx="0" cy="4898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 name="37 Conector recto de flecha"/>
          <p:cNvCxnSpPr>
            <a:endCxn id="7" idx="0"/>
          </p:cNvCxnSpPr>
          <p:nvPr/>
        </p:nvCxnSpPr>
        <p:spPr>
          <a:xfrm>
            <a:off x="1103407" y="2507124"/>
            <a:ext cx="0" cy="4898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39 Conector recto de flecha"/>
          <p:cNvCxnSpPr>
            <a:stCxn id="6" idx="2"/>
          </p:cNvCxnSpPr>
          <p:nvPr/>
        </p:nvCxnSpPr>
        <p:spPr>
          <a:xfrm>
            <a:off x="7687832" y="1873924"/>
            <a:ext cx="0" cy="33408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41 Conector recto"/>
          <p:cNvCxnSpPr>
            <a:stCxn id="7" idx="2"/>
          </p:cNvCxnSpPr>
          <p:nvPr/>
        </p:nvCxnSpPr>
        <p:spPr>
          <a:xfrm>
            <a:off x="1103407" y="3520172"/>
            <a:ext cx="0" cy="412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a:off x="779371" y="3933056"/>
            <a:ext cx="7104997" cy="0"/>
          </a:xfrm>
          <a:prstGeom prst="line">
            <a:avLst/>
          </a:prstGeom>
          <a:ln/>
        </p:spPr>
        <p:style>
          <a:lnRef idx="2">
            <a:schemeClr val="dk1"/>
          </a:lnRef>
          <a:fillRef idx="0">
            <a:schemeClr val="dk1"/>
          </a:fillRef>
          <a:effectRef idx="1">
            <a:schemeClr val="dk1"/>
          </a:effectRef>
          <a:fontRef idx="minor">
            <a:schemeClr val="tx1"/>
          </a:fontRef>
        </p:style>
      </p:cxnSp>
      <p:cxnSp>
        <p:nvCxnSpPr>
          <p:cNvPr id="48" name="47 Conector recto de flecha"/>
          <p:cNvCxnSpPr/>
          <p:nvPr/>
        </p:nvCxnSpPr>
        <p:spPr>
          <a:xfrm>
            <a:off x="3635896" y="3933056"/>
            <a:ext cx="0" cy="3135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50 Conector recto de flecha"/>
          <p:cNvCxnSpPr/>
          <p:nvPr/>
        </p:nvCxnSpPr>
        <p:spPr>
          <a:xfrm>
            <a:off x="779371" y="3933056"/>
            <a:ext cx="0" cy="4919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 name="52 Conector recto de flecha"/>
          <p:cNvCxnSpPr>
            <a:endCxn id="13" idx="0"/>
          </p:cNvCxnSpPr>
          <p:nvPr/>
        </p:nvCxnSpPr>
        <p:spPr>
          <a:xfrm>
            <a:off x="5868144" y="3933056"/>
            <a:ext cx="0" cy="3135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5" name="54 Conector recto de flecha"/>
          <p:cNvCxnSpPr/>
          <p:nvPr/>
        </p:nvCxnSpPr>
        <p:spPr>
          <a:xfrm>
            <a:off x="7884368" y="3933056"/>
            <a:ext cx="0" cy="3135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0" name="59 Conector recto de flecha"/>
          <p:cNvCxnSpPr>
            <a:stCxn id="11" idx="2"/>
            <a:endCxn id="15" idx="0"/>
          </p:cNvCxnSpPr>
          <p:nvPr/>
        </p:nvCxnSpPr>
        <p:spPr>
          <a:xfrm>
            <a:off x="1331640" y="4717441"/>
            <a:ext cx="11260" cy="84903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3" name="62 Conector recto de flecha"/>
          <p:cNvCxnSpPr>
            <a:stCxn id="12" idx="2"/>
          </p:cNvCxnSpPr>
          <p:nvPr/>
        </p:nvCxnSpPr>
        <p:spPr>
          <a:xfrm>
            <a:off x="3682431" y="4769872"/>
            <a:ext cx="0" cy="8301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5" name="64 Conector recto de flecha"/>
          <p:cNvCxnSpPr>
            <a:stCxn id="13" idx="2"/>
            <a:endCxn id="17" idx="0"/>
          </p:cNvCxnSpPr>
          <p:nvPr/>
        </p:nvCxnSpPr>
        <p:spPr>
          <a:xfrm>
            <a:off x="5868144" y="4769872"/>
            <a:ext cx="0" cy="5498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7" name="66 Conector recto de flecha"/>
          <p:cNvCxnSpPr>
            <a:endCxn id="18" idx="0"/>
          </p:cNvCxnSpPr>
          <p:nvPr/>
        </p:nvCxnSpPr>
        <p:spPr>
          <a:xfrm flipH="1">
            <a:off x="7956376" y="4563552"/>
            <a:ext cx="9020" cy="7874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31673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90464" y="548680"/>
            <a:ext cx="2386608" cy="850106"/>
          </a:xfrm>
        </p:spPr>
        <p:txBody>
          <a:bodyPr>
            <a:normAutofit/>
          </a:bodyPr>
          <a:lstStyle/>
          <a:p>
            <a:r>
              <a:rPr lang="es-CL" sz="4000" b="1" dirty="0"/>
              <a:t>LIPOMA</a:t>
            </a: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76672"/>
            <a:ext cx="356028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096007"/>
            <a:ext cx="2952328" cy="347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24832" y="1772816"/>
            <a:ext cx="4320480" cy="3785652"/>
          </a:xfrm>
          <a:prstGeom prst="rect">
            <a:avLst/>
          </a:prstGeom>
          <a:noFill/>
        </p:spPr>
        <p:txBody>
          <a:bodyPr wrap="square" rtlCol="0">
            <a:spAutoFit/>
          </a:bodyPr>
          <a:lstStyle/>
          <a:p>
            <a:pPr marL="285750" indent="-285750" algn="just">
              <a:buFont typeface="Arial" panose="020B0604020202020204" pitchFamily="34" charset="0"/>
              <a:buChar char="•"/>
            </a:pPr>
            <a:r>
              <a:rPr lang="es-CL" sz="1600" dirty="0"/>
              <a:t>Tumores benignos comunes de tejido adiposo maduro.</a:t>
            </a:r>
          </a:p>
          <a:p>
            <a:pPr algn="just"/>
            <a:endParaRPr lang="es-CL" sz="1600" dirty="0"/>
          </a:p>
          <a:p>
            <a:pPr marL="285750" indent="-285750" algn="just">
              <a:buFont typeface="Arial" panose="020B0604020202020204" pitchFamily="34" charset="0"/>
              <a:buChar char="•"/>
            </a:pPr>
            <a:r>
              <a:rPr lang="es-CL" sz="1600" dirty="0"/>
              <a:t>Son la 2da masa benigna más común y la 4ta masa de la pared abdominal más común. </a:t>
            </a:r>
          </a:p>
          <a:p>
            <a:pPr algn="just"/>
            <a:endParaRPr lang="es-CL" sz="1600" dirty="0"/>
          </a:p>
          <a:p>
            <a:pPr marL="285750" indent="-285750" algn="just">
              <a:buFont typeface="Arial" panose="020B0604020202020204" pitchFamily="34" charset="0"/>
              <a:buChar char="•"/>
            </a:pPr>
            <a:r>
              <a:rPr lang="es-CL" sz="1600" dirty="0"/>
              <a:t>Tiene una buena característica en la imagen y obvian la necesidad de mas pruebas.</a:t>
            </a:r>
          </a:p>
          <a:p>
            <a:pPr algn="just"/>
            <a:endParaRPr lang="es-CL" sz="1600" dirty="0"/>
          </a:p>
          <a:p>
            <a:pPr marL="285750" indent="-285750" algn="just">
              <a:buFont typeface="Arial" panose="020B0604020202020204" pitchFamily="34" charset="0"/>
              <a:buChar char="•"/>
            </a:pPr>
            <a:r>
              <a:rPr lang="es-CL" sz="1600" dirty="0"/>
              <a:t>Pueden presentar septos delgados (&lt;2 mm). Estos septos generalmente demuestran un realce mínimo o nulo. Sin embargo, se han reportado septos engrosados ​​o nodulares en aproximadamente un tercio de los lipomas benignos.</a:t>
            </a:r>
          </a:p>
        </p:txBody>
      </p:sp>
    </p:spTree>
    <p:extLst>
      <p:ext uri="{BB962C8B-B14F-4D97-AF65-F5344CB8AC3E}">
        <p14:creationId xmlns:p14="http://schemas.microsoft.com/office/powerpoint/2010/main" val="2814769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3051</TotalTime>
  <Words>1633</Words>
  <Application>Microsoft Office PowerPoint</Application>
  <PresentationFormat>Presentación en pantalla (4:3)</PresentationFormat>
  <Paragraphs>259</Paragraphs>
  <Slides>40</Slides>
  <Notes>0</Notes>
  <HiddenSlides>0</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Tema de Office</vt:lpstr>
      <vt:lpstr>Imágenes de masas en la pared abdominal, lesiones masivas y procesos difusos.</vt:lpstr>
      <vt:lpstr>OBJETIVOS</vt:lpstr>
      <vt:lpstr>INTRODUCCIÓN</vt:lpstr>
      <vt:lpstr> ANATOMÍA</vt:lpstr>
      <vt:lpstr> ENFOQUE DE IMAGEN </vt:lpstr>
      <vt:lpstr>  MASA PALPABLE, SOSPECHA DE MASA EN LA PARED ABDOMINAL </vt:lpstr>
      <vt:lpstr>ENFOQUE DE IMAGEN</vt:lpstr>
      <vt:lpstr>PRESENCIA DE MASA EN LA PARED ABDOMINAL?</vt:lpstr>
      <vt:lpstr>LIPOMA</vt:lpstr>
      <vt:lpstr>LIPOSARCOMA</vt:lpstr>
      <vt:lpstr>HEMANGIOMAS Y MALFORMACIONES ARTERIOVENOSAS</vt:lpstr>
      <vt:lpstr>PRESENCIA DE MASA EN LA PARED ABDOMINAL?</vt:lpstr>
      <vt:lpstr>HEMATOMAS</vt:lpstr>
      <vt:lpstr>Presentación de PowerPoint</vt:lpstr>
      <vt:lpstr>LESIONES DE MOREL-LAVALLEE</vt:lpstr>
      <vt:lpstr>Presentación de PowerPoint</vt:lpstr>
      <vt:lpstr>Presentación de PowerPoint</vt:lpstr>
      <vt:lpstr>PRESENCIA DE MASA EN LA PARED ABDOMINAL?</vt:lpstr>
      <vt:lpstr>MASAS SÓLIDAS</vt:lpstr>
      <vt:lpstr>MASAS SÓLIDAS</vt:lpstr>
      <vt:lpstr>Presentación de PowerPoint</vt:lpstr>
      <vt:lpstr>Presentación de PowerPoint</vt:lpstr>
      <vt:lpstr>Presentación de PowerPoint</vt:lpstr>
      <vt:lpstr>MASAS SÓLIDAS</vt:lpstr>
      <vt:lpstr>MASAS SÓLIDAS</vt:lpstr>
      <vt:lpstr>MASAS SÓLIDAS</vt:lpstr>
      <vt:lpstr>Presentación de PowerPoint</vt:lpstr>
      <vt:lpstr>Presentación de PowerPoint</vt:lpstr>
      <vt:lpstr>MASAS SÓLIDAS</vt:lpstr>
      <vt:lpstr>Presentación de PowerPoint</vt:lpstr>
      <vt:lpstr>Presentación de PowerPoint</vt:lpstr>
      <vt:lpstr>DISCRETAS MASAS O LESIONES MULTIPLES</vt:lpstr>
      <vt:lpstr>PROCESOS DIFUSOS</vt:lpstr>
      <vt:lpstr>Presentación de PowerPoint</vt:lpstr>
      <vt:lpstr>Presentación de PowerPoint</vt:lpstr>
      <vt:lpstr>PROCESOS DIFUSOS</vt:lpstr>
      <vt:lpstr>Presentación de PowerPoint</vt:lpstr>
      <vt:lpstr>PROCESOS DIFUSOS</vt:lpstr>
      <vt:lpstr>CONCLUSIÓN</vt:lpstr>
      <vt:lpstr>GRACIAS!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Imágenes de masas en la pared abdominal, lesiones masivas y procesos difusos.</dc:title>
  <dc:creator>juanda</dc:creator>
  <cp:lastModifiedBy>juanda</cp:lastModifiedBy>
  <cp:revision>113</cp:revision>
  <dcterms:created xsi:type="dcterms:W3CDTF">2020-05-15T10:58:48Z</dcterms:created>
  <dcterms:modified xsi:type="dcterms:W3CDTF">2020-05-19T11:59:45Z</dcterms:modified>
</cp:coreProperties>
</file>