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6" r:id="rId3"/>
    <p:sldId id="257" r:id="rId4"/>
    <p:sldId id="259" r:id="rId5"/>
    <p:sldId id="268" r:id="rId6"/>
    <p:sldId id="260" r:id="rId7"/>
    <p:sldId id="269" r:id="rId8"/>
    <p:sldId id="261" r:id="rId9"/>
    <p:sldId id="263" r:id="rId10"/>
    <p:sldId id="271" r:id="rId11"/>
    <p:sldId id="280" r:id="rId12"/>
    <p:sldId id="281" r:id="rId13"/>
    <p:sldId id="264" r:id="rId14"/>
    <p:sldId id="272" r:id="rId15"/>
    <p:sldId id="274" r:id="rId16"/>
    <p:sldId id="273" r:id="rId17"/>
    <p:sldId id="275" r:id="rId18"/>
    <p:sldId id="276" r:id="rId19"/>
    <p:sldId id="265" r:id="rId20"/>
    <p:sldId id="277" r:id="rId21"/>
    <p:sldId id="266" r:id="rId22"/>
    <p:sldId id="278" r:id="rId23"/>
    <p:sldId id="279" r:id="rId2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0C95662-94D9-4D4C-BEB8-51B84527A0B3}" type="datetimeFigureOut">
              <a:rPr lang="es-AR" smtClean="0"/>
              <a:t>29/06/2020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539E7BE-534C-4641-A0CD-3D31ED4897D4}" type="slidenum">
              <a:rPr lang="es-AR" smtClean="0"/>
              <a:t>‹Nº›</a:t>
            </a:fld>
            <a:endParaRPr lang="es-A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00C95662-94D9-4D4C-BEB8-51B84527A0B3}" type="datetimeFigureOut">
              <a:rPr lang="es-AR" smtClean="0"/>
              <a:t>29/06/2020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00C95662-94D9-4D4C-BEB8-51B84527A0B3}" type="datetimeFigureOut">
              <a:rPr lang="es-AR" smtClean="0"/>
              <a:t>29/06/2020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00C95662-94D9-4D4C-BEB8-51B84527A0B3}" type="datetimeFigureOut">
              <a:rPr lang="es-AR" smtClean="0"/>
              <a:t>29/06/2020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a:t>Haga clic para modificar el estilo de título del patrón</a:t>
            </a:r>
            <a:endParaRPr lang="en-US"/>
          </a:p>
        </p:txBody>
      </p:sp>
      <p:sp>
        <p:nvSpPr>
          <p:cNvPr id="2" name="Date Placeholder 1"/>
          <p:cNvSpPr>
            <a:spLocks noGrp="1"/>
          </p:cNvSpPr>
          <p:nvPr>
            <p:ph type="dt" sz="half" idx="10"/>
          </p:nvPr>
        </p:nvSpPr>
        <p:spPr/>
        <p:txBody>
          <a:bodyPr/>
          <a:lstStyle/>
          <a:p>
            <a:fld id="{00C95662-94D9-4D4C-BEB8-51B84527A0B3}" type="datetimeFigureOut">
              <a:rPr lang="es-AR" smtClean="0"/>
              <a:t>29/06/2020</a:t>
            </a:fld>
            <a:endParaRPr lang="es-AR"/>
          </a:p>
        </p:txBody>
      </p:sp>
      <p:sp>
        <p:nvSpPr>
          <p:cNvPr id="91" name="Footer Placeholder 90"/>
          <p:cNvSpPr>
            <a:spLocks noGrp="1"/>
          </p:cNvSpPr>
          <p:nvPr>
            <p:ph type="ftr" sz="quarter" idx="11"/>
          </p:nvPr>
        </p:nvSpPr>
        <p:spPr/>
        <p:txBody>
          <a:bodyPr/>
          <a:lstStyle/>
          <a:p>
            <a:endParaRPr lang="es-AR"/>
          </a:p>
        </p:txBody>
      </p:sp>
      <p:sp>
        <p:nvSpPr>
          <p:cNvPr id="92" name="Slide Number Placeholder 91"/>
          <p:cNvSpPr>
            <a:spLocks noGrp="1"/>
          </p:cNvSpPr>
          <p:nvPr>
            <p:ph type="sldNum" sz="quarter" idx="12"/>
          </p:nvPr>
        </p:nvSpPr>
        <p:spPr/>
        <p:txBody>
          <a:bodyPr/>
          <a:lstStyle/>
          <a:p>
            <a:fld id="{1539E7BE-534C-4641-A0CD-3D31ED4897D4}"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00C95662-94D9-4D4C-BEB8-51B84527A0B3}" type="datetimeFigureOut">
              <a:rPr lang="es-AR" smtClean="0"/>
              <a:t>29/06/2020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00C95662-94D9-4D4C-BEB8-51B84527A0B3}" type="datetimeFigureOut">
              <a:rPr lang="es-AR" smtClean="0"/>
              <a:t>29/06/2020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00C95662-94D9-4D4C-BEB8-51B84527A0B3}" type="datetimeFigureOut">
              <a:rPr lang="es-AR" smtClean="0"/>
              <a:t>29/06/2020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95662-94D9-4D4C-BEB8-51B84527A0B3}" type="datetimeFigureOut">
              <a:rPr lang="es-AR" smtClean="0"/>
              <a:t>29/06/2020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1539E7BE-534C-4641-A0CD-3D31ED4897D4}"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0C95662-94D9-4D4C-BEB8-51B84527A0B3}" type="datetimeFigureOut">
              <a:rPr lang="es-AR" smtClean="0"/>
              <a:t>29/06/2020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539E7BE-534C-4641-A0CD-3D31ED4897D4}" type="slidenum">
              <a:rPr lang="es-AR" smtClean="0"/>
              <a:t>‹Nº›</a:t>
            </a:fld>
            <a:endParaRPr lang="es-A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5" name="Date Placeholder 4"/>
          <p:cNvSpPr>
            <a:spLocks noGrp="1"/>
          </p:cNvSpPr>
          <p:nvPr>
            <p:ph type="dt" sz="half" idx="10"/>
          </p:nvPr>
        </p:nvSpPr>
        <p:spPr/>
        <p:txBody>
          <a:bodyPr/>
          <a:lstStyle/>
          <a:p>
            <a:fld id="{00C95662-94D9-4D4C-BEB8-51B84527A0B3}" type="datetimeFigureOut">
              <a:rPr lang="es-AR" smtClean="0"/>
              <a:t>29/06/2020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1539E7BE-534C-4641-A0CD-3D31ED4897D4}" type="slidenum">
              <a:rPr lang="es-AR" smtClean="0"/>
              <a:t>‹Nº›</a:t>
            </a:fld>
            <a:endParaRPr lang="es-A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0C95662-94D9-4D4C-BEB8-51B84527A0B3}" type="datetimeFigureOut">
              <a:rPr lang="es-AR" smtClean="0"/>
              <a:t>29/06/2020</a:t>
            </a:fld>
            <a:endParaRPr lang="es-A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A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539E7BE-534C-4641-A0CD-3D31ED4897D4}" type="slidenum">
              <a:rPr lang="es-AR" smtClean="0"/>
              <a:t>‹Nº›</a:t>
            </a:fld>
            <a:endParaRPr lang="es-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ielo en hombro foto de archivo. Imagen de junta, músculo - 2020697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5" name="AutoShape 4" descr="Hielo en hombro foto de archivo. Imagen de junta, músculo - 2020697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505" y="508395"/>
            <a:ext cx="6962622"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472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869160"/>
            <a:ext cx="8229600" cy="2049091"/>
          </a:xfrm>
        </p:spPr>
        <p:txBody>
          <a:bodyPr>
            <a:normAutofit/>
          </a:bodyPr>
          <a:lstStyle/>
          <a:p>
            <a:pPr algn="just"/>
            <a:r>
              <a:rPr lang="es-AR" dirty="0"/>
              <a:t>Figura 1. Esquema de medición. A, la porción más gruesa de CHL en imágenes sagitales oblicuas en T1 se midió perpendicularmente a la superficie de CHL (puntas de flecha).</a:t>
            </a:r>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88640"/>
            <a:ext cx="5954150" cy="4608512"/>
          </a:xfrm>
          <a:prstGeom prst="rect">
            <a:avLst/>
          </a:prstGeom>
        </p:spPr>
      </p:pic>
    </p:spTree>
    <p:extLst>
      <p:ext uri="{BB962C8B-B14F-4D97-AF65-F5344CB8AC3E}">
        <p14:creationId xmlns:p14="http://schemas.microsoft.com/office/powerpoint/2010/main" val="61351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869161"/>
            <a:ext cx="8229600" cy="1872208"/>
          </a:xfrm>
        </p:spPr>
        <p:txBody>
          <a:bodyPr>
            <a:normAutofit fontScale="85000" lnSpcReduction="10000"/>
          </a:bodyPr>
          <a:lstStyle/>
          <a:p>
            <a:pPr algn="just"/>
            <a:r>
              <a:rPr lang="es-AR" dirty="0"/>
              <a:t>Figura 1. B, el grosor capsular (flecha pequeña) en el intervalo del manguito de los rotadores se midió 1,5 cm </a:t>
            </a:r>
            <a:r>
              <a:rPr lang="es-AR" dirty="0" err="1"/>
              <a:t>anterolateral</a:t>
            </a:r>
            <a:r>
              <a:rPr lang="es-AR" dirty="0"/>
              <a:t> (línea de trazos gruesos) a la base (línea de trazos finos) del proceso </a:t>
            </a:r>
            <a:r>
              <a:rPr lang="es-AR" dirty="0" err="1"/>
              <a:t>coracoideo</a:t>
            </a:r>
            <a:endParaRPr lang="es-AR" dirty="0"/>
          </a:p>
          <a:p>
            <a:pPr algn="just"/>
            <a:r>
              <a:rPr lang="es-AR" dirty="0"/>
              <a:t>La porción más gruesa de la cápsula (flechas grandes) perpendicular a la superficie de la cabeza humeral se midió a lo largo de una línea radial dibujada al centro de la cabeza humeral.</a:t>
            </a:r>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88640"/>
            <a:ext cx="5954150" cy="4608512"/>
          </a:xfrm>
          <a:prstGeom prst="rect">
            <a:avLst/>
          </a:prstGeom>
        </p:spPr>
      </p:pic>
    </p:spTree>
    <p:extLst>
      <p:ext uri="{BB962C8B-B14F-4D97-AF65-F5344CB8AC3E}">
        <p14:creationId xmlns:p14="http://schemas.microsoft.com/office/powerpoint/2010/main" val="205456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869161"/>
            <a:ext cx="8229600" cy="1800200"/>
          </a:xfrm>
        </p:spPr>
        <p:txBody>
          <a:bodyPr>
            <a:normAutofit fontScale="92500" lnSpcReduction="10000"/>
          </a:bodyPr>
          <a:lstStyle/>
          <a:p>
            <a:pPr algn="just"/>
            <a:r>
              <a:rPr lang="es-AR" dirty="0"/>
              <a:t>Figura 1. </a:t>
            </a:r>
            <a:r>
              <a:rPr lang="es-AR" dirty="0" err="1"/>
              <a:t>C,La</a:t>
            </a:r>
            <a:r>
              <a:rPr lang="es-AR" dirty="0"/>
              <a:t> porción más gruesa de la cápsula en el receso axilar se midió en imágenes coronal oblicua. </a:t>
            </a:r>
          </a:p>
          <a:p>
            <a:pPr algn="just"/>
            <a:r>
              <a:rPr lang="es-AR" dirty="0"/>
              <a:t>La altura y el ancho máximos del receso axilar (derecha, flechas dobles; la línea de puntos indica el nivel del extremo superior del receso axilar) se midieron en imágenes oblicuas coronales</a:t>
            </a:r>
          </a:p>
        </p:txBody>
      </p:sp>
      <p:pic>
        <p:nvPicPr>
          <p:cNvPr id="7"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88640"/>
            <a:ext cx="5954150" cy="4608512"/>
          </a:xfrm>
          <a:prstGeom prst="rect">
            <a:avLst/>
          </a:prstGeom>
        </p:spPr>
      </p:pic>
    </p:spTree>
    <p:extLst>
      <p:ext uri="{BB962C8B-B14F-4D97-AF65-F5344CB8AC3E}">
        <p14:creationId xmlns:p14="http://schemas.microsoft.com/office/powerpoint/2010/main" val="205456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fontScale="70000" lnSpcReduction="20000"/>
          </a:bodyPr>
          <a:lstStyle/>
          <a:p>
            <a:pPr marL="0" indent="0" algn="just">
              <a:buNone/>
            </a:pPr>
            <a:r>
              <a:rPr lang="es-AR" dirty="0"/>
              <a:t>RESULTADOS</a:t>
            </a:r>
          </a:p>
          <a:p>
            <a:pPr algn="just"/>
            <a:endParaRPr lang="es-AR" dirty="0"/>
          </a:p>
          <a:p>
            <a:pPr algn="just"/>
            <a:r>
              <a:rPr lang="es-AR" dirty="0"/>
              <a:t>Criterios cuantitativos</a:t>
            </a:r>
          </a:p>
          <a:p>
            <a:pPr algn="just"/>
            <a:endParaRPr lang="es-AR" dirty="0"/>
          </a:p>
          <a:p>
            <a:pPr algn="just"/>
            <a:r>
              <a:rPr lang="es-AR" dirty="0"/>
              <a:t>Los pacientes con hombro congelado tenían un CHL significativamente más gruesa que los sujetos de control (media, 4,1 vs 2,7mm; P &lt;0.001) ( , Tabla 1 , , </a:t>
            </a:r>
            <a:r>
              <a:rPr lang="es-AR" dirty="0" err="1"/>
              <a:t>Fig</a:t>
            </a:r>
            <a:r>
              <a:rPr lang="es-AR" dirty="0"/>
              <a:t> 2 ). En un sujeto en el grupo control, la CHL estaba ausente y se clasificó como anormal. Un diámetro de CHL de 4 mm o mayor indicó el diagnóstico de hombro congelado con una especificidad del 95% y una sensibilidad del 59%. En pacientes con hombro congelado, la cápsula en el intervalo del manguito rotador se engrosó significativamente (7.1 vs 4.5 mm; rango, 4.0-11.0 vs 2.0-7.0 mm; P&lt;.001). Un valor umbral de 7 mm o más tenía una especificidad del 86% y una sensibilidad del 64% para el diagnóstico de hombro congelado. No hubo diferencias significativas en el grosor capsular en el receso axilar ni en el lado humeral (media, 3,9 mm en pacientes frente a 3,6 mm en sujetos control) ni en el lado glenoideo (media, 4,1 mm en pacientes frente a 3,8 mm en sujetos control) . Sin embargo, el volumen del receso axilar fue significativamente menor en pacientes con hombro congelado que en sujetos de control (media, 0,53 frente a 0,88 ml, p = 0,03) debido a la altura y anchura significativamente menores del receso axilar en los pacientes.</a:t>
            </a:r>
          </a:p>
        </p:txBody>
      </p:sp>
    </p:spTree>
    <p:extLst>
      <p:ext uri="{BB962C8B-B14F-4D97-AF65-F5344CB8AC3E}">
        <p14:creationId xmlns:p14="http://schemas.microsoft.com/office/powerpoint/2010/main" val="322836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fontScale="77500" lnSpcReduction="20000"/>
          </a:bodyPr>
          <a:lstStyle/>
          <a:p>
            <a:pPr marL="0" indent="0" algn="just">
              <a:buNone/>
            </a:pPr>
            <a:r>
              <a:rPr lang="es-AR" dirty="0"/>
              <a:t>Análisis de imágenes MR</a:t>
            </a:r>
          </a:p>
          <a:p>
            <a:pPr algn="just"/>
            <a:endParaRPr lang="es-AR" dirty="0"/>
          </a:p>
          <a:p>
            <a:pPr algn="just"/>
            <a:r>
              <a:rPr lang="es-AR" dirty="0"/>
              <a:t>Los siguientes criterios cualitativos se evaluaron y caracterizaron como presentes o ausentes: (a) anomalías de la CHL, caracterizadas por cambios en la intensidad de la señal y / o irregularidad del contorno, (b) lesión del ligamento </a:t>
            </a:r>
            <a:r>
              <a:rPr lang="es-AR" dirty="0" err="1"/>
              <a:t>glenohumeral</a:t>
            </a:r>
            <a:r>
              <a:rPr lang="es-AR" dirty="0"/>
              <a:t> superior, caracterizada por cambios en la intensidad de la señal y / o irregularidad del contorno, (c) obliteración parcial o completa del triángulo graso subcoracoideo, (d)anormalidad similar a sinovitis en el borde superior del tendón subescapular, (e) anormalidad similar a sinovitis en la superficie articular del tendón subescapular, (f) anormalidad similar a sinovitis alrededor del tendón del bíceps largo, (g) anormalidad similar a sinovitis en el receso del subescapular, y (h) fuga de material de contraste a lo largo del músculo subescapular. </a:t>
            </a:r>
          </a:p>
          <a:p>
            <a:pPr algn="just"/>
            <a:endParaRPr lang="es-AR" dirty="0"/>
          </a:p>
          <a:p>
            <a:pPr marL="0" indent="0" algn="just">
              <a:buNone/>
            </a:pPr>
            <a:r>
              <a:rPr lang="es-AR" dirty="0"/>
              <a:t>Análisis estadístico</a:t>
            </a:r>
          </a:p>
          <a:p>
            <a:pPr algn="just"/>
            <a:endParaRPr lang="es-AR" dirty="0"/>
          </a:p>
          <a:p>
            <a:pPr algn="just"/>
            <a:r>
              <a:rPr lang="es-AR" dirty="0"/>
              <a:t>Se consideró un valor de P inferior a 0,05 para indicar una diferencia estadísticamente significativa.</a:t>
            </a:r>
          </a:p>
        </p:txBody>
      </p:sp>
    </p:spTree>
    <p:extLst>
      <p:ext uri="{BB962C8B-B14F-4D97-AF65-F5344CB8AC3E}">
        <p14:creationId xmlns:p14="http://schemas.microsoft.com/office/powerpoint/2010/main" val="76785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157192"/>
            <a:ext cx="8229600" cy="1761059"/>
          </a:xfrm>
        </p:spPr>
        <p:txBody>
          <a:bodyPr>
            <a:normAutofit/>
          </a:bodyPr>
          <a:lstStyle/>
          <a:p>
            <a:pPr algn="just"/>
            <a:r>
              <a:rPr lang="es-AR" dirty="0"/>
              <a:t>Figura 2. La imagen sagital oblicua ponderada en T1 (700/12) muestra CHL (flechas) engrosada en un paciente de 57 años con hombro congelado. C = proceso </a:t>
            </a:r>
            <a:r>
              <a:rPr lang="es-AR" dirty="0" err="1"/>
              <a:t>coracoideo</a:t>
            </a:r>
            <a:endParaRPr lang="es-AR" dirty="0"/>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764704"/>
            <a:ext cx="4762500" cy="3895725"/>
          </a:xfrm>
          <a:prstGeom prst="rect">
            <a:avLst/>
          </a:prstGeom>
        </p:spPr>
      </p:pic>
    </p:spTree>
    <p:extLst>
      <p:ext uri="{BB962C8B-B14F-4D97-AF65-F5344CB8AC3E}">
        <p14:creationId xmlns:p14="http://schemas.microsoft.com/office/powerpoint/2010/main" val="3600397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lnSpcReduction="10000"/>
          </a:bodyPr>
          <a:lstStyle/>
          <a:p>
            <a:pPr algn="just"/>
            <a:r>
              <a:rPr lang="es-AR" dirty="0"/>
              <a:t>RESULTADOS</a:t>
            </a:r>
          </a:p>
          <a:p>
            <a:pPr algn="just"/>
            <a:endParaRPr lang="es-AR" dirty="0"/>
          </a:p>
          <a:p>
            <a:pPr algn="just"/>
            <a:r>
              <a:rPr lang="es-AR" dirty="0"/>
              <a:t>Criterios cualitativos</a:t>
            </a:r>
          </a:p>
          <a:p>
            <a:pPr algn="just"/>
            <a:r>
              <a:rPr lang="es-AR" dirty="0"/>
              <a:t>Obliteración parcial o completa del triángulo grasa subcoracoideo fue significativamente más frecuente en pacientes con hombro congelado en comparación con los sujetos control esto era altamente específica (100%), pero no es sensible (32%) para el diagnóstico de hombro congelado</a:t>
            </a:r>
          </a:p>
          <a:p>
            <a:pPr algn="just"/>
            <a:endParaRPr lang="es-AR" dirty="0"/>
          </a:p>
          <a:p>
            <a:pPr algn="just"/>
            <a:r>
              <a:rPr lang="es-AR" dirty="0"/>
              <a:t>Sinovitis-como anomalía en el borde superior del tendón subescapular fue significativamente más frecuente en los pacientes que en los controles (59% vs 23%, P = 0,014)</a:t>
            </a:r>
          </a:p>
        </p:txBody>
      </p:sp>
    </p:spTree>
    <p:extLst>
      <p:ext uri="{BB962C8B-B14F-4D97-AF65-F5344CB8AC3E}">
        <p14:creationId xmlns:p14="http://schemas.microsoft.com/office/powerpoint/2010/main" val="1719516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01208"/>
            <a:ext cx="8229600" cy="1617043"/>
          </a:xfrm>
        </p:spPr>
        <p:txBody>
          <a:bodyPr>
            <a:normAutofit fontScale="62500" lnSpcReduction="20000"/>
          </a:bodyPr>
          <a:lstStyle/>
          <a:p>
            <a:pPr algn="just"/>
            <a:r>
              <a:rPr lang="es-AR" dirty="0"/>
              <a:t>Figura 3a. Dibujos lineales (fila superior) e imágenes sagitales oblicuas ponderadas en T1 (600/12) (fila inferior) del triángulo graso subcoracoideo. Las fronteras del triángulo (puntas de flecha) se definen </a:t>
            </a:r>
            <a:r>
              <a:rPr lang="es-AR" dirty="0" err="1"/>
              <a:t>anterosuperiormente</a:t>
            </a:r>
            <a:r>
              <a:rPr lang="es-AR" dirty="0"/>
              <a:t> por el proceso </a:t>
            </a:r>
            <a:r>
              <a:rPr lang="es-AR" dirty="0" err="1"/>
              <a:t>coracoideo</a:t>
            </a:r>
            <a:r>
              <a:rPr lang="es-AR" dirty="0"/>
              <a:t> ( C ), superiormente por el CHL (flecha) y </a:t>
            </a:r>
            <a:r>
              <a:rPr lang="es-AR" dirty="0" err="1"/>
              <a:t>posteroinferiormente</a:t>
            </a:r>
            <a:r>
              <a:rPr lang="es-AR" dirty="0"/>
              <a:t> por la cápsula articular. (a) Anatomía normal en un sujeto sin hombro congelado. (b) obliteración parcial del triángulo graso subcoracoideo en un paciente de 57 años con hombro congelado. (c) Borrado completo del triángulo graso subcoracoideo (es decir, signo del triángulo subcoracoideo) en un paciente de 55 años con hombro congelado.</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32656"/>
            <a:ext cx="2419350" cy="4762500"/>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880" y="337383"/>
            <a:ext cx="2419350" cy="4762500"/>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1074" y="337383"/>
            <a:ext cx="2409825" cy="4762500"/>
          </a:xfrm>
          <a:prstGeom prst="rect">
            <a:avLst/>
          </a:prstGeom>
        </p:spPr>
      </p:pic>
    </p:spTree>
    <p:extLst>
      <p:ext uri="{BB962C8B-B14F-4D97-AF65-F5344CB8AC3E}">
        <p14:creationId xmlns:p14="http://schemas.microsoft.com/office/powerpoint/2010/main" val="3600397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869160"/>
            <a:ext cx="8229600" cy="2049091"/>
          </a:xfrm>
        </p:spPr>
        <p:txBody>
          <a:bodyPr>
            <a:normAutofit/>
          </a:bodyPr>
          <a:lstStyle/>
          <a:p>
            <a:pPr algn="just"/>
            <a:r>
              <a:rPr lang="es-AR" dirty="0"/>
              <a:t>Figura 4. La imagen sagital oblicua ponderada en T1 (700/12) muestra anormalidad similar a la sinovitis (puntas de flecha) con bordes borrosos e intensidad de señal intermedia en el borde superior del tendón subescapular en un paciente de 55 años con hombro congelado.</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435" y="207043"/>
            <a:ext cx="4762500" cy="4610100"/>
          </a:xfrm>
          <a:prstGeom prst="rect">
            <a:avLst/>
          </a:prstGeom>
        </p:spPr>
      </p:pic>
    </p:spTree>
    <p:extLst>
      <p:ext uri="{BB962C8B-B14F-4D97-AF65-F5344CB8AC3E}">
        <p14:creationId xmlns:p14="http://schemas.microsoft.com/office/powerpoint/2010/main" val="240429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a:bodyPr>
          <a:lstStyle/>
          <a:p>
            <a:pPr algn="just"/>
            <a:r>
              <a:rPr lang="es-AR" dirty="0"/>
              <a:t>DISCUSIÓN</a:t>
            </a:r>
          </a:p>
          <a:p>
            <a:pPr algn="just"/>
            <a:r>
              <a:rPr lang="es-AR" dirty="0"/>
              <a:t>Se desconoce la patogenia precisa del hombro congelado</a:t>
            </a:r>
          </a:p>
          <a:p>
            <a:pPr algn="just"/>
            <a:endParaRPr lang="es-AR" dirty="0"/>
          </a:p>
          <a:p>
            <a:pPr algn="just"/>
            <a:r>
              <a:rPr lang="es-AR" dirty="0"/>
              <a:t>Se encontró contracción de la CHL y engrosamiento de la cápsula articular en el intervalo del manguito rotador. Otros investigadores observaron sinovitis alrededor del origen del tendón de la cabeza larga del bíceps y la abertura de la escotadura subescapular en pacientes con hombro congelado</a:t>
            </a:r>
          </a:p>
          <a:p>
            <a:pPr algn="just"/>
            <a:endParaRPr lang="es-AR" dirty="0"/>
          </a:p>
        </p:txBody>
      </p:sp>
    </p:spTree>
    <p:extLst>
      <p:ext uri="{BB962C8B-B14F-4D97-AF65-F5344CB8AC3E}">
        <p14:creationId xmlns:p14="http://schemas.microsoft.com/office/powerpoint/2010/main" val="117060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972689"/>
            <a:ext cx="4419600" cy="1600327"/>
          </a:xfrm>
        </p:spPr>
        <p:txBody>
          <a:bodyPr>
            <a:normAutofit fontScale="90000"/>
          </a:bodyPr>
          <a:lstStyle/>
          <a:p>
            <a:r>
              <a:rPr lang="es-AR" dirty="0"/>
              <a:t>Hombro congelado: hallazgos artrográficos de MR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501930"/>
            <a:ext cx="4320480" cy="1326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058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a:bodyPr>
          <a:lstStyle/>
          <a:p>
            <a:pPr algn="just"/>
            <a:r>
              <a:rPr lang="es-AR" dirty="0"/>
              <a:t>DISCUSIÓN</a:t>
            </a:r>
          </a:p>
          <a:p>
            <a:pPr algn="just"/>
            <a:endParaRPr lang="es-AR" dirty="0"/>
          </a:p>
          <a:p>
            <a:pPr algn="just"/>
            <a:r>
              <a:rPr lang="es-AR" dirty="0"/>
              <a:t>En la mayoría de los pacientes (17 de 22) el proceso inflamatorio destruyó el triángulo graso subcoracoideo. La obliteración completa de este triángulo graso fue específica para el diagnóstico de hombro congelado. Este signo de triángulo subcoracoideo es fácil de evaluar en imágenes oblicuas sagitales y, por lo tanto, es útil para el trabajo diario de rutina. </a:t>
            </a:r>
          </a:p>
        </p:txBody>
      </p:sp>
    </p:spTree>
    <p:extLst>
      <p:ext uri="{BB962C8B-B14F-4D97-AF65-F5344CB8AC3E}">
        <p14:creationId xmlns:p14="http://schemas.microsoft.com/office/powerpoint/2010/main" val="858257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AR" dirty="0"/>
              <a:t>DISCUSIÓN</a:t>
            </a:r>
          </a:p>
          <a:p>
            <a:pPr algn="just"/>
            <a:endParaRPr lang="es-AR" dirty="0"/>
          </a:p>
          <a:p>
            <a:pPr algn="just"/>
            <a:r>
              <a:rPr lang="es-AR" dirty="0"/>
              <a:t>Un número de investigaciones artroscópicos, han fallado en demostrar adherencias en la cavidad axilar</a:t>
            </a:r>
          </a:p>
        </p:txBody>
      </p:sp>
    </p:spTree>
    <p:extLst>
      <p:ext uri="{BB962C8B-B14F-4D97-AF65-F5344CB8AC3E}">
        <p14:creationId xmlns:p14="http://schemas.microsoft.com/office/powerpoint/2010/main" val="48581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a:bodyPr>
          <a:lstStyle/>
          <a:p>
            <a:pPr algn="just"/>
            <a:endParaRPr lang="es-AR" dirty="0"/>
          </a:p>
          <a:p>
            <a:pPr marL="0" indent="0" algn="just">
              <a:buNone/>
            </a:pPr>
            <a:endParaRPr lang="es-AR" dirty="0"/>
          </a:p>
          <a:p>
            <a:pPr marL="0" indent="0" algn="just">
              <a:buNone/>
            </a:pPr>
            <a:r>
              <a:rPr lang="es-AR" dirty="0"/>
              <a:t>En conclusión, la artrografía por RM revela hallazgos característicos en pacientes con hombro congelado. El engrosamiento de la CHL y la cápsula en el intervalo del manguito de los rotadores y la obliteración completa del triángulo de grasa bajo el proceso </a:t>
            </a:r>
            <a:r>
              <a:rPr lang="es-AR" dirty="0" err="1"/>
              <a:t>coracoideo</a:t>
            </a:r>
            <a:r>
              <a:rPr lang="es-AR" dirty="0"/>
              <a:t> (signo del triángulo subcoracoideo) son los hallazgos de RM más característicos en el hombro congelado.</a:t>
            </a:r>
          </a:p>
        </p:txBody>
      </p:sp>
    </p:spTree>
    <p:extLst>
      <p:ext uri="{BB962C8B-B14F-4D97-AF65-F5344CB8AC3E}">
        <p14:creationId xmlns:p14="http://schemas.microsoft.com/office/powerpoint/2010/main" val="24644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0952" y="404664"/>
            <a:ext cx="8229600" cy="1143000"/>
          </a:xfrm>
        </p:spPr>
        <p:txBody>
          <a:bodyPr>
            <a:noAutofit/>
          </a:bodyPr>
          <a:lstStyle/>
          <a:p>
            <a:pPr algn="ctr"/>
            <a:r>
              <a:rPr lang="es-AR" sz="8800" dirty="0"/>
              <a:t>GRACIAS</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772816"/>
            <a:ext cx="8028384" cy="4512155"/>
          </a:xfrm>
          <a:prstGeom prst="rect">
            <a:avLst/>
          </a:prstGeom>
        </p:spPr>
      </p:pic>
    </p:spTree>
    <p:extLst>
      <p:ext uri="{BB962C8B-B14F-4D97-AF65-F5344CB8AC3E}">
        <p14:creationId xmlns:p14="http://schemas.microsoft.com/office/powerpoint/2010/main" val="395794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Hombro congelado - Capsulitis adhesiva</a:t>
            </a:r>
          </a:p>
        </p:txBody>
      </p:sp>
      <p:sp>
        <p:nvSpPr>
          <p:cNvPr id="3" name="2 Marcador de contenido"/>
          <p:cNvSpPr>
            <a:spLocks noGrp="1"/>
          </p:cNvSpPr>
          <p:nvPr>
            <p:ph idx="1"/>
          </p:nvPr>
        </p:nvSpPr>
        <p:spPr/>
        <p:txBody>
          <a:bodyPr/>
          <a:lstStyle/>
          <a:p>
            <a:endParaRPr lang="es-AR" b="1" dirty="0"/>
          </a:p>
          <a:p>
            <a:endParaRPr lang="es-AR" b="1" dirty="0"/>
          </a:p>
          <a:p>
            <a:endParaRPr lang="es-AR" b="1" dirty="0"/>
          </a:p>
          <a:p>
            <a:pPr marL="0" indent="0" algn="just">
              <a:buNone/>
            </a:pPr>
            <a:r>
              <a:rPr lang="es-AR" b="1" dirty="0"/>
              <a:t>El</a:t>
            </a:r>
            <a:r>
              <a:rPr lang="es-AR" dirty="0"/>
              <a:t> engrosamiento del </a:t>
            </a:r>
            <a:r>
              <a:rPr lang="es-AR" b="1" dirty="0"/>
              <a:t>CHL</a:t>
            </a:r>
            <a:r>
              <a:rPr lang="es-AR" dirty="0"/>
              <a:t> y la </a:t>
            </a:r>
            <a:r>
              <a:rPr lang="es-AR" b="1" dirty="0"/>
              <a:t>cápsula articular</a:t>
            </a:r>
            <a:r>
              <a:rPr lang="es-AR" dirty="0"/>
              <a:t> en el intervalo del manguito rotador, así como el signo del </a:t>
            </a:r>
            <a:r>
              <a:rPr lang="es-AR" b="1" dirty="0"/>
              <a:t>triángulo subcoracoideo</a:t>
            </a:r>
            <a:r>
              <a:rPr lang="es-AR" dirty="0"/>
              <a:t>, son hallazgos artrográficos característicos de la RM en el hombro congelado</a:t>
            </a:r>
          </a:p>
        </p:txBody>
      </p:sp>
    </p:spTree>
    <p:extLst>
      <p:ext uri="{BB962C8B-B14F-4D97-AF65-F5344CB8AC3E}">
        <p14:creationId xmlns:p14="http://schemas.microsoft.com/office/powerpoint/2010/main" val="259129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fontScale="70000" lnSpcReduction="20000"/>
          </a:bodyPr>
          <a:lstStyle/>
          <a:p>
            <a:pPr algn="just"/>
            <a:r>
              <a:rPr lang="es-AR" dirty="0"/>
              <a:t>El término hombro congelado fue utilizado en 1934 por </a:t>
            </a:r>
            <a:r>
              <a:rPr lang="es-AR" dirty="0" err="1"/>
              <a:t>Codman</a:t>
            </a:r>
            <a:r>
              <a:rPr lang="es-AR" dirty="0"/>
              <a:t>. Los síntomas clínicos fueron inicio lento del dolor, restricción de la elevación activa y pasiva y la rotación externa. </a:t>
            </a:r>
          </a:p>
          <a:p>
            <a:pPr algn="just"/>
            <a:endParaRPr lang="es-AR" dirty="0"/>
          </a:p>
          <a:p>
            <a:pPr algn="just"/>
            <a:r>
              <a:rPr lang="es-AR" dirty="0"/>
              <a:t>En 1945, </a:t>
            </a:r>
            <a:r>
              <a:rPr lang="es-AR" dirty="0" err="1"/>
              <a:t>Neviaser</a:t>
            </a:r>
            <a:r>
              <a:rPr lang="es-AR" dirty="0"/>
              <a:t> describió cambios sinoviales característicos en la articulación </a:t>
            </a:r>
            <a:r>
              <a:rPr lang="es-AR" dirty="0" err="1"/>
              <a:t>glenohumeral</a:t>
            </a:r>
            <a:r>
              <a:rPr lang="es-AR" dirty="0"/>
              <a:t> en pacientes con hombro congelado y sugirió el término </a:t>
            </a:r>
            <a:r>
              <a:rPr lang="es-AR" dirty="0" err="1"/>
              <a:t>capsulitis</a:t>
            </a:r>
            <a:r>
              <a:rPr lang="es-AR" dirty="0"/>
              <a:t> adhesiva. Informó que la cápsula contraída se desprendió de la cabeza humeral como "yeso adhesivo de la piel". </a:t>
            </a:r>
          </a:p>
          <a:p>
            <a:pPr algn="just"/>
            <a:endParaRPr lang="es-AR" dirty="0"/>
          </a:p>
          <a:p>
            <a:pPr algn="just"/>
            <a:r>
              <a:rPr lang="es-AR" dirty="0"/>
              <a:t>La prevalencia estimada de hombro congelado es del 2% al 3% en la población general y del 5% al ​​6% en pacientes evaluados por cirujanos de hombro, los pacientes suelen tener entre 40 y 70 años y son predominantemente mujeres. </a:t>
            </a:r>
          </a:p>
          <a:p>
            <a:pPr algn="just"/>
            <a:endParaRPr lang="es-AR" dirty="0"/>
          </a:p>
          <a:p>
            <a:pPr algn="just"/>
            <a:r>
              <a:rPr lang="es-AR" dirty="0"/>
              <a:t>El hombro congelado puede ser idiopático, precedido por un trauma o asociado con diabetes mellitus). </a:t>
            </a:r>
          </a:p>
          <a:p>
            <a:pPr algn="just"/>
            <a:endParaRPr lang="es-AR" dirty="0"/>
          </a:p>
          <a:p>
            <a:pPr algn="just"/>
            <a:r>
              <a:rPr lang="es-AR" dirty="0"/>
              <a:t>Las opciones de tratamiento incluyen fisioterapia, inyección de </a:t>
            </a:r>
            <a:r>
              <a:rPr lang="es-AR" dirty="0" err="1"/>
              <a:t>corticosteroides</a:t>
            </a:r>
            <a:r>
              <a:rPr lang="es-AR" dirty="0"/>
              <a:t> </a:t>
            </a:r>
            <a:r>
              <a:rPr lang="es-AR" dirty="0" err="1"/>
              <a:t>intraarticulares</a:t>
            </a:r>
            <a:r>
              <a:rPr lang="es-AR" dirty="0"/>
              <a:t>, movilización cerrada con anestesia y </a:t>
            </a:r>
            <a:r>
              <a:rPr lang="es-AR" dirty="0" err="1"/>
              <a:t>capsulotomía</a:t>
            </a:r>
            <a:r>
              <a:rPr lang="es-AR" dirty="0"/>
              <a:t>.</a:t>
            </a:r>
          </a:p>
        </p:txBody>
      </p:sp>
    </p:spTree>
    <p:extLst>
      <p:ext uri="{BB962C8B-B14F-4D97-AF65-F5344CB8AC3E}">
        <p14:creationId xmlns:p14="http://schemas.microsoft.com/office/powerpoint/2010/main" val="296857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lnSpcReduction="10000"/>
          </a:bodyPr>
          <a:lstStyle/>
          <a:p>
            <a:pPr algn="just"/>
            <a:r>
              <a:rPr lang="es-AR" dirty="0"/>
              <a:t>Los estudios basados en hallazgos en artroscopia y en la cirugía abierta, Han demostrado que las principales anormalidades en pacientes con hombro congelado fueron inflamación del tejido </a:t>
            </a:r>
            <a:r>
              <a:rPr lang="es-AR" dirty="0" err="1"/>
              <a:t>extraarticular</a:t>
            </a:r>
            <a:r>
              <a:rPr lang="es-AR" dirty="0"/>
              <a:t> en la región del intervalo de manguito de los rotadores (bordeado superiormente por el margen anterior del tendón supraespinoso e inferiormente por el borde superior del tendón subescapular), sinovitis en la articulación </a:t>
            </a:r>
            <a:r>
              <a:rPr lang="es-AR" dirty="0" err="1"/>
              <a:t>glenohumeral</a:t>
            </a:r>
            <a:r>
              <a:rPr lang="es-AR" dirty="0"/>
              <a:t> anterosuperior y engrosamiento del ligamento </a:t>
            </a:r>
            <a:r>
              <a:rPr lang="es-AR" dirty="0" err="1"/>
              <a:t>coracohumeral</a:t>
            </a:r>
            <a:r>
              <a:rPr lang="es-AR" dirty="0"/>
              <a:t> (CHL).</a:t>
            </a:r>
          </a:p>
          <a:p>
            <a:pPr algn="just"/>
            <a:endParaRPr lang="es-AR" dirty="0"/>
          </a:p>
          <a:p>
            <a:pPr algn="just"/>
            <a:r>
              <a:rPr lang="es-AR" dirty="0"/>
              <a:t>El propósito de nuestro estudio, por lo tanto, fue evaluar los hallazgos artrográficos de MR en pacientes con hombro congelado.</a:t>
            </a:r>
          </a:p>
        </p:txBody>
      </p:sp>
    </p:spTree>
    <p:extLst>
      <p:ext uri="{BB962C8B-B14F-4D97-AF65-F5344CB8AC3E}">
        <p14:creationId xmlns:p14="http://schemas.microsoft.com/office/powerpoint/2010/main" val="372074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a:bodyPr>
          <a:lstStyle/>
          <a:p>
            <a:pPr algn="just"/>
            <a:r>
              <a:rPr lang="es-AR" dirty="0"/>
              <a:t>MATERIALES Y MÉTODOS</a:t>
            </a:r>
          </a:p>
          <a:p>
            <a:pPr algn="just"/>
            <a:endParaRPr lang="es-AR" dirty="0"/>
          </a:p>
          <a:p>
            <a:pPr algn="just"/>
            <a:r>
              <a:rPr lang="es-AR" dirty="0"/>
              <a:t>Criterios: (a) diagnóstico clínico de hombro congelado, confirmación quirúrgica del diagnóstico (cápsula engrosada y sinovitis en el área del rotador intervalo de manguito) y tratamiento con </a:t>
            </a:r>
            <a:r>
              <a:rPr lang="es-AR" dirty="0" err="1"/>
              <a:t>capsulotomía</a:t>
            </a:r>
            <a:r>
              <a:rPr lang="es-AR" dirty="0"/>
              <a:t> artroscópica; (b) </a:t>
            </a:r>
            <a:r>
              <a:rPr lang="es-AR" dirty="0" err="1"/>
              <a:t>capsulotomía</a:t>
            </a:r>
            <a:r>
              <a:rPr lang="es-AR" dirty="0"/>
              <a:t> artroscópica realizada menos de 3 meses después de la artrografía por RM</a:t>
            </a:r>
          </a:p>
        </p:txBody>
      </p:sp>
    </p:spTree>
    <p:extLst>
      <p:ext uri="{BB962C8B-B14F-4D97-AF65-F5344CB8AC3E}">
        <p14:creationId xmlns:p14="http://schemas.microsoft.com/office/powerpoint/2010/main" val="335890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lnSpcReduction="10000"/>
          </a:bodyPr>
          <a:lstStyle/>
          <a:p>
            <a:pPr marL="0" indent="0" algn="just">
              <a:buNone/>
            </a:pPr>
            <a:r>
              <a:rPr lang="es-AR" dirty="0"/>
              <a:t>MATERIALES Y MÉTODOS</a:t>
            </a:r>
          </a:p>
          <a:p>
            <a:pPr algn="just"/>
            <a:endParaRPr lang="es-AR" dirty="0"/>
          </a:p>
          <a:p>
            <a:pPr algn="just"/>
            <a:r>
              <a:rPr lang="es-AR" dirty="0"/>
              <a:t>Se compararon los </a:t>
            </a:r>
            <a:r>
              <a:rPr lang="es-AR" dirty="0" err="1"/>
              <a:t>artrogramas</a:t>
            </a:r>
            <a:r>
              <a:rPr lang="es-AR" dirty="0"/>
              <a:t> preoperatorios de RM de 22 pacientes (seis mujeres, 16 hombres; edad media, 54,7 años) con hombro congelado tratados con </a:t>
            </a:r>
            <a:r>
              <a:rPr lang="es-AR" dirty="0" err="1"/>
              <a:t>capsulotomía</a:t>
            </a:r>
            <a:r>
              <a:rPr lang="es-AR" dirty="0"/>
              <a:t> artroscópica con </a:t>
            </a:r>
            <a:r>
              <a:rPr lang="es-AR" dirty="0" err="1"/>
              <a:t>artrogramas</a:t>
            </a:r>
            <a:r>
              <a:rPr lang="es-AR" dirty="0"/>
              <a:t> de 22 sujetos de control de edad y sexo sin hombro congelado. Se midió el grosor del ligamento </a:t>
            </a:r>
            <a:r>
              <a:rPr lang="es-AR" dirty="0" err="1"/>
              <a:t>coracohumeral</a:t>
            </a:r>
            <a:r>
              <a:rPr lang="es-AR" dirty="0"/>
              <a:t> (CHL) y la cápsula articular, así como el volumen del receso axilar (prueba de Mann-</a:t>
            </a:r>
            <a:r>
              <a:rPr lang="es-AR" dirty="0" err="1"/>
              <a:t>Whitney</a:t>
            </a:r>
            <a:r>
              <a:rPr lang="es-AR" dirty="0"/>
              <a:t>). Las anomalías en la CHL, la grasa </a:t>
            </a:r>
            <a:r>
              <a:rPr lang="es-AR" dirty="0" err="1"/>
              <a:t>subcoracoide</a:t>
            </a:r>
            <a:r>
              <a:rPr lang="es-AR" dirty="0"/>
              <a:t>, el ligamento </a:t>
            </a:r>
            <a:r>
              <a:rPr lang="es-AR" dirty="0" err="1"/>
              <a:t>glenohumeral</a:t>
            </a:r>
            <a:r>
              <a:rPr lang="es-AR" dirty="0"/>
              <a:t> superior, el borde superior del tendón subescapular, el tendón del bíceps largo y el receso subescapular se analizaron en consenso por dos radiólogos cegados ( prueba χ 2 ).</a:t>
            </a:r>
          </a:p>
        </p:txBody>
      </p:sp>
    </p:spTree>
    <p:extLst>
      <p:ext uri="{BB962C8B-B14F-4D97-AF65-F5344CB8AC3E}">
        <p14:creationId xmlns:p14="http://schemas.microsoft.com/office/powerpoint/2010/main" val="13284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fontScale="92500" lnSpcReduction="10000"/>
          </a:bodyPr>
          <a:lstStyle/>
          <a:p>
            <a:pPr marL="0" indent="0" algn="just">
              <a:buNone/>
            </a:pPr>
            <a:r>
              <a:rPr lang="es-AR" dirty="0"/>
              <a:t>Protocolo de imagen MR</a:t>
            </a:r>
          </a:p>
          <a:p>
            <a:pPr marL="0" indent="0" algn="just">
              <a:buNone/>
            </a:pPr>
            <a:endParaRPr lang="es-AR" dirty="0"/>
          </a:p>
          <a:p>
            <a:pPr algn="just"/>
            <a:r>
              <a:rPr lang="es-AR" dirty="0"/>
              <a:t>La RM se realizó con un sistema de 1.0 o 1.5 T (Siemens). Se obtuvo el consentimiento informado de los pacientes antes de la artrografía por RM. </a:t>
            </a:r>
          </a:p>
          <a:p>
            <a:pPr algn="just"/>
            <a:endParaRPr lang="es-AR" dirty="0"/>
          </a:p>
          <a:p>
            <a:pPr algn="just"/>
            <a:r>
              <a:rPr lang="es-AR" dirty="0"/>
              <a:t>Según un protocolo estándar, un radiólogo </a:t>
            </a:r>
            <a:r>
              <a:rPr lang="es-AR" dirty="0" err="1"/>
              <a:t>musculoesquelético</a:t>
            </a:r>
            <a:r>
              <a:rPr lang="es-AR" dirty="0"/>
              <a:t> (JH, MZ) realizó una inyección guiada </a:t>
            </a:r>
            <a:r>
              <a:rPr lang="es-AR" dirty="0" err="1"/>
              <a:t>fluoroscópicamente</a:t>
            </a:r>
            <a:r>
              <a:rPr lang="es-AR" dirty="0"/>
              <a:t> de un máximo de 12 ml de </a:t>
            </a:r>
            <a:r>
              <a:rPr lang="es-AR" dirty="0" err="1"/>
              <a:t>dimeglumina</a:t>
            </a:r>
            <a:r>
              <a:rPr lang="es-AR" dirty="0"/>
              <a:t> de </a:t>
            </a:r>
            <a:r>
              <a:rPr lang="es-AR" dirty="0" err="1"/>
              <a:t>gadopentetato</a:t>
            </a:r>
            <a:r>
              <a:rPr lang="es-AR" dirty="0"/>
              <a:t> diluido (</a:t>
            </a:r>
            <a:r>
              <a:rPr lang="es-AR" dirty="0" err="1"/>
              <a:t>Magnevist</a:t>
            </a:r>
            <a:r>
              <a:rPr lang="es-AR" dirty="0"/>
              <a:t>; Schering, Berlín, Alemania)</a:t>
            </a:r>
          </a:p>
          <a:p>
            <a:pPr algn="just"/>
            <a:endParaRPr lang="es-AR" dirty="0"/>
          </a:p>
          <a:p>
            <a:pPr algn="just"/>
            <a:r>
              <a:rPr lang="es-AR" dirty="0"/>
              <a:t>Se obtuvieron imágenes ponderadas en T1, T1 con supresión de grasa en el plano oblicuo coronal, perpendicular al espacio articular </a:t>
            </a:r>
            <a:r>
              <a:rPr lang="es-AR" dirty="0" err="1"/>
              <a:t>glenohumeral</a:t>
            </a:r>
            <a:r>
              <a:rPr lang="es-AR" dirty="0"/>
              <a:t>, imágenes con ponderación T2</a:t>
            </a:r>
          </a:p>
        </p:txBody>
      </p:sp>
    </p:spTree>
    <p:extLst>
      <p:ext uri="{BB962C8B-B14F-4D97-AF65-F5344CB8AC3E}">
        <p14:creationId xmlns:p14="http://schemas.microsoft.com/office/powerpoint/2010/main" val="3485363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724942"/>
          </a:xfrm>
        </p:spPr>
        <p:txBody>
          <a:bodyPr/>
          <a:lstStyle/>
          <a:p>
            <a:r>
              <a:rPr lang="es-AR" dirty="0"/>
              <a:t>Hombro congelado - Capsulitis adhesiva</a:t>
            </a:r>
          </a:p>
        </p:txBody>
      </p:sp>
      <p:sp>
        <p:nvSpPr>
          <p:cNvPr id="3" name="2 Marcador de contenido"/>
          <p:cNvSpPr>
            <a:spLocks noGrp="1"/>
          </p:cNvSpPr>
          <p:nvPr>
            <p:ph idx="1"/>
          </p:nvPr>
        </p:nvSpPr>
        <p:spPr>
          <a:xfrm>
            <a:off x="457200" y="1340768"/>
            <a:ext cx="8229600" cy="4785395"/>
          </a:xfrm>
        </p:spPr>
        <p:txBody>
          <a:bodyPr>
            <a:normAutofit fontScale="92500" lnSpcReduction="10000"/>
          </a:bodyPr>
          <a:lstStyle/>
          <a:p>
            <a:pPr marL="0" indent="0" algn="just">
              <a:buNone/>
            </a:pPr>
            <a:r>
              <a:rPr lang="es-AR" dirty="0"/>
              <a:t>Análisis de imágenes MR</a:t>
            </a:r>
          </a:p>
          <a:p>
            <a:pPr algn="just"/>
            <a:endParaRPr lang="es-AR" dirty="0"/>
          </a:p>
          <a:p>
            <a:pPr algn="just"/>
            <a:r>
              <a:rPr lang="es-AR" dirty="0"/>
              <a:t>Criterios cuantitativos. Las mediciones fueron obtenidas por un compañero en radiología </a:t>
            </a:r>
            <a:r>
              <a:rPr lang="es-AR" dirty="0" err="1"/>
              <a:t>musculoesquelética</a:t>
            </a:r>
            <a:r>
              <a:rPr lang="es-AR" dirty="0"/>
              <a:t> (BM, con 2 años de experiencia en radiología </a:t>
            </a:r>
            <a:r>
              <a:rPr lang="es-AR" dirty="0" err="1"/>
              <a:t>musculoesquelética</a:t>
            </a:r>
            <a:r>
              <a:rPr lang="es-AR" dirty="0"/>
              <a:t>), que estaba cegado al diagnóstico. </a:t>
            </a:r>
          </a:p>
          <a:p>
            <a:pPr algn="just"/>
            <a:endParaRPr lang="es-AR" dirty="0"/>
          </a:p>
          <a:p>
            <a:pPr algn="just"/>
            <a:r>
              <a:rPr lang="es-AR" dirty="0"/>
              <a:t>La parte más gruesa de la CHL se midió en imágenes oblicuas sagital, se determinó la parte más gruesa de la cápsula tanto en el intervalo de manguito de los rotadores y en el hueco axilar</a:t>
            </a:r>
          </a:p>
          <a:p>
            <a:pPr algn="just"/>
            <a:endParaRPr lang="es-AR" dirty="0"/>
          </a:p>
          <a:p>
            <a:pPr algn="just"/>
            <a:r>
              <a:rPr lang="es-AR" dirty="0"/>
              <a:t>El volumen del receso axilar se calculó en mililitros utilizando la ecuación para el volumen elíptico, v = 0.52 ( </a:t>
            </a:r>
            <a:r>
              <a:rPr lang="es-AR" dirty="0" err="1"/>
              <a:t>hwd</a:t>
            </a:r>
            <a:r>
              <a:rPr lang="es-AR" dirty="0"/>
              <a:t> ), donde h es altura, w es ancho y d es profundidad.</a:t>
            </a:r>
          </a:p>
        </p:txBody>
      </p:sp>
    </p:spTree>
    <p:extLst>
      <p:ext uri="{BB962C8B-B14F-4D97-AF65-F5344CB8AC3E}">
        <p14:creationId xmlns:p14="http://schemas.microsoft.com/office/powerpoint/2010/main" val="1208799109"/>
      </p:ext>
    </p:extLst>
  </p:cSld>
  <p:clrMapOvr>
    <a:masterClrMapping/>
  </p:clrMapOvr>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121</TotalTime>
  <Words>1810</Words>
  <Application>Microsoft Office PowerPoint</Application>
  <PresentationFormat>Presentación en pantalla (4:3)</PresentationFormat>
  <Paragraphs>91</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Tw Cen MT</vt:lpstr>
      <vt:lpstr>Paja</vt:lpstr>
      <vt:lpstr>Presentación de PowerPoint</vt:lpstr>
      <vt:lpstr>Hombro congelado: hallazgos artrográficos de MR</vt:lpstr>
      <vt:lpstr>Hombro congelado - Capsulitis adhesiva</vt:lpstr>
      <vt:lpstr>Hombro congelado - Capsulitis adhesiva</vt:lpstr>
      <vt:lpstr>Hombro congelado - Capsulitis adhesiva</vt:lpstr>
      <vt:lpstr>Hombro congelado - Capsulitis adhesiva</vt:lpstr>
      <vt:lpstr>Hombro congelado - Capsulitis adhesiva</vt:lpstr>
      <vt:lpstr>Hombro congelado - Capsulitis adhesiva</vt:lpstr>
      <vt:lpstr>Hombro congelado - Capsulitis adhesiva</vt:lpstr>
      <vt:lpstr>Presentación de PowerPoint</vt:lpstr>
      <vt:lpstr>Presentación de PowerPoint</vt:lpstr>
      <vt:lpstr>Presentación de PowerPoint</vt:lpstr>
      <vt:lpstr>Hombro congelado - Capsulitis adhesiva</vt:lpstr>
      <vt:lpstr>Hombro congelado - Capsulitis adhesiva</vt:lpstr>
      <vt:lpstr>Presentación de PowerPoint</vt:lpstr>
      <vt:lpstr>Hombro congelado - Capsulitis adhesiva</vt:lpstr>
      <vt:lpstr>Presentación de PowerPoint</vt:lpstr>
      <vt:lpstr>Presentación de PowerPoint</vt:lpstr>
      <vt:lpstr>Hombro congelado - Capsulitis adhesiva</vt:lpstr>
      <vt:lpstr>Hombro congelado - Capsulitis adhesiva</vt:lpstr>
      <vt:lpstr>Hombro congelado - Capsulitis adhesiva</vt:lpstr>
      <vt:lpstr>Hombro congelado - Capsulitis adhesiva</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17</cp:revision>
  <dcterms:created xsi:type="dcterms:W3CDTF">2020-06-29T17:52:15Z</dcterms:created>
  <dcterms:modified xsi:type="dcterms:W3CDTF">2020-06-29T20:30:46Z</dcterms:modified>
</cp:coreProperties>
</file>