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9" r:id="rId4"/>
    <p:sldId id="260" r:id="rId5"/>
    <p:sldId id="261" r:id="rId6"/>
    <p:sldId id="262" r:id="rId7"/>
    <p:sldId id="267" r:id="rId8"/>
    <p:sldId id="268" r:id="rId9"/>
    <p:sldId id="263" r:id="rId10"/>
    <p:sldId id="265" r:id="rId11"/>
    <p:sldId id="266" r:id="rId12"/>
    <p:sldId id="269"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07" autoAdjust="0"/>
  </p:normalViewPr>
  <p:slideViewPr>
    <p:cSldViewPr snapToGrid="0">
      <p:cViewPr varScale="1">
        <p:scale>
          <a:sx n="87" d="100"/>
          <a:sy n="87"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A1561-79F0-4FC5-AA41-BE5C4D0ABF9D}" type="datetimeFigureOut">
              <a:rPr lang="es-ES" smtClean="0"/>
              <a:t>18/06/2020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C9CC4-26A2-4FD4-841A-7EDB06BF256E}" type="slidenum">
              <a:rPr lang="es-ES" smtClean="0"/>
              <a:t>‹Nº›</a:t>
            </a:fld>
            <a:endParaRPr lang="es-ES"/>
          </a:p>
        </p:txBody>
      </p:sp>
    </p:spTree>
    <p:extLst>
      <p:ext uri="{BB962C8B-B14F-4D97-AF65-F5344CB8AC3E}">
        <p14:creationId xmlns:p14="http://schemas.microsoft.com/office/powerpoint/2010/main" val="340317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1</a:t>
            </a:fld>
            <a:endParaRPr lang="es-ES"/>
          </a:p>
        </p:txBody>
      </p:sp>
    </p:spTree>
    <p:extLst>
      <p:ext uri="{BB962C8B-B14F-4D97-AF65-F5344CB8AC3E}">
        <p14:creationId xmlns:p14="http://schemas.microsoft.com/office/powerpoint/2010/main" val="3058553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10</a:t>
            </a:fld>
            <a:endParaRPr lang="es-ES"/>
          </a:p>
        </p:txBody>
      </p:sp>
    </p:spTree>
    <p:extLst>
      <p:ext uri="{BB962C8B-B14F-4D97-AF65-F5344CB8AC3E}">
        <p14:creationId xmlns:p14="http://schemas.microsoft.com/office/powerpoint/2010/main" val="266036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11</a:t>
            </a:fld>
            <a:endParaRPr lang="es-ES"/>
          </a:p>
        </p:txBody>
      </p:sp>
    </p:spTree>
    <p:extLst>
      <p:ext uri="{BB962C8B-B14F-4D97-AF65-F5344CB8AC3E}">
        <p14:creationId xmlns:p14="http://schemas.microsoft.com/office/powerpoint/2010/main" val="380166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12</a:t>
            </a:fld>
            <a:endParaRPr lang="es-ES"/>
          </a:p>
        </p:txBody>
      </p:sp>
    </p:spTree>
    <p:extLst>
      <p:ext uri="{BB962C8B-B14F-4D97-AF65-F5344CB8AC3E}">
        <p14:creationId xmlns:p14="http://schemas.microsoft.com/office/powerpoint/2010/main" val="375897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2</a:t>
            </a:fld>
            <a:endParaRPr lang="es-ES"/>
          </a:p>
        </p:txBody>
      </p:sp>
    </p:spTree>
    <p:extLst>
      <p:ext uri="{BB962C8B-B14F-4D97-AF65-F5344CB8AC3E}">
        <p14:creationId xmlns:p14="http://schemas.microsoft.com/office/powerpoint/2010/main" val="365052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3</a:t>
            </a:fld>
            <a:endParaRPr lang="es-ES"/>
          </a:p>
        </p:txBody>
      </p:sp>
    </p:spTree>
    <p:extLst>
      <p:ext uri="{BB962C8B-B14F-4D97-AF65-F5344CB8AC3E}">
        <p14:creationId xmlns:p14="http://schemas.microsoft.com/office/powerpoint/2010/main" val="38616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4</a:t>
            </a:fld>
            <a:endParaRPr lang="es-ES"/>
          </a:p>
        </p:txBody>
      </p:sp>
    </p:spTree>
    <p:extLst>
      <p:ext uri="{BB962C8B-B14F-4D97-AF65-F5344CB8AC3E}">
        <p14:creationId xmlns:p14="http://schemas.microsoft.com/office/powerpoint/2010/main" val="188525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5</a:t>
            </a:fld>
            <a:endParaRPr lang="es-ES"/>
          </a:p>
        </p:txBody>
      </p:sp>
    </p:spTree>
    <p:extLst>
      <p:ext uri="{BB962C8B-B14F-4D97-AF65-F5344CB8AC3E}">
        <p14:creationId xmlns:p14="http://schemas.microsoft.com/office/powerpoint/2010/main" val="121668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6</a:t>
            </a:fld>
            <a:endParaRPr lang="es-ES"/>
          </a:p>
        </p:txBody>
      </p:sp>
    </p:spTree>
    <p:extLst>
      <p:ext uri="{BB962C8B-B14F-4D97-AF65-F5344CB8AC3E}">
        <p14:creationId xmlns:p14="http://schemas.microsoft.com/office/powerpoint/2010/main" val="267270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7</a:t>
            </a:fld>
            <a:endParaRPr lang="es-ES"/>
          </a:p>
        </p:txBody>
      </p:sp>
    </p:spTree>
    <p:extLst>
      <p:ext uri="{BB962C8B-B14F-4D97-AF65-F5344CB8AC3E}">
        <p14:creationId xmlns:p14="http://schemas.microsoft.com/office/powerpoint/2010/main" val="62103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err="1">
                <a:solidFill>
                  <a:schemeClr val="tx1"/>
                </a:solidFill>
                <a:effectLst/>
                <a:latin typeface="+mn-lt"/>
                <a:ea typeface="+mn-ea"/>
                <a:cs typeface="+mn-cs"/>
              </a:rPr>
              <a:t>Pelicula</a:t>
            </a:r>
            <a:r>
              <a:rPr lang="es-ES" sz="1200" b="0" i="0" kern="1200" dirty="0">
                <a:solidFill>
                  <a:schemeClr val="tx1"/>
                </a:solidFill>
                <a:effectLst/>
                <a:latin typeface="+mn-lt"/>
                <a:ea typeface="+mn-ea"/>
                <a:cs typeface="+mn-cs"/>
              </a:rPr>
              <a:t> donde se evidencia la expansión ventricular lateral y tercer ventrículo. </a:t>
            </a:r>
            <a:r>
              <a:rPr lang="es-ES" sz="1200" b="0" i="0" kern="1200" dirty="0" err="1">
                <a:solidFill>
                  <a:schemeClr val="tx1"/>
                </a:solidFill>
                <a:effectLst/>
                <a:latin typeface="+mn-lt"/>
                <a:ea typeface="+mn-ea"/>
                <a:cs typeface="+mn-cs"/>
              </a:rPr>
              <a:t>Tambien</a:t>
            </a:r>
            <a:r>
              <a:rPr lang="es-ES" sz="1200" b="0" i="0" kern="1200" dirty="0">
                <a:solidFill>
                  <a:schemeClr val="tx1"/>
                </a:solidFill>
                <a:effectLst/>
                <a:latin typeface="+mn-lt"/>
                <a:ea typeface="+mn-ea"/>
                <a:cs typeface="+mn-cs"/>
              </a:rPr>
              <a:t> La glándula pituitaria muestra una convexidad de domo previa al vuelo que se transforma en un domo aplanado. Tenga en cuenta la expansión de la cisterna </a:t>
            </a:r>
            <a:r>
              <a:rPr lang="es-ES" sz="1200" b="0" i="0" kern="1200" dirty="0" err="1">
                <a:solidFill>
                  <a:schemeClr val="tx1"/>
                </a:solidFill>
                <a:effectLst/>
                <a:latin typeface="+mn-lt"/>
                <a:ea typeface="+mn-ea"/>
                <a:cs typeface="+mn-cs"/>
              </a:rPr>
              <a:t>supraselar</a:t>
            </a:r>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8</a:t>
            </a:fld>
            <a:endParaRPr lang="es-ES"/>
          </a:p>
        </p:txBody>
      </p:sp>
    </p:spTree>
    <p:extLst>
      <p:ext uri="{BB962C8B-B14F-4D97-AF65-F5344CB8AC3E}">
        <p14:creationId xmlns:p14="http://schemas.microsoft.com/office/powerpoint/2010/main" val="238776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6DDC9CC4-26A2-4FD4-841A-7EDB06BF256E}" type="slidenum">
              <a:rPr lang="es-ES" smtClean="0"/>
              <a:t>9</a:t>
            </a:fld>
            <a:endParaRPr lang="es-ES"/>
          </a:p>
        </p:txBody>
      </p:sp>
    </p:spTree>
    <p:extLst>
      <p:ext uri="{BB962C8B-B14F-4D97-AF65-F5344CB8AC3E}">
        <p14:creationId xmlns:p14="http://schemas.microsoft.com/office/powerpoint/2010/main" val="90761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9676DE-6130-40AB-A61A-CFFD0086D4C1}" type="datetimeFigureOut">
              <a:rPr lang="es-ES" smtClean="0"/>
              <a:t>18/06/2020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411566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9676DE-6130-40AB-A61A-CFFD0086D4C1}" type="datetimeFigureOut">
              <a:rPr lang="es-ES" smtClean="0"/>
              <a:t>18/06/2020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373896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9676DE-6130-40AB-A61A-CFFD0086D4C1}" type="datetimeFigureOut">
              <a:rPr lang="es-ES" smtClean="0"/>
              <a:t>18/06/2020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97379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9676DE-6130-40AB-A61A-CFFD0086D4C1}" type="datetimeFigureOut">
              <a:rPr lang="es-ES" smtClean="0"/>
              <a:t>18/06/2020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160397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E9676DE-6130-40AB-A61A-CFFD0086D4C1}" type="datetimeFigureOut">
              <a:rPr lang="es-ES" smtClean="0"/>
              <a:t>18/06/2020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106924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9676DE-6130-40AB-A61A-CFFD0086D4C1}" type="datetimeFigureOut">
              <a:rPr lang="es-ES" smtClean="0"/>
              <a:t>18/06/2020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41631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9676DE-6130-40AB-A61A-CFFD0086D4C1}" type="datetimeFigureOut">
              <a:rPr lang="es-ES" smtClean="0"/>
              <a:t>18/06/2020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281018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9676DE-6130-40AB-A61A-CFFD0086D4C1}" type="datetimeFigureOut">
              <a:rPr lang="es-ES" smtClean="0"/>
              <a:t>18/06/2020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202606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676DE-6130-40AB-A61A-CFFD0086D4C1}" type="datetimeFigureOut">
              <a:rPr lang="es-ES" smtClean="0"/>
              <a:t>18/06/2020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105987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9676DE-6130-40AB-A61A-CFFD0086D4C1}" type="datetimeFigureOut">
              <a:rPr lang="es-ES" smtClean="0"/>
              <a:t>18/06/2020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144884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9676DE-6130-40AB-A61A-CFFD0086D4C1}" type="datetimeFigureOut">
              <a:rPr lang="es-ES" smtClean="0"/>
              <a:t>18/06/2020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E7D5E45-638E-41BB-BBFF-6944FB2678DC}" type="slidenum">
              <a:rPr lang="es-ES" smtClean="0"/>
              <a:t>‹Nº›</a:t>
            </a:fld>
            <a:endParaRPr lang="es-ES"/>
          </a:p>
        </p:txBody>
      </p:sp>
    </p:spTree>
    <p:extLst>
      <p:ext uri="{BB962C8B-B14F-4D97-AF65-F5344CB8AC3E}">
        <p14:creationId xmlns:p14="http://schemas.microsoft.com/office/powerpoint/2010/main" val="198686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676DE-6130-40AB-A61A-CFFD0086D4C1}" type="datetimeFigureOut">
              <a:rPr lang="es-ES" smtClean="0"/>
              <a:t>18/06/2020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5E45-638E-41BB-BBFF-6944FB2678DC}" type="slidenum">
              <a:rPr lang="es-ES" smtClean="0"/>
              <a:t>‹Nº›</a:t>
            </a:fld>
            <a:endParaRPr lang="es-ES"/>
          </a:p>
        </p:txBody>
      </p:sp>
    </p:spTree>
    <p:extLst>
      <p:ext uri="{BB962C8B-B14F-4D97-AF65-F5344CB8AC3E}">
        <p14:creationId xmlns:p14="http://schemas.microsoft.com/office/powerpoint/2010/main" val="1345820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D1B73B6-BB31-4755-832A-F4892038DDDC}"/>
              </a:ext>
            </a:extLst>
          </p:cNvPr>
          <p:cNvPicPr>
            <a:picLocks noChangeAspect="1"/>
          </p:cNvPicPr>
          <p:nvPr/>
        </p:nvPicPr>
        <p:blipFill>
          <a:blip r:embed="rId3"/>
          <a:stretch>
            <a:fillRect/>
          </a:stretch>
        </p:blipFill>
        <p:spPr>
          <a:xfrm>
            <a:off x="2916072" y="983944"/>
            <a:ext cx="7287904" cy="5362407"/>
          </a:xfrm>
          <a:prstGeom prst="rect">
            <a:avLst/>
          </a:prstGeom>
        </p:spPr>
      </p:pic>
      <p:pic>
        <p:nvPicPr>
          <p:cNvPr id="9" name="Imagen 8">
            <a:extLst>
              <a:ext uri="{FF2B5EF4-FFF2-40B4-BE49-F238E27FC236}">
                <a16:creationId xmlns:a16="http://schemas.microsoft.com/office/drawing/2014/main" id="{01030AC6-2B4A-47EB-B176-86785DC7F0E6}"/>
              </a:ext>
            </a:extLst>
          </p:cNvPr>
          <p:cNvPicPr>
            <a:picLocks noChangeAspect="1"/>
          </p:cNvPicPr>
          <p:nvPr/>
        </p:nvPicPr>
        <p:blipFill>
          <a:blip r:embed="rId4"/>
          <a:stretch>
            <a:fillRect/>
          </a:stretch>
        </p:blipFill>
        <p:spPr>
          <a:xfrm>
            <a:off x="227463" y="156975"/>
            <a:ext cx="1828800" cy="971550"/>
          </a:xfrm>
          <a:prstGeom prst="rect">
            <a:avLst/>
          </a:prstGeom>
        </p:spPr>
      </p:pic>
    </p:spTree>
    <p:extLst>
      <p:ext uri="{BB962C8B-B14F-4D97-AF65-F5344CB8AC3E}">
        <p14:creationId xmlns:p14="http://schemas.microsoft.com/office/powerpoint/2010/main" val="136170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0167B-7AE4-4357-B9D3-1DCD753A2653}"/>
              </a:ext>
            </a:extLst>
          </p:cNvPr>
          <p:cNvSpPr>
            <a:spLocks noGrp="1"/>
          </p:cNvSpPr>
          <p:nvPr>
            <p:ph type="title"/>
          </p:nvPr>
        </p:nvSpPr>
        <p:spPr/>
        <p:txBody>
          <a:bodyPr>
            <a:normAutofit fontScale="90000"/>
          </a:bodyPr>
          <a:lstStyle/>
          <a:p>
            <a:r>
              <a:rPr lang="es-ES" sz="3600" b="1" dirty="0"/>
              <a:t>Efectos intracraneales de la microgravedad: un estudio longitudinal en resonancia magnética</a:t>
            </a:r>
            <a:br>
              <a:rPr lang="es-ES" b="1" dirty="0"/>
            </a:br>
            <a:endParaRPr lang="es-ES" dirty="0"/>
          </a:p>
        </p:txBody>
      </p:sp>
      <p:sp>
        <p:nvSpPr>
          <p:cNvPr id="3" name="Marcador de contenido 2">
            <a:extLst>
              <a:ext uri="{FF2B5EF4-FFF2-40B4-BE49-F238E27FC236}">
                <a16:creationId xmlns:a16="http://schemas.microsoft.com/office/drawing/2014/main" id="{BED7C4FC-9CC5-472D-A3CC-F601DC6D7516}"/>
              </a:ext>
            </a:extLst>
          </p:cNvPr>
          <p:cNvSpPr>
            <a:spLocks noGrp="1"/>
          </p:cNvSpPr>
          <p:nvPr>
            <p:ph idx="1"/>
          </p:nvPr>
        </p:nvSpPr>
        <p:spPr>
          <a:xfrm>
            <a:off x="838200" y="1825624"/>
            <a:ext cx="10515600" cy="4793539"/>
          </a:xfrm>
        </p:spPr>
        <p:txBody>
          <a:bodyPr>
            <a:normAutofit/>
          </a:bodyPr>
          <a:lstStyle/>
          <a:p>
            <a:pPr marL="0" indent="0">
              <a:buNone/>
            </a:pPr>
            <a:r>
              <a:rPr lang="es-ES" sz="1800" b="1" dirty="0"/>
              <a:t>Discusión</a:t>
            </a:r>
          </a:p>
          <a:p>
            <a:r>
              <a:rPr lang="es-ES" sz="1800" dirty="0"/>
              <a:t>El síndrome </a:t>
            </a:r>
            <a:r>
              <a:rPr lang="es-ES" sz="1800" dirty="0" err="1"/>
              <a:t>neuroocular</a:t>
            </a:r>
            <a:r>
              <a:rPr lang="es-ES" sz="1800" dirty="0"/>
              <a:t> asociado a los vuelos espaciales es un fenómeno médico no resuelto de los vuelos espaciales con síntomas que pueden persistir durante años después de regresar a la Tierra.</a:t>
            </a:r>
          </a:p>
          <a:p>
            <a:endParaRPr lang="es-ES" sz="1800" dirty="0"/>
          </a:p>
          <a:p>
            <a:r>
              <a:rPr lang="es-ES" sz="1800" dirty="0"/>
              <a:t>Aumento en la hidrodinámica del liquido </a:t>
            </a:r>
            <a:r>
              <a:rPr lang="es-ES" sz="1800" dirty="0" err="1"/>
              <a:t>cefalorraquideo</a:t>
            </a:r>
            <a:r>
              <a:rPr lang="es-ES" sz="1800" dirty="0"/>
              <a:t>.</a:t>
            </a:r>
          </a:p>
          <a:p>
            <a:endParaRPr lang="es-ES" sz="1800" dirty="0"/>
          </a:p>
          <a:p>
            <a:r>
              <a:rPr lang="es-ES" sz="1800" dirty="0"/>
              <a:t>Aumento de la deformación pituitaria.</a:t>
            </a:r>
          </a:p>
          <a:p>
            <a:endParaRPr lang="es-ES" sz="1800" dirty="0"/>
          </a:p>
          <a:p>
            <a:r>
              <a:rPr lang="es-ES" sz="1800" dirty="0"/>
              <a:t>Expansión de los volúmenes sumados de cerebro y LCR después de una exposición a microgravedad de larga duración.</a:t>
            </a:r>
          </a:p>
          <a:p>
            <a:endParaRPr lang="es-ES" sz="1800" dirty="0"/>
          </a:p>
          <a:p>
            <a:r>
              <a:rPr lang="es-ES" sz="1800" dirty="0"/>
              <a:t>Los volúmenes sumados de cerebro y LCR se mantuvieron aumentados 1 año después de la recuperación </a:t>
            </a:r>
          </a:p>
          <a:p>
            <a:endParaRPr lang="es-ES" sz="1800" dirty="0"/>
          </a:p>
        </p:txBody>
      </p:sp>
    </p:spTree>
    <p:extLst>
      <p:ext uri="{BB962C8B-B14F-4D97-AF65-F5344CB8AC3E}">
        <p14:creationId xmlns:p14="http://schemas.microsoft.com/office/powerpoint/2010/main" val="335661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0167B-7AE4-4357-B9D3-1DCD753A2653}"/>
              </a:ext>
            </a:extLst>
          </p:cNvPr>
          <p:cNvSpPr>
            <a:spLocks noGrp="1"/>
          </p:cNvSpPr>
          <p:nvPr>
            <p:ph type="title"/>
          </p:nvPr>
        </p:nvSpPr>
        <p:spPr/>
        <p:txBody>
          <a:bodyPr>
            <a:normAutofit fontScale="90000"/>
          </a:bodyPr>
          <a:lstStyle/>
          <a:p>
            <a:r>
              <a:rPr lang="es-ES" sz="3600" b="1" dirty="0"/>
              <a:t>Efectos intracraneales de la microgravedad: un estudio longitudinal en resonancia magnética</a:t>
            </a:r>
            <a:br>
              <a:rPr lang="es-ES" b="1" dirty="0"/>
            </a:br>
            <a:endParaRPr lang="es-ES" dirty="0"/>
          </a:p>
        </p:txBody>
      </p:sp>
      <p:sp>
        <p:nvSpPr>
          <p:cNvPr id="3" name="Marcador de contenido 2">
            <a:extLst>
              <a:ext uri="{FF2B5EF4-FFF2-40B4-BE49-F238E27FC236}">
                <a16:creationId xmlns:a16="http://schemas.microsoft.com/office/drawing/2014/main" id="{BED7C4FC-9CC5-472D-A3CC-F601DC6D7516}"/>
              </a:ext>
            </a:extLst>
          </p:cNvPr>
          <p:cNvSpPr>
            <a:spLocks noGrp="1"/>
          </p:cNvSpPr>
          <p:nvPr>
            <p:ph idx="1"/>
          </p:nvPr>
        </p:nvSpPr>
        <p:spPr>
          <a:xfrm>
            <a:off x="838200" y="1825624"/>
            <a:ext cx="10515600" cy="4793539"/>
          </a:xfrm>
        </p:spPr>
        <p:txBody>
          <a:bodyPr>
            <a:normAutofit/>
          </a:bodyPr>
          <a:lstStyle/>
          <a:p>
            <a:pPr marL="0" indent="0">
              <a:buNone/>
            </a:pPr>
            <a:r>
              <a:rPr lang="es-ES" sz="1800" b="1" dirty="0"/>
              <a:t>Discusión</a:t>
            </a:r>
          </a:p>
          <a:p>
            <a:r>
              <a:rPr lang="es-ES" sz="1800" dirty="0"/>
              <a:t>Confirmó una relación causal con los vuelos espaciales en la mayoría de los astronautas.</a:t>
            </a:r>
          </a:p>
          <a:p>
            <a:r>
              <a:rPr lang="es-ES" sz="1800" dirty="0"/>
              <a:t>En un estudio retrospectivo  de 500 participantes sin anomalías endocrinas, la altura hipofisaria media en hombres de </a:t>
            </a:r>
            <a:r>
              <a:rPr lang="es-ES" sz="1800" b="1" dirty="0"/>
              <a:t>41 a 50 años fue de 6,1 mm</a:t>
            </a:r>
            <a:r>
              <a:rPr lang="es-ES" sz="1800" dirty="0"/>
              <a:t>, disminuyendo a 6,0 mm en hombres mayores de 50 años. En las mujeres, la altura de la hipófisis aumentó 0.3 mm entre los mismos grupos de edad, atribuido a un aumento de la hormona liberadora de gonadotropina en el grupo de mayor edad. Estos valores normativos sugieren que una </a:t>
            </a:r>
            <a:r>
              <a:rPr lang="es-ES" sz="1800" b="1" dirty="0"/>
              <a:t>pérdida de altura de la hipófisis posterior al vuelo de 0.6 mm </a:t>
            </a:r>
            <a:r>
              <a:rPr lang="es-ES" sz="1800" dirty="0"/>
              <a:t>es poco probable que esté relacionada con la edad o el sexo.</a:t>
            </a:r>
          </a:p>
          <a:p>
            <a:r>
              <a:rPr lang="es-ES" sz="1800" dirty="0"/>
              <a:t>El desarrollo de la deformación de la glándula pituitaria en la mayoría de los astronautas indica que la expansión acumulada de los volúmenes del cerebro y el LCR se compensa de manera incompleta por una disminución en el volumen de sangre, lo que resulta en una PIC elevada.</a:t>
            </a:r>
          </a:p>
          <a:p>
            <a:r>
              <a:rPr lang="es-ES" sz="1800" dirty="0"/>
              <a:t>La investigación continua sobre las causas fisiopatológicas del agrandamiento ventricular en los astronautas con atención en la vía </a:t>
            </a:r>
            <a:r>
              <a:rPr lang="es-ES" sz="1800" dirty="0" err="1"/>
              <a:t>glifática</a:t>
            </a:r>
            <a:r>
              <a:rPr lang="es-ES" sz="1800" dirty="0"/>
              <a:t> podría potencialmente mejorar nuestra comprensión tanto de la hidrocefalia de presión normal como del síndrome </a:t>
            </a:r>
            <a:r>
              <a:rPr lang="es-ES" sz="1800" dirty="0" err="1"/>
              <a:t>neuroocular</a:t>
            </a:r>
            <a:r>
              <a:rPr lang="es-ES" sz="1800" dirty="0"/>
              <a:t> asociado a los vuelos espaciales.</a:t>
            </a:r>
          </a:p>
        </p:txBody>
      </p:sp>
    </p:spTree>
    <p:extLst>
      <p:ext uri="{BB962C8B-B14F-4D97-AF65-F5344CB8AC3E}">
        <p14:creationId xmlns:p14="http://schemas.microsoft.com/office/powerpoint/2010/main" val="389245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0167B-7AE4-4357-B9D3-1DCD753A2653}"/>
              </a:ext>
            </a:extLst>
          </p:cNvPr>
          <p:cNvSpPr>
            <a:spLocks noGrp="1"/>
          </p:cNvSpPr>
          <p:nvPr>
            <p:ph type="title"/>
          </p:nvPr>
        </p:nvSpPr>
        <p:spPr/>
        <p:txBody>
          <a:bodyPr>
            <a:normAutofit fontScale="90000"/>
          </a:bodyPr>
          <a:lstStyle/>
          <a:p>
            <a:r>
              <a:rPr lang="es-ES" sz="3600" b="1" dirty="0"/>
              <a:t>Efectos intracraneales de la microgravedad: un estudio longitudinal en resonancia magnética</a:t>
            </a:r>
            <a:br>
              <a:rPr lang="es-ES" b="1" dirty="0"/>
            </a:br>
            <a:endParaRPr lang="es-ES" dirty="0"/>
          </a:p>
        </p:txBody>
      </p:sp>
      <p:sp>
        <p:nvSpPr>
          <p:cNvPr id="3" name="Marcador de contenido 2">
            <a:extLst>
              <a:ext uri="{FF2B5EF4-FFF2-40B4-BE49-F238E27FC236}">
                <a16:creationId xmlns:a16="http://schemas.microsoft.com/office/drawing/2014/main" id="{BED7C4FC-9CC5-472D-A3CC-F601DC6D7516}"/>
              </a:ext>
            </a:extLst>
          </p:cNvPr>
          <p:cNvSpPr>
            <a:spLocks noGrp="1"/>
          </p:cNvSpPr>
          <p:nvPr>
            <p:ph idx="1"/>
          </p:nvPr>
        </p:nvSpPr>
        <p:spPr>
          <a:xfrm>
            <a:off x="838200" y="1825624"/>
            <a:ext cx="10515600" cy="4793539"/>
          </a:xfrm>
        </p:spPr>
        <p:txBody>
          <a:bodyPr>
            <a:normAutofit/>
          </a:bodyPr>
          <a:lstStyle/>
          <a:p>
            <a:pPr marL="0" indent="0">
              <a:buNone/>
            </a:pPr>
            <a:r>
              <a:rPr lang="es-ES" sz="1800" b="1" dirty="0"/>
              <a:t>Conclusión</a:t>
            </a:r>
          </a:p>
          <a:p>
            <a:r>
              <a:rPr lang="es-ES" sz="1800" dirty="0"/>
              <a:t>El vuelo espacial de larga duración se asoció con un aumento de la deformación pituitaria, aumento de la hidrodinámica del líquido cefalorraquídeo </a:t>
            </a:r>
            <a:r>
              <a:rPr lang="es-ES" sz="1800" dirty="0" err="1"/>
              <a:t>acueductal</a:t>
            </a:r>
            <a:r>
              <a:rPr lang="es-ES" sz="1800" dirty="0"/>
              <a:t> (LCR) y expansión de los volúmenes sumados de cerebro y LCR. La expansión volumétrica sumada del cerebro y el LCR persistió hasta 1 año en recuperación, lo que sugiere una alteración permanente.</a:t>
            </a:r>
          </a:p>
        </p:txBody>
      </p:sp>
    </p:spTree>
    <p:extLst>
      <p:ext uri="{BB962C8B-B14F-4D97-AF65-F5344CB8AC3E}">
        <p14:creationId xmlns:p14="http://schemas.microsoft.com/office/powerpoint/2010/main" val="1558140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BFF87-A09E-4E70-A348-3D9E1FCBEBB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B241E344-E327-4396-A922-90C8ADC9CB13}"/>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161752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0167B-7AE4-4357-B9D3-1DCD753A2653}"/>
              </a:ext>
            </a:extLst>
          </p:cNvPr>
          <p:cNvSpPr>
            <a:spLocks noGrp="1"/>
          </p:cNvSpPr>
          <p:nvPr>
            <p:ph type="title"/>
          </p:nvPr>
        </p:nvSpPr>
        <p:spPr/>
        <p:txBody>
          <a:bodyPr>
            <a:normAutofit fontScale="90000"/>
          </a:bodyPr>
          <a:lstStyle/>
          <a:p>
            <a:r>
              <a:rPr lang="es-ES" sz="3600" b="1" dirty="0"/>
              <a:t>Efectos intracraneales de la microgravedad: un estudio longitudinal en resonancia magnética</a:t>
            </a:r>
            <a:br>
              <a:rPr lang="es-ES" b="1" dirty="0"/>
            </a:br>
            <a:endParaRPr lang="es-ES" dirty="0"/>
          </a:p>
        </p:txBody>
      </p:sp>
      <p:sp>
        <p:nvSpPr>
          <p:cNvPr id="3" name="Marcador de contenido 2">
            <a:extLst>
              <a:ext uri="{FF2B5EF4-FFF2-40B4-BE49-F238E27FC236}">
                <a16:creationId xmlns:a16="http://schemas.microsoft.com/office/drawing/2014/main" id="{BED7C4FC-9CC5-472D-A3CC-F601DC6D7516}"/>
              </a:ext>
            </a:extLst>
          </p:cNvPr>
          <p:cNvSpPr>
            <a:spLocks noGrp="1"/>
          </p:cNvSpPr>
          <p:nvPr>
            <p:ph idx="1"/>
          </p:nvPr>
        </p:nvSpPr>
        <p:spPr>
          <a:xfrm>
            <a:off x="838200" y="1825624"/>
            <a:ext cx="10515600" cy="4793539"/>
          </a:xfrm>
        </p:spPr>
        <p:txBody>
          <a:bodyPr>
            <a:normAutofit/>
          </a:bodyPr>
          <a:lstStyle/>
          <a:p>
            <a:pPr marL="0" indent="0">
              <a:buNone/>
            </a:pPr>
            <a:r>
              <a:rPr lang="es-ES" sz="1900" b="1" dirty="0"/>
              <a:t>Antecedentes</a:t>
            </a:r>
          </a:p>
          <a:p>
            <a:r>
              <a:rPr lang="es-ES" sz="1900" dirty="0"/>
              <a:t>Los astronautas en vuelos espaciales de larga duración pueden desarrollar </a:t>
            </a:r>
            <a:r>
              <a:rPr lang="es-ES" sz="1900" dirty="0">
                <a:solidFill>
                  <a:srgbClr val="FFFF00"/>
                </a:solidFill>
              </a:rPr>
              <a:t>cambios en la estructura y función ocular</a:t>
            </a:r>
            <a:r>
              <a:rPr lang="es-ES" sz="1900" dirty="0"/>
              <a:t>, que pueden persistir durante años después del regreso a la gravedad normal. Se supone que la exposición crónica a una presión intracraneal elevada durante el vuelo espacial es un factor contribuyente, sin embargo, las causas etiológicas siguen siendo desconocidas.</a:t>
            </a:r>
          </a:p>
          <a:p>
            <a:pPr marL="0" indent="0">
              <a:buNone/>
            </a:pPr>
            <a:r>
              <a:rPr lang="es-ES" sz="1900" b="1" dirty="0"/>
              <a:t>Propósito</a:t>
            </a:r>
          </a:p>
          <a:p>
            <a:r>
              <a:rPr lang="es-ES" sz="1900" dirty="0"/>
              <a:t>Investigar los efectos intracraneales de la microgravedad midiendo los cambios en los parámetros volumétricos intracraneales, la estructura morfológica de la hipófisis y la hidrodinámica del líquido cefalorraquídeo (LCR) en relación con el vuelo espacial y establecer un modelo integral de recuperación después del regreso a la Tierra.</a:t>
            </a:r>
          </a:p>
          <a:p>
            <a:pPr marL="0" indent="0">
              <a:buNone/>
            </a:pPr>
            <a:r>
              <a:rPr lang="es-ES" sz="1900" b="1" dirty="0"/>
              <a:t>Materiales y métodos</a:t>
            </a:r>
          </a:p>
          <a:p>
            <a:r>
              <a:rPr lang="es-ES" sz="1900" dirty="0"/>
              <a:t>Este estudio prospectivo de resonancia magnética longitudinal incluyó astronautas con vuelos espaciales planeados de larga duración. Las medidas se realizaron antes del vuelo espacial seguido de 1, 30, 90, 180 y 360 días después del aterrizaje. La volumetría intracraneal y la hidrodinámica LCR </a:t>
            </a:r>
            <a:r>
              <a:rPr lang="es-ES" sz="1900" dirty="0" err="1"/>
              <a:t>acueductal</a:t>
            </a:r>
            <a:r>
              <a:rPr lang="es-ES" sz="1900" dirty="0"/>
              <a:t>. </a:t>
            </a:r>
          </a:p>
          <a:p>
            <a:endParaRPr lang="es-ES" dirty="0"/>
          </a:p>
        </p:txBody>
      </p:sp>
    </p:spTree>
    <p:extLst>
      <p:ext uri="{BB962C8B-B14F-4D97-AF65-F5344CB8AC3E}">
        <p14:creationId xmlns:p14="http://schemas.microsoft.com/office/powerpoint/2010/main" val="216337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0167B-7AE4-4357-B9D3-1DCD753A2653}"/>
              </a:ext>
            </a:extLst>
          </p:cNvPr>
          <p:cNvSpPr>
            <a:spLocks noGrp="1"/>
          </p:cNvSpPr>
          <p:nvPr>
            <p:ph type="title"/>
          </p:nvPr>
        </p:nvSpPr>
        <p:spPr/>
        <p:txBody>
          <a:bodyPr>
            <a:normAutofit fontScale="90000"/>
          </a:bodyPr>
          <a:lstStyle/>
          <a:p>
            <a:r>
              <a:rPr lang="es-ES" sz="3600" b="1" dirty="0"/>
              <a:t>Efectos intracraneales de la microgravedad: un estudio longitudinal en resonancia magnética</a:t>
            </a:r>
            <a:br>
              <a:rPr lang="es-ES" b="1" dirty="0"/>
            </a:br>
            <a:endParaRPr lang="es-ES" dirty="0"/>
          </a:p>
        </p:txBody>
      </p:sp>
      <p:sp>
        <p:nvSpPr>
          <p:cNvPr id="3" name="Marcador de contenido 2">
            <a:extLst>
              <a:ext uri="{FF2B5EF4-FFF2-40B4-BE49-F238E27FC236}">
                <a16:creationId xmlns:a16="http://schemas.microsoft.com/office/drawing/2014/main" id="{BED7C4FC-9CC5-472D-A3CC-F601DC6D7516}"/>
              </a:ext>
            </a:extLst>
          </p:cNvPr>
          <p:cNvSpPr>
            <a:spLocks noGrp="1"/>
          </p:cNvSpPr>
          <p:nvPr>
            <p:ph idx="1"/>
          </p:nvPr>
        </p:nvSpPr>
        <p:spPr>
          <a:xfrm>
            <a:off x="838200" y="1825624"/>
            <a:ext cx="10515600" cy="4793539"/>
          </a:xfrm>
        </p:spPr>
        <p:txBody>
          <a:bodyPr>
            <a:normAutofit/>
          </a:bodyPr>
          <a:lstStyle/>
          <a:p>
            <a:pPr marL="0" indent="0">
              <a:buNone/>
            </a:pPr>
            <a:r>
              <a:rPr lang="es-ES" sz="1800" b="1" dirty="0"/>
              <a:t>Introducción</a:t>
            </a:r>
          </a:p>
          <a:p>
            <a:r>
              <a:rPr lang="es-ES" sz="1800" dirty="0"/>
              <a:t>Aproximadamente el 60% de los miembros de la tripulación de la Estación Espacial Internacional han informado una agudeza visual alterada después de una exposición prolongada a la microgravedad.</a:t>
            </a:r>
          </a:p>
          <a:p>
            <a:r>
              <a:rPr lang="es-ES" sz="1800" dirty="0"/>
              <a:t>Combinaciones de edema de disco óptico, engrosamiento de la capa de fibra nerviosa de la retina, hemorragia retiniana, manchas de algodón, aplanamiento del globo posterior y pliegues </a:t>
            </a:r>
            <a:r>
              <a:rPr lang="es-ES" sz="1800" dirty="0" err="1"/>
              <a:t>coroidales</a:t>
            </a:r>
            <a:r>
              <a:rPr lang="es-ES" sz="1800" dirty="0"/>
              <a:t>.</a:t>
            </a:r>
          </a:p>
          <a:p>
            <a:r>
              <a:rPr lang="es-ES" sz="1800" dirty="0"/>
              <a:t>Hallazgos en RMI cerebrales con similitudes con la hipertensión intracraneal idiopática.</a:t>
            </a:r>
          </a:p>
          <a:p>
            <a:r>
              <a:rPr lang="es-ES" sz="1800" dirty="0"/>
              <a:t>Contrariamente, la PIC medida en voluntarios durante exposiciones breves de microgravedad en vuelo parabólico aéreo no fue elevada. (PIC, 13 </a:t>
            </a:r>
            <a:r>
              <a:rPr lang="es-ES" sz="1800" dirty="0" err="1"/>
              <a:t>mmHg</a:t>
            </a:r>
            <a:r>
              <a:rPr lang="es-ES" sz="1800" dirty="0"/>
              <a:t>), Posición supina (15 </a:t>
            </a:r>
            <a:r>
              <a:rPr lang="es-ES" sz="1800" dirty="0" err="1"/>
              <a:t>mmHg</a:t>
            </a:r>
            <a:r>
              <a:rPr lang="es-ES" sz="1800" dirty="0"/>
              <a:t>), Posición vertical: 4mmHg.</a:t>
            </a:r>
          </a:p>
          <a:p>
            <a:r>
              <a:rPr lang="es-ES" sz="1800" dirty="0"/>
              <a:t>Se ha sugerido que la ausencia de la variabilidad de la PIC en la microgravedad podría exponer a los astronautas a un aumento de la PIC diaria media debido a la incapacidad de reducir de manera intermitente la PIC mediante un posicionamiento vertical que depende de un entorno gravitacional.</a:t>
            </a:r>
          </a:p>
          <a:p>
            <a:r>
              <a:rPr lang="es-ES" sz="1800" dirty="0"/>
              <a:t>Que se ha encontrado ? ..</a:t>
            </a:r>
          </a:p>
          <a:p>
            <a:pPr lvl="1"/>
            <a:r>
              <a:rPr lang="es-ES" sz="1400" dirty="0"/>
              <a:t>Aumento leve en la PIC diaria.</a:t>
            </a:r>
          </a:p>
          <a:p>
            <a:pPr lvl="1"/>
            <a:r>
              <a:rPr lang="es-ES" sz="1400" dirty="0"/>
              <a:t>Aumento leve en el volumen ventricular.</a:t>
            </a:r>
          </a:p>
          <a:p>
            <a:pPr lvl="1"/>
            <a:r>
              <a:rPr lang="es-ES" sz="1400" dirty="0"/>
              <a:t>Aumento en la Velocidad </a:t>
            </a:r>
            <a:r>
              <a:rPr lang="es-ES" sz="1400" dirty="0" err="1"/>
              <a:t>max</a:t>
            </a:r>
            <a:r>
              <a:rPr lang="es-ES" sz="1400" dirty="0"/>
              <a:t> de LCR a nivel </a:t>
            </a:r>
            <a:r>
              <a:rPr lang="es-ES" sz="1400" dirty="0" err="1"/>
              <a:t>acueductal</a:t>
            </a:r>
            <a:r>
              <a:rPr lang="es-ES" sz="1400" dirty="0"/>
              <a:t>, </a:t>
            </a:r>
          </a:p>
          <a:p>
            <a:endParaRPr lang="es-ES" sz="1800" dirty="0"/>
          </a:p>
          <a:p>
            <a:endParaRPr lang="es-ES" dirty="0"/>
          </a:p>
        </p:txBody>
      </p:sp>
      <p:sp>
        <p:nvSpPr>
          <p:cNvPr id="4" name="CuadroTexto 3">
            <a:extLst>
              <a:ext uri="{FF2B5EF4-FFF2-40B4-BE49-F238E27FC236}">
                <a16:creationId xmlns:a16="http://schemas.microsoft.com/office/drawing/2014/main" id="{EB1C7073-8CAF-43C4-82DD-96E0B55C23E4}"/>
              </a:ext>
            </a:extLst>
          </p:cNvPr>
          <p:cNvSpPr txBox="1"/>
          <p:nvPr/>
        </p:nvSpPr>
        <p:spPr>
          <a:xfrm>
            <a:off x="7151426" y="5254388"/>
            <a:ext cx="3657600" cy="923330"/>
          </a:xfrm>
          <a:prstGeom prst="rect">
            <a:avLst/>
          </a:prstGeom>
          <a:noFill/>
        </p:spPr>
        <p:txBody>
          <a:bodyPr wrap="square" rtlCol="0">
            <a:spAutoFit/>
          </a:bodyPr>
          <a:lstStyle/>
          <a:p>
            <a:r>
              <a:rPr lang="es-ES" dirty="0"/>
              <a:t>Estudio Retrospectivo:</a:t>
            </a:r>
          </a:p>
          <a:p>
            <a:pPr marL="285750" indent="-285750">
              <a:buFont typeface="Arial" panose="020B0604020202020204" pitchFamily="34" charset="0"/>
              <a:buChar char="•"/>
            </a:pPr>
            <a:r>
              <a:rPr lang="es-ES" dirty="0"/>
              <a:t>14 Astronautas.</a:t>
            </a:r>
          </a:p>
          <a:p>
            <a:endParaRPr lang="es-ES" dirty="0"/>
          </a:p>
        </p:txBody>
      </p:sp>
    </p:spTree>
    <p:extLst>
      <p:ext uri="{BB962C8B-B14F-4D97-AF65-F5344CB8AC3E}">
        <p14:creationId xmlns:p14="http://schemas.microsoft.com/office/powerpoint/2010/main" val="24268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0167B-7AE4-4357-B9D3-1DCD753A2653}"/>
              </a:ext>
            </a:extLst>
          </p:cNvPr>
          <p:cNvSpPr>
            <a:spLocks noGrp="1"/>
          </p:cNvSpPr>
          <p:nvPr>
            <p:ph type="title"/>
          </p:nvPr>
        </p:nvSpPr>
        <p:spPr/>
        <p:txBody>
          <a:bodyPr>
            <a:normAutofit fontScale="90000"/>
          </a:bodyPr>
          <a:lstStyle/>
          <a:p>
            <a:r>
              <a:rPr lang="es-ES" sz="3600" b="1" dirty="0"/>
              <a:t>Efectos intracraneales de la microgravedad: un estudio longitudinal en resonancia magnética</a:t>
            </a:r>
            <a:br>
              <a:rPr lang="es-ES" b="1" dirty="0"/>
            </a:br>
            <a:endParaRPr lang="es-ES" dirty="0"/>
          </a:p>
        </p:txBody>
      </p:sp>
      <p:sp>
        <p:nvSpPr>
          <p:cNvPr id="3" name="Marcador de contenido 2">
            <a:extLst>
              <a:ext uri="{FF2B5EF4-FFF2-40B4-BE49-F238E27FC236}">
                <a16:creationId xmlns:a16="http://schemas.microsoft.com/office/drawing/2014/main" id="{BED7C4FC-9CC5-472D-A3CC-F601DC6D7516}"/>
              </a:ext>
            </a:extLst>
          </p:cNvPr>
          <p:cNvSpPr>
            <a:spLocks noGrp="1"/>
          </p:cNvSpPr>
          <p:nvPr>
            <p:ph idx="1"/>
          </p:nvPr>
        </p:nvSpPr>
        <p:spPr>
          <a:xfrm>
            <a:off x="838200" y="1825624"/>
            <a:ext cx="10515600" cy="4793539"/>
          </a:xfrm>
        </p:spPr>
        <p:txBody>
          <a:bodyPr>
            <a:normAutofit/>
          </a:bodyPr>
          <a:lstStyle/>
          <a:p>
            <a:pPr marL="0" indent="0">
              <a:buNone/>
            </a:pPr>
            <a:r>
              <a:rPr lang="es-ES" sz="1900" b="1" dirty="0"/>
              <a:t>Parámetros de resonancia magnética</a:t>
            </a:r>
          </a:p>
          <a:p>
            <a:r>
              <a:rPr lang="es-ES" sz="1900" dirty="0"/>
              <a:t>Resonancia magnética 3-T dedicado (</a:t>
            </a:r>
            <a:r>
              <a:rPr lang="es-ES" sz="1900" dirty="0" err="1"/>
              <a:t>Verio</a:t>
            </a:r>
            <a:r>
              <a:rPr lang="es-ES" sz="1900" dirty="0"/>
              <a:t> 3T, vB19; Siemens </a:t>
            </a:r>
            <a:r>
              <a:rPr lang="es-ES" sz="1900" dirty="0" err="1"/>
              <a:t>Healthineers</a:t>
            </a:r>
            <a:r>
              <a:rPr lang="es-ES" sz="1900" dirty="0"/>
              <a:t>, Erlangen, Alemania) mediante el uso de una bobina de 32 canales. </a:t>
            </a:r>
          </a:p>
          <a:p>
            <a:r>
              <a:rPr lang="es-ES" sz="1900" dirty="0"/>
              <a:t>Todas las imágenes se realizaron entre las 9 </a:t>
            </a:r>
            <a:r>
              <a:rPr lang="es-ES" sz="1900" cap="all" dirty="0"/>
              <a:t>A.M.</a:t>
            </a:r>
            <a:r>
              <a:rPr lang="es-ES" sz="1900" dirty="0"/>
              <a:t> y las 4 </a:t>
            </a:r>
            <a:r>
              <a:rPr lang="es-ES" sz="1900" cap="all" dirty="0"/>
              <a:t>P.M. </a:t>
            </a:r>
            <a:r>
              <a:rPr lang="es-ES" sz="1900" dirty="0"/>
              <a:t> para minimizar las variaciones diurnas en la tasa de producción de LCR. </a:t>
            </a:r>
          </a:p>
          <a:p>
            <a:r>
              <a:rPr lang="es-ES" sz="1900" dirty="0"/>
              <a:t>Solicitamos a los participantes que eviten la cafeína, el alcohol, el tabaco y los medicamentos recetados, como antihipertensivos, antihistamínicos, hipnóticos, antiinflamatorios, estimulantes, inhibidores de la bomba de protones y descongestionantes al menos 8 horas antes de la imagen para evitar cualquier efecto potencial sobre el gasto cardíaco, la sangre. presión, perfusión cerebral o PIC. </a:t>
            </a:r>
          </a:p>
          <a:p>
            <a:r>
              <a:rPr lang="es-ES" sz="1900" dirty="0"/>
              <a:t>Cada conjunto de datos longitudinales incluía un examen de MRI previo al vuelo y cinco posteriores al vuelo realizado después del vuelo espacial (el día de regreso se indica mediante </a:t>
            </a:r>
            <a:r>
              <a:rPr lang="es-ES" sz="1900" i="1" dirty="0"/>
              <a:t>R +</a:t>
            </a:r>
            <a:r>
              <a:rPr lang="es-ES" sz="1900" dirty="0"/>
              <a:t>): R + 1, 2.6 días ± 1.6; R + 30, 30 días ± 10; R + 90, 90 días ± 10; R + 180, 180 días ± 30; y R + 360, 360 días ± 30. </a:t>
            </a:r>
          </a:p>
          <a:p>
            <a:endParaRPr lang="es-ES" dirty="0"/>
          </a:p>
        </p:txBody>
      </p:sp>
    </p:spTree>
    <p:extLst>
      <p:ext uri="{BB962C8B-B14F-4D97-AF65-F5344CB8AC3E}">
        <p14:creationId xmlns:p14="http://schemas.microsoft.com/office/powerpoint/2010/main" val="349497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0167B-7AE4-4357-B9D3-1DCD753A2653}"/>
              </a:ext>
            </a:extLst>
          </p:cNvPr>
          <p:cNvSpPr>
            <a:spLocks noGrp="1"/>
          </p:cNvSpPr>
          <p:nvPr>
            <p:ph type="title"/>
          </p:nvPr>
        </p:nvSpPr>
        <p:spPr/>
        <p:txBody>
          <a:bodyPr>
            <a:normAutofit fontScale="90000"/>
          </a:bodyPr>
          <a:lstStyle/>
          <a:p>
            <a:r>
              <a:rPr lang="es-ES" sz="3600" b="1" dirty="0"/>
              <a:t>Efectos intracraneales de la microgravedad: un estudio longitudinal en resonancia magnética</a:t>
            </a:r>
            <a:br>
              <a:rPr lang="es-ES" b="1" dirty="0"/>
            </a:br>
            <a:endParaRPr lang="es-ES" dirty="0"/>
          </a:p>
        </p:txBody>
      </p:sp>
      <p:pic>
        <p:nvPicPr>
          <p:cNvPr id="1026" name="Picture 2" descr="Ilustración de la técnica de medición cuantitativa de la altura de la línea media pituitaria.  Se reconstruyó una imagen sagital ortogonal del plano medio a través del tallo hipofisario utilizando la secuencia tridimensional potenciada en T1.  La punta de flecha negra representa el margen anterior del tallo hipofisario (S) en la inserción de la glándula pituitaria.  Luego se dibuja una línea de referencia (línea punteada gris) en la punta del clivus (punta de flecha blanca).  La punta del clivus se usa como un punto fijo confiable entre los estudios.  Luego se dibuja una línea perpendicular (línea discontinua blanca) desde la línea de referencia hasta el margen anterior de la glándula pituitaria.  Luego, la línea punteada blanca fue bisecada por una línea paralela a la línea de referencia (flecha doble negra) que se usó para medir la altura entre los márgenes superior e inferior de la hipófisis en la glándula media.  La ilustración previa al vuelo de la izquierda muestra una convexidad normal hacia arriba de la glándula pituitaria, mientras que la ilustración posterior al vuelo de la derecha muestra el cambio en la altura de la glándula media con la concavidad adquirida del domo pituitario.  P = glándula pituitaria posterior.">
            <a:extLst>
              <a:ext uri="{FF2B5EF4-FFF2-40B4-BE49-F238E27FC236}">
                <a16:creationId xmlns:a16="http://schemas.microsoft.com/office/drawing/2014/main" id="{D2889857-FDE4-4125-9C4D-648EED69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27682"/>
            <a:ext cx="5788231" cy="398230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D05CF51E-8A2D-44FF-A186-B965AF346D24}"/>
              </a:ext>
            </a:extLst>
          </p:cNvPr>
          <p:cNvSpPr/>
          <p:nvPr/>
        </p:nvSpPr>
        <p:spPr>
          <a:xfrm>
            <a:off x="7168298" y="2644170"/>
            <a:ext cx="4837435" cy="1569660"/>
          </a:xfrm>
          <a:prstGeom prst="rect">
            <a:avLst/>
          </a:prstGeom>
        </p:spPr>
        <p:txBody>
          <a:bodyPr wrap="square">
            <a:spAutoFit/>
          </a:bodyPr>
          <a:lstStyle/>
          <a:p>
            <a:r>
              <a:rPr lang="es-ES" sz="1600" dirty="0">
                <a:latin typeface="Open Sans"/>
              </a:rPr>
              <a:t>Convexidad hacia arriba de la cúpula de la glándula pituitaria (apariencia normal, 0 puntos); </a:t>
            </a:r>
          </a:p>
          <a:p>
            <a:r>
              <a:rPr lang="es-ES" sz="1600" dirty="0">
                <a:latin typeface="Open Sans"/>
              </a:rPr>
              <a:t>cúpula aplanada (1 punto); </a:t>
            </a:r>
          </a:p>
          <a:p>
            <a:r>
              <a:rPr lang="es-ES" sz="1600" dirty="0">
                <a:latin typeface="Open Sans"/>
              </a:rPr>
              <a:t>concavidad leve (2 puntos); </a:t>
            </a:r>
          </a:p>
          <a:p>
            <a:r>
              <a:rPr lang="es-ES" sz="1600" dirty="0">
                <a:latin typeface="Open Sans"/>
              </a:rPr>
              <a:t>concavidad moderada (3 puntos); </a:t>
            </a:r>
          </a:p>
          <a:p>
            <a:r>
              <a:rPr lang="es-ES" sz="1600" dirty="0">
                <a:latin typeface="Open Sans"/>
              </a:rPr>
              <a:t>y concavidad severa o silla turca vacía (4 puntos)</a:t>
            </a:r>
            <a:endParaRPr lang="es-ES" sz="1600" dirty="0"/>
          </a:p>
        </p:txBody>
      </p:sp>
    </p:spTree>
    <p:extLst>
      <p:ext uri="{BB962C8B-B14F-4D97-AF65-F5344CB8AC3E}">
        <p14:creationId xmlns:p14="http://schemas.microsoft.com/office/powerpoint/2010/main" val="26306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30167B-7AE4-4357-B9D3-1DCD753A2653}"/>
              </a:ext>
            </a:extLst>
          </p:cNvPr>
          <p:cNvSpPr>
            <a:spLocks noGrp="1"/>
          </p:cNvSpPr>
          <p:nvPr>
            <p:ph type="title"/>
          </p:nvPr>
        </p:nvSpPr>
        <p:spPr/>
        <p:txBody>
          <a:bodyPr>
            <a:normAutofit fontScale="90000"/>
          </a:bodyPr>
          <a:lstStyle/>
          <a:p>
            <a:r>
              <a:rPr lang="es-ES" sz="3600" b="1" dirty="0"/>
              <a:t>Efectos intracraneales de la microgravedad: un estudio longitudinal en resonancia magnética</a:t>
            </a:r>
            <a:br>
              <a:rPr lang="es-ES" b="1" dirty="0"/>
            </a:br>
            <a:endParaRPr lang="es-ES" dirty="0"/>
          </a:p>
        </p:txBody>
      </p:sp>
      <p:sp>
        <p:nvSpPr>
          <p:cNvPr id="3" name="Marcador de contenido 2">
            <a:extLst>
              <a:ext uri="{FF2B5EF4-FFF2-40B4-BE49-F238E27FC236}">
                <a16:creationId xmlns:a16="http://schemas.microsoft.com/office/drawing/2014/main" id="{BED7C4FC-9CC5-472D-A3CC-F601DC6D7516}"/>
              </a:ext>
            </a:extLst>
          </p:cNvPr>
          <p:cNvSpPr>
            <a:spLocks noGrp="1"/>
          </p:cNvSpPr>
          <p:nvPr>
            <p:ph idx="1"/>
          </p:nvPr>
        </p:nvSpPr>
        <p:spPr>
          <a:xfrm>
            <a:off x="838200" y="1825624"/>
            <a:ext cx="10515600" cy="4793539"/>
          </a:xfrm>
        </p:spPr>
        <p:txBody>
          <a:bodyPr>
            <a:normAutofit/>
          </a:bodyPr>
          <a:lstStyle/>
          <a:p>
            <a:pPr marL="0" indent="0">
              <a:buNone/>
            </a:pPr>
            <a:r>
              <a:rPr lang="es-ES" sz="1800" b="1" dirty="0"/>
              <a:t>Resultados</a:t>
            </a:r>
          </a:p>
          <a:p>
            <a:pPr marL="0" indent="0">
              <a:buNone/>
            </a:pPr>
            <a:r>
              <a:rPr lang="es-ES" sz="1800" b="1" dirty="0"/>
              <a:t>Características del participante</a:t>
            </a:r>
          </a:p>
          <a:p>
            <a:r>
              <a:rPr lang="es-ES" sz="1800" dirty="0"/>
              <a:t>De aproximadamente 52 tripulantes internacionales activos elegibles, 11 astronautas se ofrecieron como voluntarios para el estudio, y el resto eligió participar en otro estudio de investigación.</a:t>
            </a:r>
          </a:p>
          <a:p>
            <a:pPr marL="0" indent="0">
              <a:buNone/>
            </a:pPr>
            <a:endParaRPr lang="es-ES" dirty="0"/>
          </a:p>
        </p:txBody>
      </p:sp>
    </p:spTree>
    <p:extLst>
      <p:ext uri="{BB962C8B-B14F-4D97-AF65-F5344CB8AC3E}">
        <p14:creationId xmlns:p14="http://schemas.microsoft.com/office/powerpoint/2010/main" val="390292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99BCB96-54F0-48CA-B581-BC5554E15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84" y="870480"/>
            <a:ext cx="5147292" cy="4395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FAEC38-AE75-46D9-976E-D734436C1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350" y="870480"/>
            <a:ext cx="5064270" cy="439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y191413suppm1">
            <a:hlinkClick r:id="" action="ppaction://media"/>
            <a:extLst>
              <a:ext uri="{FF2B5EF4-FFF2-40B4-BE49-F238E27FC236}">
                <a16:creationId xmlns:a16="http://schemas.microsoft.com/office/drawing/2014/main" id="{60963A8E-9071-40DC-9F22-B0B25192455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05467" y="700087"/>
            <a:ext cx="9702800" cy="5457825"/>
          </a:xfrm>
          <a:prstGeom prst="rect">
            <a:avLst/>
          </a:prstGeom>
        </p:spPr>
      </p:pic>
    </p:spTree>
    <p:extLst>
      <p:ext uri="{BB962C8B-B14F-4D97-AF65-F5344CB8AC3E}">
        <p14:creationId xmlns:p14="http://schemas.microsoft.com/office/powerpoint/2010/main" val="22515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jemplos de deformidad pituitaria en tres miembros de la tripulación antes del vuelo espacial y después del vuelo espacial (día 1).  (a) Solo el primer miembro de la tripulación que se muestra en un no tenía exposición previa a los vuelos espaciales.  Para cada miembro de la tripulación se muestran imágenes sagitales ortogonales reconstruidas tridimensionales ponderadas en T1 en la glándula pituitaria centradas en el tallo pituitario.  (a) Antes del vuelo, existe una convexidad normal hacia arriba de la cúpula de la glándula pituitaria (punta de flecha negra) y un tallo pituitario recto (punta de flecha blanca).  En este astronauta,  no hay cambio en la estructura morfológica de la glándula pituitaria o el tallo después del vuelo espacial (puntaje de deformidad pituitaria, 0).  La glándula pituitaria anterior (indicada por la a en a) y la glándula pituitaria posterior (p) están indicadas.  (b) Antes del vuelo espacial, existe una convexidad ascendente normal del domo de la glándula pituitaria.  Después del vuelo espacial se aplana la cúpula de la glándula pituitaria (puntaje de deformidad pituitaria, 1).  Tenga en cuenta el líquido cefalorraquídeo (LCR) dentro de la cisterna supraselar inmediatamente por encima de la cúpula de la glándula pituitaria.  (c) Antes del vuelo espacial hay una leve concavidad de la cúpula de la glándula pituitaria.  Después del vuelo espacial hay una concavidad moderada del domo de la glándula pituitaria con pérdida de volumen y una nueva desviación posterior sutil con una ligera curvatura del tallo pituitario (flechas; puntaje de deformidad pituitaria, 1).  * Aumento de la congestión del seno esfenoidal después del vuelo espacial.">
            <a:extLst>
              <a:ext uri="{FF2B5EF4-FFF2-40B4-BE49-F238E27FC236}">
                <a16:creationId xmlns:a16="http://schemas.microsoft.com/office/drawing/2014/main" id="{5B786A46-E34B-466F-84C5-D34F4C5DB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619" y="714802"/>
            <a:ext cx="476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jemplos de deformidad pituitaria en tres miembros de la tripulación antes del vuelo espacial y después del vuelo espacial (día 1).  (a) Solo el primer miembro de la tripulación que se muestra en un no tenía exposición previa a los vuelos espaciales.  Para cada miembro de la tripulación se muestran imágenes sagitales ortogonales reconstruidas tridimensionales ponderadas en T1 en la glándula pituitaria centradas en el tallo pituitario.  (a) Antes del vuelo, existe una convexidad normal hacia arriba de la cúpula de la glándula pituitaria (punta de flecha negra) y un tallo pituitario recto (punta de flecha blanca).  En este astronauta,  no hay cambio en la estructura morfológica de la glándula pituitaria o el tallo después del vuelo espacial (puntaje de deformidad pituitaria, 0).  La glándula pituitaria anterior (indicada por la a en a) y la glándula pituitaria posterior (p) están indicadas.  (b) Antes del vuelo espacial, existe una convexidad ascendente normal del domo de la glándula pituitaria.  Después del vuelo espacial se aplana la cúpula de la glándula pituitaria (puntaje de deformidad pituitaria, 1).  Tenga en cuenta el líquido cefalorraquídeo (LCR) dentro de la cisterna supraselar inmediatamente por encima de la cúpula de la glándula pituitaria.  (c) Antes del vuelo espacial hay una leve concavidad de la cúpula de la glándula pituitaria.  Después del vuelo espacial hay una concavidad moderada del domo de la glándula pituitaria con pérdida de volumen y una nueva desviación posterior sutil con una ligera curvatura del tallo pituitario (flechas; puntaje de deformidad pituitaria, 1).  * Aumento de la congestión del seno esfenoidal después del vuelo espacial.">
            <a:extLst>
              <a:ext uri="{FF2B5EF4-FFF2-40B4-BE49-F238E27FC236}">
                <a16:creationId xmlns:a16="http://schemas.microsoft.com/office/drawing/2014/main" id="{CAD33CAD-A749-4A25-ACC0-870ED0DD7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619" y="2376914"/>
            <a:ext cx="476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jemplos de deformidad pituitaria en tres miembros de la tripulación antes del vuelo espacial y después del vuelo espacial (día 1).  (a) Solo el primer miembro de la tripulación que se muestra en un no tenía exposición previa a los vuelos espaciales.  Para cada miembro de la tripulación se muestran imágenes sagitales ortogonales reconstruidas tridimensionales ponderadas en T1 en la glándula pituitaria centradas en el tallo pituitario.  (a) Antes del vuelo, existe una convexidad normal hacia arriba de la cúpula de la glándula pituitaria (punta de flecha negra) y un tallo pituitario recto (punta de flecha blanca).  En este astronauta,  no hay cambio en la estructura morfológica de la glándula pituitaria o el tallo después del vuelo espacial (puntaje de deformidad pituitaria, 0).  La glándula pituitaria anterior (indicada por la a en a) y la glándula pituitaria posterior (p) están indicadas.  (b) Antes del vuelo espacial, existe una convexidad ascendente normal del domo de la glándula pituitaria.  Después del vuelo espacial se aplana la cúpula de la glándula pituitaria (puntaje de deformidad pituitaria, 1).  Tenga en cuenta el líquido cefalorraquídeo (LCR) dentro de la cisterna supraselar inmediatamente por encima de la cúpula de la glándula pituitaria.  (c) Antes del vuelo espacial hay una leve concavidad de la cúpula de la glándula pituitaria.  Después del vuelo espacial hay una concavidad moderada del domo de la glándula pituitaria con pérdida de volumen y una nueva desviación posterior sutil con una ligera curvatura del tallo pituitario (flechas; puntaje de deformidad pituitaria, 1).  * Aumento de la congestión del seno esfenoidal después del vuelo espacial.">
            <a:extLst>
              <a:ext uri="{FF2B5EF4-FFF2-40B4-BE49-F238E27FC236}">
                <a16:creationId xmlns:a16="http://schemas.microsoft.com/office/drawing/2014/main" id="{E5E57FEF-1323-4B93-B231-85660059FE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619" y="4481086"/>
            <a:ext cx="47625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48150"/>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TotalTime>
  <Words>1167</Words>
  <Application>Microsoft Office PowerPoint</Application>
  <PresentationFormat>Panorámica</PresentationFormat>
  <Paragraphs>69</Paragraphs>
  <Slides>13</Slides>
  <Notes>12</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Open Sans</vt:lpstr>
      <vt:lpstr>Office Theme</vt:lpstr>
      <vt:lpstr>Presentación de PowerPoint</vt:lpstr>
      <vt:lpstr>Efectos intracraneales de la microgravedad: un estudio longitudinal en resonancia magnética </vt:lpstr>
      <vt:lpstr>Efectos intracraneales de la microgravedad: un estudio longitudinal en resonancia magnética </vt:lpstr>
      <vt:lpstr>Efectos intracraneales de la microgravedad: un estudio longitudinal en resonancia magnética </vt:lpstr>
      <vt:lpstr>Efectos intracraneales de la microgravedad: un estudio longitudinal en resonancia magnética </vt:lpstr>
      <vt:lpstr>Efectos intracraneales de la microgravedad: un estudio longitudinal en resonancia magnética </vt:lpstr>
      <vt:lpstr>Presentación de PowerPoint</vt:lpstr>
      <vt:lpstr>Presentación de PowerPoint</vt:lpstr>
      <vt:lpstr>Presentación de PowerPoint</vt:lpstr>
      <vt:lpstr>Efectos intracraneales de la microgravedad: un estudio longitudinal en resonancia magnética </vt:lpstr>
      <vt:lpstr>Efectos intracraneales de la microgravedad: un estudio longitudinal en resonancia magnética </vt:lpstr>
      <vt:lpstr>Efectos intracraneales de la microgravedad: un estudio longitudinal en resonancia magnética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Yesid</dc:creator>
  <cp:lastModifiedBy>Yesid</cp:lastModifiedBy>
  <cp:revision>34</cp:revision>
  <dcterms:created xsi:type="dcterms:W3CDTF">2020-06-16T16:39:09Z</dcterms:created>
  <dcterms:modified xsi:type="dcterms:W3CDTF">2020-06-18T22:05:57Z</dcterms:modified>
</cp:coreProperties>
</file>