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26"/>
  </p:notesMasterIdLst>
  <p:sldIdLst>
    <p:sldId id="256" r:id="rId2"/>
    <p:sldId id="257" r:id="rId3"/>
    <p:sldId id="259" r:id="rId4"/>
    <p:sldId id="261" r:id="rId5"/>
    <p:sldId id="264" r:id="rId6"/>
    <p:sldId id="262" r:id="rId7"/>
    <p:sldId id="263" r:id="rId8"/>
    <p:sldId id="260" r:id="rId9"/>
    <p:sldId id="258" r:id="rId10"/>
    <p:sldId id="265" r:id="rId11"/>
    <p:sldId id="272" r:id="rId12"/>
    <p:sldId id="271" r:id="rId13"/>
    <p:sldId id="270" r:id="rId14"/>
    <p:sldId id="269" r:id="rId15"/>
    <p:sldId id="268" r:id="rId16"/>
    <p:sldId id="267" r:id="rId17"/>
    <p:sldId id="273" r:id="rId18"/>
    <p:sldId id="266"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322" autoAdjust="0"/>
  </p:normalViewPr>
  <p:slideViewPr>
    <p:cSldViewPr snapToGrid="0">
      <p:cViewPr varScale="1">
        <p:scale>
          <a:sx n="55" d="100"/>
          <a:sy n="55" d="100"/>
        </p:scale>
        <p:origin x="1260" y="6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3637B-8E67-41F0-9511-6E9731A531A1}" type="datetimeFigureOut">
              <a:rPr lang="es-ES" smtClean="0"/>
              <a:t>27/06/2020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65716-8409-4575-934B-A892808F5854}" type="slidenum">
              <a:rPr lang="es-ES" smtClean="0"/>
              <a:t>‹Nº›</a:t>
            </a:fld>
            <a:endParaRPr lang="es-ES"/>
          </a:p>
        </p:txBody>
      </p:sp>
    </p:spTree>
    <p:extLst>
      <p:ext uri="{BB962C8B-B14F-4D97-AF65-F5344CB8AC3E}">
        <p14:creationId xmlns:p14="http://schemas.microsoft.com/office/powerpoint/2010/main" val="335363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2</a:t>
            </a:fld>
            <a:endParaRPr lang="es-ES"/>
          </a:p>
        </p:txBody>
      </p:sp>
    </p:spTree>
    <p:extLst>
      <p:ext uri="{BB962C8B-B14F-4D97-AF65-F5344CB8AC3E}">
        <p14:creationId xmlns:p14="http://schemas.microsoft.com/office/powerpoint/2010/main" val="74740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ES" dirty="0"/>
            </a:br>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11</a:t>
            </a:fld>
            <a:endParaRPr lang="es-ES"/>
          </a:p>
        </p:txBody>
      </p:sp>
    </p:spTree>
    <p:extLst>
      <p:ext uri="{BB962C8B-B14F-4D97-AF65-F5344CB8AC3E}">
        <p14:creationId xmlns:p14="http://schemas.microsoft.com/office/powerpoint/2010/main" val="374430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000000"/>
                </a:solidFill>
                <a:effectLst/>
                <a:latin typeface="Open Sans"/>
              </a:rPr>
              <a:t>.</a:t>
            </a:r>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12</a:t>
            </a:fld>
            <a:endParaRPr lang="es-ES"/>
          </a:p>
        </p:txBody>
      </p:sp>
    </p:spTree>
    <p:extLst>
      <p:ext uri="{BB962C8B-B14F-4D97-AF65-F5344CB8AC3E}">
        <p14:creationId xmlns:p14="http://schemas.microsoft.com/office/powerpoint/2010/main" val="53555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13</a:t>
            </a:fld>
            <a:endParaRPr lang="es-ES"/>
          </a:p>
        </p:txBody>
      </p:sp>
    </p:spTree>
    <p:extLst>
      <p:ext uri="{BB962C8B-B14F-4D97-AF65-F5344CB8AC3E}">
        <p14:creationId xmlns:p14="http://schemas.microsoft.com/office/powerpoint/2010/main" val="171692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14</a:t>
            </a:fld>
            <a:endParaRPr lang="es-ES"/>
          </a:p>
        </p:txBody>
      </p:sp>
    </p:spTree>
    <p:extLst>
      <p:ext uri="{BB962C8B-B14F-4D97-AF65-F5344CB8AC3E}">
        <p14:creationId xmlns:p14="http://schemas.microsoft.com/office/powerpoint/2010/main" val="344580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7BA65716-8409-4575-934B-A892808F5854}" type="slidenum">
              <a:rPr lang="es-ES" smtClean="0"/>
              <a:t>15</a:t>
            </a:fld>
            <a:endParaRPr lang="es-ES"/>
          </a:p>
        </p:txBody>
      </p:sp>
    </p:spTree>
    <p:extLst>
      <p:ext uri="{BB962C8B-B14F-4D97-AF65-F5344CB8AC3E}">
        <p14:creationId xmlns:p14="http://schemas.microsoft.com/office/powerpoint/2010/main" val="389893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16</a:t>
            </a:fld>
            <a:endParaRPr lang="es-ES"/>
          </a:p>
        </p:txBody>
      </p:sp>
    </p:spTree>
    <p:extLst>
      <p:ext uri="{BB962C8B-B14F-4D97-AF65-F5344CB8AC3E}">
        <p14:creationId xmlns:p14="http://schemas.microsoft.com/office/powerpoint/2010/main" val="352882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17</a:t>
            </a:fld>
            <a:endParaRPr lang="es-ES"/>
          </a:p>
        </p:txBody>
      </p:sp>
    </p:spTree>
    <p:extLst>
      <p:ext uri="{BB962C8B-B14F-4D97-AF65-F5344CB8AC3E}">
        <p14:creationId xmlns:p14="http://schemas.microsoft.com/office/powerpoint/2010/main" val="4176738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lphaLcParenBoth"/>
            </a:pPr>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18</a:t>
            </a:fld>
            <a:endParaRPr lang="es-ES"/>
          </a:p>
        </p:txBody>
      </p:sp>
    </p:spTree>
    <p:extLst>
      <p:ext uri="{BB962C8B-B14F-4D97-AF65-F5344CB8AC3E}">
        <p14:creationId xmlns:p14="http://schemas.microsoft.com/office/powerpoint/2010/main" val="163342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19</a:t>
            </a:fld>
            <a:endParaRPr lang="es-ES"/>
          </a:p>
        </p:txBody>
      </p:sp>
    </p:spTree>
    <p:extLst>
      <p:ext uri="{BB962C8B-B14F-4D97-AF65-F5344CB8AC3E}">
        <p14:creationId xmlns:p14="http://schemas.microsoft.com/office/powerpoint/2010/main" val="417703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20</a:t>
            </a:fld>
            <a:endParaRPr lang="es-ES"/>
          </a:p>
        </p:txBody>
      </p:sp>
    </p:spTree>
    <p:extLst>
      <p:ext uri="{BB962C8B-B14F-4D97-AF65-F5344CB8AC3E}">
        <p14:creationId xmlns:p14="http://schemas.microsoft.com/office/powerpoint/2010/main" val="176651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3</a:t>
            </a:fld>
            <a:endParaRPr lang="es-ES"/>
          </a:p>
        </p:txBody>
      </p:sp>
    </p:spTree>
    <p:extLst>
      <p:ext uri="{BB962C8B-B14F-4D97-AF65-F5344CB8AC3E}">
        <p14:creationId xmlns:p14="http://schemas.microsoft.com/office/powerpoint/2010/main" val="394570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21</a:t>
            </a:fld>
            <a:endParaRPr lang="es-ES"/>
          </a:p>
        </p:txBody>
      </p:sp>
    </p:spTree>
    <p:extLst>
      <p:ext uri="{BB962C8B-B14F-4D97-AF65-F5344CB8AC3E}">
        <p14:creationId xmlns:p14="http://schemas.microsoft.com/office/powerpoint/2010/main" val="293469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22</a:t>
            </a:fld>
            <a:endParaRPr lang="es-ES"/>
          </a:p>
        </p:txBody>
      </p:sp>
    </p:spTree>
    <p:extLst>
      <p:ext uri="{BB962C8B-B14F-4D97-AF65-F5344CB8AC3E}">
        <p14:creationId xmlns:p14="http://schemas.microsoft.com/office/powerpoint/2010/main" val="2184867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ES" dirty="0"/>
            </a:br>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23</a:t>
            </a:fld>
            <a:endParaRPr lang="es-ES"/>
          </a:p>
        </p:txBody>
      </p:sp>
    </p:spTree>
    <p:extLst>
      <p:ext uri="{BB962C8B-B14F-4D97-AF65-F5344CB8AC3E}">
        <p14:creationId xmlns:p14="http://schemas.microsoft.com/office/powerpoint/2010/main" val="91012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4</a:t>
            </a:fld>
            <a:endParaRPr lang="es-ES"/>
          </a:p>
        </p:txBody>
      </p:sp>
    </p:spTree>
    <p:extLst>
      <p:ext uri="{BB962C8B-B14F-4D97-AF65-F5344CB8AC3E}">
        <p14:creationId xmlns:p14="http://schemas.microsoft.com/office/powerpoint/2010/main" val="65222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7BA65716-8409-4575-934B-A892808F5854}" type="slidenum">
              <a:rPr lang="es-ES" smtClean="0"/>
              <a:t>5</a:t>
            </a:fld>
            <a:endParaRPr lang="es-ES"/>
          </a:p>
        </p:txBody>
      </p:sp>
    </p:spTree>
    <p:extLst>
      <p:ext uri="{BB962C8B-B14F-4D97-AF65-F5344CB8AC3E}">
        <p14:creationId xmlns:p14="http://schemas.microsoft.com/office/powerpoint/2010/main" val="202504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6</a:t>
            </a:fld>
            <a:endParaRPr lang="es-ES"/>
          </a:p>
        </p:txBody>
      </p:sp>
    </p:spTree>
    <p:extLst>
      <p:ext uri="{BB962C8B-B14F-4D97-AF65-F5344CB8AC3E}">
        <p14:creationId xmlns:p14="http://schemas.microsoft.com/office/powerpoint/2010/main" val="165833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7</a:t>
            </a:fld>
            <a:endParaRPr lang="es-ES"/>
          </a:p>
        </p:txBody>
      </p:sp>
    </p:spTree>
    <p:extLst>
      <p:ext uri="{BB962C8B-B14F-4D97-AF65-F5344CB8AC3E}">
        <p14:creationId xmlns:p14="http://schemas.microsoft.com/office/powerpoint/2010/main" val="303938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8</a:t>
            </a:fld>
            <a:endParaRPr lang="es-ES"/>
          </a:p>
        </p:txBody>
      </p:sp>
    </p:spTree>
    <p:extLst>
      <p:ext uri="{BB962C8B-B14F-4D97-AF65-F5344CB8AC3E}">
        <p14:creationId xmlns:p14="http://schemas.microsoft.com/office/powerpoint/2010/main" val="120035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9</a:t>
            </a:fld>
            <a:endParaRPr lang="es-ES"/>
          </a:p>
        </p:txBody>
      </p:sp>
    </p:spTree>
    <p:extLst>
      <p:ext uri="{BB962C8B-B14F-4D97-AF65-F5344CB8AC3E}">
        <p14:creationId xmlns:p14="http://schemas.microsoft.com/office/powerpoint/2010/main" val="365372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A65716-8409-4575-934B-A892808F5854}" type="slidenum">
              <a:rPr lang="es-ES" smtClean="0"/>
              <a:t>10</a:t>
            </a:fld>
            <a:endParaRPr lang="es-ES"/>
          </a:p>
        </p:txBody>
      </p:sp>
    </p:spTree>
    <p:extLst>
      <p:ext uri="{BB962C8B-B14F-4D97-AF65-F5344CB8AC3E}">
        <p14:creationId xmlns:p14="http://schemas.microsoft.com/office/powerpoint/2010/main" val="68889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2FB8350-C129-4BE9-A895-C3EC38DAEC4F}" type="datetimeFigureOut">
              <a:rPr lang="es-ES" smtClean="0"/>
              <a:t>27/06/2020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9121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FB8350-C129-4BE9-A895-C3EC38DAEC4F}" type="datetimeFigureOut">
              <a:rPr lang="es-ES" smtClean="0"/>
              <a:t>27/06/2020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372665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FB8350-C129-4BE9-A895-C3EC38DAEC4F}" type="datetimeFigureOut">
              <a:rPr lang="es-ES" smtClean="0"/>
              <a:t>27/06/2020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117836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FB8350-C129-4BE9-A895-C3EC38DAEC4F}" type="datetimeFigureOut">
              <a:rPr lang="es-ES" smtClean="0"/>
              <a:t>27/06/2020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69108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2FB8350-C129-4BE9-A895-C3EC38DAEC4F}" type="datetimeFigureOut">
              <a:rPr lang="es-ES" smtClean="0"/>
              <a:t>27/06/2020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275312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2FB8350-C129-4BE9-A895-C3EC38DAEC4F}" type="datetimeFigureOut">
              <a:rPr lang="es-ES" smtClean="0"/>
              <a:t>27/06/2020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73230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FB8350-C129-4BE9-A895-C3EC38DAEC4F}" type="datetimeFigureOut">
              <a:rPr lang="es-ES" smtClean="0"/>
              <a:t>27/06/2020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36486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2FB8350-C129-4BE9-A895-C3EC38DAEC4F}" type="datetimeFigureOut">
              <a:rPr lang="es-ES" smtClean="0"/>
              <a:t>27/06/2020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220303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B8350-C129-4BE9-A895-C3EC38DAEC4F}" type="datetimeFigureOut">
              <a:rPr lang="es-ES" smtClean="0"/>
              <a:t>27/06/2020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296868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FB8350-C129-4BE9-A895-C3EC38DAEC4F}" type="datetimeFigureOut">
              <a:rPr lang="es-ES" smtClean="0"/>
              <a:t>27/06/2020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53259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FB8350-C129-4BE9-A895-C3EC38DAEC4F}" type="datetimeFigureOut">
              <a:rPr lang="es-ES" smtClean="0"/>
              <a:t>27/06/2020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F53BC65-4340-4016-B8A6-F4133AC3D5BF}" type="slidenum">
              <a:rPr lang="es-ES" smtClean="0"/>
              <a:t>‹Nº›</a:t>
            </a:fld>
            <a:endParaRPr lang="es-ES"/>
          </a:p>
        </p:txBody>
      </p:sp>
    </p:spTree>
    <p:extLst>
      <p:ext uri="{BB962C8B-B14F-4D97-AF65-F5344CB8AC3E}">
        <p14:creationId xmlns:p14="http://schemas.microsoft.com/office/powerpoint/2010/main" val="133295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B8350-C129-4BE9-A895-C3EC38DAEC4F}" type="datetimeFigureOut">
              <a:rPr lang="es-ES" smtClean="0"/>
              <a:t>27/06/2020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3BC65-4340-4016-B8A6-F4133AC3D5BF}" type="slidenum">
              <a:rPr lang="es-ES" smtClean="0"/>
              <a:t>‹Nº›</a:t>
            </a:fld>
            <a:endParaRPr lang="es-ES"/>
          </a:p>
        </p:txBody>
      </p:sp>
    </p:spTree>
    <p:extLst>
      <p:ext uri="{BB962C8B-B14F-4D97-AF65-F5344CB8AC3E}">
        <p14:creationId xmlns:p14="http://schemas.microsoft.com/office/powerpoint/2010/main" val="2348318974"/>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78136-7DE4-47FB-BC90-E6A53C284742}"/>
              </a:ext>
            </a:extLst>
          </p:cNvPr>
          <p:cNvSpPr>
            <a:spLocks noGrp="1"/>
          </p:cNvSpPr>
          <p:nvPr>
            <p:ph type="ctrTitle"/>
          </p:nvPr>
        </p:nvSpPr>
        <p:spPr>
          <a:xfrm>
            <a:off x="2551113" y="2060585"/>
            <a:ext cx="8915399" cy="2262781"/>
          </a:xfrm>
        </p:spPr>
        <p:txBody>
          <a:bodyPr>
            <a:normAutofit/>
          </a:bodyPr>
          <a:lstStyle/>
          <a:p>
            <a:r>
              <a:rPr lang="es-ES" dirty="0"/>
              <a:t>Diagnóstico radiológico del osteoma osteoide</a:t>
            </a:r>
          </a:p>
        </p:txBody>
      </p:sp>
      <p:sp>
        <p:nvSpPr>
          <p:cNvPr id="3" name="Subtítulo 2">
            <a:extLst>
              <a:ext uri="{FF2B5EF4-FFF2-40B4-BE49-F238E27FC236}">
                <a16:creationId xmlns:a16="http://schemas.microsoft.com/office/drawing/2014/main" id="{BE0574F8-16AD-477B-93DB-321D0D362018}"/>
              </a:ext>
            </a:extLst>
          </p:cNvPr>
          <p:cNvSpPr>
            <a:spLocks noGrp="1"/>
          </p:cNvSpPr>
          <p:nvPr>
            <p:ph type="subTitle" idx="1"/>
          </p:nvPr>
        </p:nvSpPr>
        <p:spPr>
          <a:xfrm>
            <a:off x="1917700" y="4378919"/>
            <a:ext cx="9144000" cy="1655762"/>
          </a:xfrm>
        </p:spPr>
        <p:txBody>
          <a:bodyPr>
            <a:normAutofit/>
          </a:bodyPr>
          <a:lstStyle/>
          <a:p>
            <a:pPr algn="l"/>
            <a:r>
              <a:rPr lang="es-ES" sz="1400" dirty="0"/>
              <a:t>Departamento de Radiología e Instituto de Medicina de la Radiación, Colegio de Medicina de la Universidad Nacional de Seúl, Corea; Boramae Medical Center, Seúl, CoreaHospital; de la Universidad Nacional de Seúl, Corea; y el Hospital Bundang de la Universidad Nacional de Seúl, Corea.</a:t>
            </a:r>
          </a:p>
        </p:txBody>
      </p:sp>
    </p:spTree>
    <p:extLst>
      <p:ext uri="{BB962C8B-B14F-4D97-AF65-F5344CB8AC3E}">
        <p14:creationId xmlns:p14="http://schemas.microsoft.com/office/powerpoint/2010/main" val="57845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67C9B84-1330-48F5-B3D3-4C3082FC6B3D}"/>
              </a:ext>
            </a:extLst>
          </p:cNvPr>
          <p:cNvPicPr>
            <a:picLocks noChangeAspect="1"/>
          </p:cNvPicPr>
          <p:nvPr/>
        </p:nvPicPr>
        <p:blipFill>
          <a:blip r:embed="rId3"/>
          <a:stretch>
            <a:fillRect/>
          </a:stretch>
        </p:blipFill>
        <p:spPr>
          <a:xfrm>
            <a:off x="592192" y="365124"/>
            <a:ext cx="4775489" cy="5501715"/>
          </a:xfrm>
          <a:prstGeom prst="rect">
            <a:avLst/>
          </a:prstGeom>
        </p:spPr>
      </p:pic>
      <p:pic>
        <p:nvPicPr>
          <p:cNvPr id="12" name="Imagen 11">
            <a:extLst>
              <a:ext uri="{FF2B5EF4-FFF2-40B4-BE49-F238E27FC236}">
                <a16:creationId xmlns:a16="http://schemas.microsoft.com/office/drawing/2014/main" id="{6AD294B7-FB88-4DB3-A3F2-455BAFDE38CB}"/>
              </a:ext>
            </a:extLst>
          </p:cNvPr>
          <p:cNvPicPr>
            <a:picLocks noChangeAspect="1"/>
          </p:cNvPicPr>
          <p:nvPr/>
        </p:nvPicPr>
        <p:blipFill>
          <a:blip r:embed="rId4"/>
          <a:stretch>
            <a:fillRect/>
          </a:stretch>
        </p:blipFill>
        <p:spPr>
          <a:xfrm>
            <a:off x="5722225" y="365124"/>
            <a:ext cx="4797495" cy="5501714"/>
          </a:xfrm>
          <a:prstGeom prst="rect">
            <a:avLst/>
          </a:prstGeom>
        </p:spPr>
      </p:pic>
      <p:sp>
        <p:nvSpPr>
          <p:cNvPr id="13" name="Rectángulo 12">
            <a:extLst>
              <a:ext uri="{FF2B5EF4-FFF2-40B4-BE49-F238E27FC236}">
                <a16:creationId xmlns:a16="http://schemas.microsoft.com/office/drawing/2014/main" id="{4C64BDE1-E550-4AE1-9A03-EB66F9F579FC}"/>
              </a:ext>
            </a:extLst>
          </p:cNvPr>
          <p:cNvSpPr/>
          <p:nvPr/>
        </p:nvSpPr>
        <p:spPr>
          <a:xfrm>
            <a:off x="592192" y="6046569"/>
            <a:ext cx="9150898" cy="369332"/>
          </a:xfrm>
          <a:prstGeom prst="rect">
            <a:avLst/>
          </a:prstGeom>
        </p:spPr>
        <p:txBody>
          <a:bodyPr wrap="square">
            <a:spAutoFit/>
          </a:bodyPr>
          <a:lstStyle/>
          <a:p>
            <a:r>
              <a:rPr lang="es-ES" dirty="0"/>
              <a:t>Osteoma osteoide intraarticular del cuello femoral en un hombre de 18 años.</a:t>
            </a:r>
          </a:p>
        </p:txBody>
      </p:sp>
    </p:spTree>
    <p:extLst>
      <p:ext uri="{BB962C8B-B14F-4D97-AF65-F5344CB8AC3E}">
        <p14:creationId xmlns:p14="http://schemas.microsoft.com/office/powerpoint/2010/main" val="255260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27481C9-62C3-4AD4-A433-F2A60B6D5BD4}"/>
              </a:ext>
            </a:extLst>
          </p:cNvPr>
          <p:cNvSpPr>
            <a:spLocks noGrp="1"/>
          </p:cNvSpPr>
          <p:nvPr>
            <p:ph type="title"/>
          </p:nvPr>
        </p:nvSpPr>
        <p:spPr>
          <a:xfrm>
            <a:off x="365562" y="869622"/>
            <a:ext cx="9314793" cy="533509"/>
          </a:xfrm>
        </p:spPr>
        <p:txBody>
          <a:bodyPr>
            <a:normAutofit fontScale="90000"/>
          </a:bodyPr>
          <a:lstStyle/>
          <a:p>
            <a:r>
              <a:rPr lang="es-ES" b="1" dirty="0">
                <a:solidFill>
                  <a:srgbClr val="FF0000"/>
                </a:solidFill>
              </a:rPr>
              <a:t>Osteoma Osteoide Intraarticular</a:t>
            </a:r>
            <a:br>
              <a:rPr lang="es-ES" dirty="0"/>
            </a:br>
            <a:endParaRPr lang="es-ES" dirty="0"/>
          </a:p>
        </p:txBody>
      </p:sp>
      <p:pic>
        <p:nvPicPr>
          <p:cNvPr id="2" name="Imagen 1">
            <a:extLst>
              <a:ext uri="{FF2B5EF4-FFF2-40B4-BE49-F238E27FC236}">
                <a16:creationId xmlns:a16="http://schemas.microsoft.com/office/drawing/2014/main" id="{A608B725-BD52-4549-9D12-656F18056A91}"/>
              </a:ext>
            </a:extLst>
          </p:cNvPr>
          <p:cNvPicPr>
            <a:picLocks noChangeAspect="1"/>
          </p:cNvPicPr>
          <p:nvPr/>
        </p:nvPicPr>
        <p:blipFill>
          <a:blip r:embed="rId3"/>
          <a:stretch>
            <a:fillRect/>
          </a:stretch>
        </p:blipFill>
        <p:spPr>
          <a:xfrm>
            <a:off x="2194034" y="1690688"/>
            <a:ext cx="2828925" cy="4762500"/>
          </a:xfrm>
          <a:prstGeom prst="rect">
            <a:avLst/>
          </a:prstGeom>
        </p:spPr>
      </p:pic>
      <p:pic>
        <p:nvPicPr>
          <p:cNvPr id="3" name="Imagen 2">
            <a:extLst>
              <a:ext uri="{FF2B5EF4-FFF2-40B4-BE49-F238E27FC236}">
                <a16:creationId xmlns:a16="http://schemas.microsoft.com/office/drawing/2014/main" id="{D4C0315D-2579-469A-AB2E-B16AF54B4A27}"/>
              </a:ext>
            </a:extLst>
          </p:cNvPr>
          <p:cNvPicPr>
            <a:picLocks noChangeAspect="1"/>
          </p:cNvPicPr>
          <p:nvPr/>
        </p:nvPicPr>
        <p:blipFill>
          <a:blip r:embed="rId4"/>
          <a:stretch>
            <a:fillRect/>
          </a:stretch>
        </p:blipFill>
        <p:spPr>
          <a:xfrm>
            <a:off x="5923236" y="1730375"/>
            <a:ext cx="4381500" cy="4762500"/>
          </a:xfrm>
          <a:prstGeom prst="rect">
            <a:avLst/>
          </a:prstGeom>
        </p:spPr>
      </p:pic>
    </p:spTree>
    <p:extLst>
      <p:ext uri="{BB962C8B-B14F-4D97-AF65-F5344CB8AC3E}">
        <p14:creationId xmlns:p14="http://schemas.microsoft.com/office/powerpoint/2010/main" val="74793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ADDFB15-2CBE-47FC-991F-0200CADD56E8}"/>
              </a:ext>
            </a:extLst>
          </p:cNvPr>
          <p:cNvSpPr/>
          <p:nvPr/>
        </p:nvSpPr>
        <p:spPr>
          <a:xfrm>
            <a:off x="186353" y="5225356"/>
            <a:ext cx="11219793" cy="923330"/>
          </a:xfrm>
          <a:prstGeom prst="rect">
            <a:avLst/>
          </a:prstGeom>
        </p:spPr>
        <p:txBody>
          <a:bodyPr wrap="square">
            <a:spAutoFit/>
          </a:bodyPr>
          <a:lstStyle/>
          <a:p>
            <a:r>
              <a:rPr lang="es-ES" dirty="0"/>
              <a:t>Ubicación </a:t>
            </a:r>
          </a:p>
          <a:p>
            <a:r>
              <a:rPr lang="es-ES" dirty="0"/>
              <a:t>El fémur y la tibia; Más del 50% de los casos, columna vertebral, las manos o los pies 30% se producen en la,.</a:t>
            </a:r>
          </a:p>
          <a:p>
            <a:r>
              <a:rPr lang="es-ES" dirty="0"/>
              <a:t>Los lugares menos comunes son el cráneo, la escápula, las costillas, la pelvis, la mandíbula y la rótula. </a:t>
            </a:r>
          </a:p>
        </p:txBody>
      </p:sp>
      <p:pic>
        <p:nvPicPr>
          <p:cNvPr id="3" name="Imagen 2">
            <a:extLst>
              <a:ext uri="{FF2B5EF4-FFF2-40B4-BE49-F238E27FC236}">
                <a16:creationId xmlns:a16="http://schemas.microsoft.com/office/drawing/2014/main" id="{551410CE-4A11-4F79-978E-B50F64460E2D}"/>
              </a:ext>
            </a:extLst>
          </p:cNvPr>
          <p:cNvPicPr>
            <a:picLocks noChangeAspect="1"/>
          </p:cNvPicPr>
          <p:nvPr/>
        </p:nvPicPr>
        <p:blipFill>
          <a:blip r:embed="rId3"/>
          <a:stretch>
            <a:fillRect/>
          </a:stretch>
        </p:blipFill>
        <p:spPr>
          <a:xfrm>
            <a:off x="3555289" y="594365"/>
            <a:ext cx="3696850" cy="4497384"/>
          </a:xfrm>
          <a:prstGeom prst="rect">
            <a:avLst/>
          </a:prstGeom>
        </p:spPr>
      </p:pic>
      <p:pic>
        <p:nvPicPr>
          <p:cNvPr id="4" name="Imagen 3">
            <a:extLst>
              <a:ext uri="{FF2B5EF4-FFF2-40B4-BE49-F238E27FC236}">
                <a16:creationId xmlns:a16="http://schemas.microsoft.com/office/drawing/2014/main" id="{0D82E6CF-636B-40AF-8560-2467B2B4C971}"/>
              </a:ext>
            </a:extLst>
          </p:cNvPr>
          <p:cNvPicPr>
            <a:picLocks noChangeAspect="1"/>
          </p:cNvPicPr>
          <p:nvPr/>
        </p:nvPicPr>
        <p:blipFill>
          <a:blip r:embed="rId4"/>
          <a:stretch>
            <a:fillRect/>
          </a:stretch>
        </p:blipFill>
        <p:spPr>
          <a:xfrm>
            <a:off x="7673317" y="594365"/>
            <a:ext cx="3732829" cy="4497384"/>
          </a:xfrm>
          <a:prstGeom prst="rect">
            <a:avLst/>
          </a:prstGeom>
        </p:spPr>
      </p:pic>
      <p:sp>
        <p:nvSpPr>
          <p:cNvPr id="6" name="Rectángulo 5">
            <a:extLst>
              <a:ext uri="{FF2B5EF4-FFF2-40B4-BE49-F238E27FC236}">
                <a16:creationId xmlns:a16="http://schemas.microsoft.com/office/drawing/2014/main" id="{B2F1581D-B7BD-421C-AFF9-70ED22689BDF}"/>
              </a:ext>
            </a:extLst>
          </p:cNvPr>
          <p:cNvSpPr/>
          <p:nvPr/>
        </p:nvSpPr>
        <p:spPr>
          <a:xfrm>
            <a:off x="331076" y="594365"/>
            <a:ext cx="3011214" cy="3970318"/>
          </a:xfrm>
          <a:prstGeom prst="rect">
            <a:avLst/>
          </a:prstGeom>
        </p:spPr>
        <p:txBody>
          <a:bodyPr wrap="square">
            <a:spAutoFit/>
          </a:bodyPr>
          <a:lstStyle/>
          <a:p>
            <a:pPr marL="342900" indent="-342900">
              <a:buAutoNum type="alphaLcParenBoth"/>
            </a:pPr>
            <a:r>
              <a:rPr lang="es-ES" dirty="0"/>
              <a:t>La Rx  muestra un nidus en forma de lágrima con mineralización central. esclerosis reactiva leve y expansión cortical del arco costal.</a:t>
            </a:r>
          </a:p>
          <a:p>
            <a:pPr marL="342900" indent="-342900">
              <a:buAutoNum type="alphaLcParenBoth"/>
            </a:pPr>
            <a:endParaRPr lang="es-ES" dirty="0"/>
          </a:p>
          <a:p>
            <a:pPr marL="342900" indent="-342900">
              <a:buAutoNum type="alphaLcParenBoth"/>
            </a:pPr>
            <a:r>
              <a:rPr lang="es-ES" dirty="0"/>
              <a:t>La TC sin contraste muestra el nido calcificado (flecha) en la corteza anterior de la costilla, con esclerosis reactiva leve (puntas de flecha) que rodean el nido.</a:t>
            </a:r>
          </a:p>
        </p:txBody>
      </p:sp>
    </p:spTree>
    <p:extLst>
      <p:ext uri="{BB962C8B-B14F-4D97-AF65-F5344CB8AC3E}">
        <p14:creationId xmlns:p14="http://schemas.microsoft.com/office/powerpoint/2010/main" val="139920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E835CD78-AF31-47CB-9144-D65A962D9F30}"/>
              </a:ext>
            </a:extLst>
          </p:cNvPr>
          <p:cNvSpPr>
            <a:spLocks noGrp="1"/>
          </p:cNvSpPr>
          <p:nvPr>
            <p:ph idx="1"/>
          </p:nvPr>
        </p:nvSpPr>
        <p:spPr>
          <a:xfrm>
            <a:off x="3386112" y="365125"/>
            <a:ext cx="8805888" cy="1894538"/>
          </a:xfrm>
        </p:spPr>
        <p:txBody>
          <a:bodyPr>
            <a:normAutofit fontScale="62500" lnSpcReduction="20000"/>
          </a:bodyPr>
          <a:lstStyle/>
          <a:p>
            <a:pPr marL="0" indent="0">
              <a:buNone/>
            </a:pPr>
            <a:r>
              <a:rPr lang="es-ES" dirty="0">
                <a:solidFill>
                  <a:srgbClr val="FF0000"/>
                </a:solidFill>
              </a:rPr>
              <a:t>Osteoma osteoide espinal</a:t>
            </a:r>
          </a:p>
          <a:p>
            <a:r>
              <a:rPr lang="es-ES" dirty="0"/>
              <a:t> 1  lumbar.</a:t>
            </a:r>
          </a:p>
          <a:p>
            <a:r>
              <a:rPr lang="es-ES" dirty="0"/>
              <a:t> 2  cervical </a:t>
            </a:r>
          </a:p>
          <a:p>
            <a:r>
              <a:rPr lang="es-ES" dirty="0"/>
              <a:t> 3  torácico. </a:t>
            </a:r>
          </a:p>
          <a:p>
            <a:r>
              <a:rPr lang="es-ES" dirty="0"/>
              <a:t>El sacro es el segmento espinal menos afectado. </a:t>
            </a:r>
          </a:p>
          <a:p>
            <a:r>
              <a:rPr lang="es-ES" dirty="0"/>
              <a:t>En la mayoría de los casos, el nidus se encuentra en el arco neural</a:t>
            </a:r>
          </a:p>
        </p:txBody>
      </p:sp>
      <p:pic>
        <p:nvPicPr>
          <p:cNvPr id="2" name="Imagen 1">
            <a:extLst>
              <a:ext uri="{FF2B5EF4-FFF2-40B4-BE49-F238E27FC236}">
                <a16:creationId xmlns:a16="http://schemas.microsoft.com/office/drawing/2014/main" id="{103DAF8A-F0D6-48A5-B3B0-F9C329409C00}"/>
              </a:ext>
            </a:extLst>
          </p:cNvPr>
          <p:cNvPicPr>
            <a:picLocks noChangeAspect="1"/>
          </p:cNvPicPr>
          <p:nvPr/>
        </p:nvPicPr>
        <p:blipFill>
          <a:blip r:embed="rId3"/>
          <a:stretch>
            <a:fillRect/>
          </a:stretch>
        </p:blipFill>
        <p:spPr>
          <a:xfrm>
            <a:off x="378635" y="365125"/>
            <a:ext cx="2647188" cy="6127750"/>
          </a:xfrm>
          <a:prstGeom prst="rect">
            <a:avLst/>
          </a:prstGeom>
        </p:spPr>
      </p:pic>
      <p:pic>
        <p:nvPicPr>
          <p:cNvPr id="3" name="Imagen 2">
            <a:extLst>
              <a:ext uri="{FF2B5EF4-FFF2-40B4-BE49-F238E27FC236}">
                <a16:creationId xmlns:a16="http://schemas.microsoft.com/office/drawing/2014/main" id="{0F809BDA-2FA1-4CCB-ADA4-46C5568E1455}"/>
              </a:ext>
            </a:extLst>
          </p:cNvPr>
          <p:cNvPicPr>
            <a:picLocks noChangeAspect="1"/>
          </p:cNvPicPr>
          <p:nvPr/>
        </p:nvPicPr>
        <p:blipFill>
          <a:blip r:embed="rId4"/>
          <a:stretch>
            <a:fillRect/>
          </a:stretch>
        </p:blipFill>
        <p:spPr>
          <a:xfrm>
            <a:off x="4637463" y="2472668"/>
            <a:ext cx="5492087" cy="4020207"/>
          </a:xfrm>
          <a:prstGeom prst="rect">
            <a:avLst/>
          </a:prstGeom>
        </p:spPr>
      </p:pic>
    </p:spTree>
    <p:extLst>
      <p:ext uri="{BB962C8B-B14F-4D97-AF65-F5344CB8AC3E}">
        <p14:creationId xmlns:p14="http://schemas.microsoft.com/office/powerpoint/2010/main" val="256659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E835CD78-AF31-47CB-9144-D65A962D9F30}"/>
              </a:ext>
            </a:extLst>
          </p:cNvPr>
          <p:cNvSpPr>
            <a:spLocks noGrp="1"/>
          </p:cNvSpPr>
          <p:nvPr>
            <p:ph idx="1"/>
          </p:nvPr>
        </p:nvSpPr>
        <p:spPr>
          <a:xfrm>
            <a:off x="6404164" y="1825624"/>
            <a:ext cx="5321671" cy="3768352"/>
          </a:xfrm>
        </p:spPr>
        <p:txBody>
          <a:bodyPr>
            <a:normAutofit/>
          </a:bodyPr>
          <a:lstStyle/>
          <a:p>
            <a:r>
              <a:rPr lang="es-ES" dirty="0"/>
              <a:t>Osteoma osteoide del sacro en un niño de 16 años. </a:t>
            </a:r>
          </a:p>
          <a:p>
            <a:endParaRPr lang="es-ES" dirty="0"/>
          </a:p>
          <a:p>
            <a:r>
              <a:rPr lang="es-ES" dirty="0"/>
              <a:t>TC sagital nidus calcificado (flecha) que sobresale en el canal central, con esclerosis reactiva (*) alrededor del nidus.</a:t>
            </a:r>
          </a:p>
        </p:txBody>
      </p:sp>
      <p:pic>
        <p:nvPicPr>
          <p:cNvPr id="2" name="Imagen 1">
            <a:extLst>
              <a:ext uri="{FF2B5EF4-FFF2-40B4-BE49-F238E27FC236}">
                <a16:creationId xmlns:a16="http://schemas.microsoft.com/office/drawing/2014/main" id="{AA3C7AED-A703-44A2-A86A-62975BC70144}"/>
              </a:ext>
            </a:extLst>
          </p:cNvPr>
          <p:cNvPicPr>
            <a:picLocks noChangeAspect="1"/>
          </p:cNvPicPr>
          <p:nvPr/>
        </p:nvPicPr>
        <p:blipFill>
          <a:blip r:embed="rId3"/>
          <a:stretch>
            <a:fillRect/>
          </a:stretch>
        </p:blipFill>
        <p:spPr>
          <a:xfrm>
            <a:off x="1025338" y="1237878"/>
            <a:ext cx="4762500" cy="4657725"/>
          </a:xfrm>
          <a:prstGeom prst="rect">
            <a:avLst/>
          </a:prstGeom>
        </p:spPr>
      </p:pic>
    </p:spTree>
    <p:extLst>
      <p:ext uri="{BB962C8B-B14F-4D97-AF65-F5344CB8AC3E}">
        <p14:creationId xmlns:p14="http://schemas.microsoft.com/office/powerpoint/2010/main" val="190870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317F93-F9B5-4685-B90D-3E36D13860A0}"/>
              </a:ext>
            </a:extLst>
          </p:cNvPr>
          <p:cNvPicPr>
            <a:picLocks noChangeAspect="1"/>
          </p:cNvPicPr>
          <p:nvPr/>
        </p:nvPicPr>
        <p:blipFill>
          <a:blip r:embed="rId3"/>
          <a:stretch>
            <a:fillRect/>
          </a:stretch>
        </p:blipFill>
        <p:spPr>
          <a:xfrm>
            <a:off x="2918012" y="605780"/>
            <a:ext cx="4182035" cy="5026484"/>
          </a:xfrm>
          <a:prstGeom prst="rect">
            <a:avLst/>
          </a:prstGeom>
        </p:spPr>
      </p:pic>
      <p:pic>
        <p:nvPicPr>
          <p:cNvPr id="3" name="Imagen 2">
            <a:extLst>
              <a:ext uri="{FF2B5EF4-FFF2-40B4-BE49-F238E27FC236}">
                <a16:creationId xmlns:a16="http://schemas.microsoft.com/office/drawing/2014/main" id="{58D26C9E-864F-4E69-8684-349E38911046}"/>
              </a:ext>
            </a:extLst>
          </p:cNvPr>
          <p:cNvPicPr>
            <a:picLocks noChangeAspect="1"/>
          </p:cNvPicPr>
          <p:nvPr/>
        </p:nvPicPr>
        <p:blipFill>
          <a:blip r:embed="rId4"/>
          <a:stretch>
            <a:fillRect/>
          </a:stretch>
        </p:blipFill>
        <p:spPr>
          <a:xfrm>
            <a:off x="7469631" y="605780"/>
            <a:ext cx="4182034" cy="4966786"/>
          </a:xfrm>
          <a:prstGeom prst="rect">
            <a:avLst/>
          </a:prstGeom>
        </p:spPr>
      </p:pic>
      <p:sp>
        <p:nvSpPr>
          <p:cNvPr id="4" name="Rectángulo 3">
            <a:extLst>
              <a:ext uri="{FF2B5EF4-FFF2-40B4-BE49-F238E27FC236}">
                <a16:creationId xmlns:a16="http://schemas.microsoft.com/office/drawing/2014/main" id="{534A299D-31D9-4342-8630-2F67CD80DEE5}"/>
              </a:ext>
            </a:extLst>
          </p:cNvPr>
          <p:cNvSpPr/>
          <p:nvPr/>
        </p:nvSpPr>
        <p:spPr>
          <a:xfrm>
            <a:off x="242423" y="1577752"/>
            <a:ext cx="2306005" cy="646331"/>
          </a:xfrm>
          <a:prstGeom prst="rect">
            <a:avLst/>
          </a:prstGeom>
        </p:spPr>
        <p:txBody>
          <a:bodyPr wrap="square">
            <a:spAutoFit/>
          </a:bodyPr>
          <a:lstStyle/>
          <a:p>
            <a:r>
              <a:rPr lang="es-ES" dirty="0"/>
              <a:t>(a) Imagen T2 axial de RM</a:t>
            </a:r>
          </a:p>
        </p:txBody>
      </p:sp>
      <p:sp>
        <p:nvSpPr>
          <p:cNvPr id="6" name="Rectángulo 5">
            <a:extLst>
              <a:ext uri="{FF2B5EF4-FFF2-40B4-BE49-F238E27FC236}">
                <a16:creationId xmlns:a16="http://schemas.microsoft.com/office/drawing/2014/main" id="{16D54294-8B38-43D6-857A-61AB3E122552}"/>
              </a:ext>
            </a:extLst>
          </p:cNvPr>
          <p:cNvSpPr/>
          <p:nvPr/>
        </p:nvSpPr>
        <p:spPr>
          <a:xfrm>
            <a:off x="246530" y="3196054"/>
            <a:ext cx="2671482" cy="646331"/>
          </a:xfrm>
          <a:prstGeom prst="rect">
            <a:avLst/>
          </a:prstGeom>
        </p:spPr>
        <p:txBody>
          <a:bodyPr wrap="square">
            <a:spAutoFit/>
          </a:bodyPr>
          <a:lstStyle/>
          <a:p>
            <a:r>
              <a:rPr lang="es-ES" dirty="0"/>
              <a:t>(b) Imagen T1  fat sat coronal  con  gadolinio</a:t>
            </a:r>
          </a:p>
        </p:txBody>
      </p:sp>
      <p:sp>
        <p:nvSpPr>
          <p:cNvPr id="7" name="Rectángulo 6">
            <a:extLst>
              <a:ext uri="{FF2B5EF4-FFF2-40B4-BE49-F238E27FC236}">
                <a16:creationId xmlns:a16="http://schemas.microsoft.com/office/drawing/2014/main" id="{F3D025E3-655E-4337-83FD-CE7F338B38FD}"/>
              </a:ext>
            </a:extLst>
          </p:cNvPr>
          <p:cNvSpPr/>
          <p:nvPr/>
        </p:nvSpPr>
        <p:spPr>
          <a:xfrm>
            <a:off x="3047999" y="5956704"/>
            <a:ext cx="7225553" cy="369332"/>
          </a:xfrm>
          <a:prstGeom prst="rect">
            <a:avLst/>
          </a:prstGeom>
        </p:spPr>
        <p:txBody>
          <a:bodyPr wrap="square">
            <a:spAutoFit/>
          </a:bodyPr>
          <a:lstStyle/>
          <a:p>
            <a:r>
              <a:rPr lang="es-ES" dirty="0"/>
              <a:t>Osteoma osteoide de un hueso metacarpiano en un hombre de 23 años.</a:t>
            </a:r>
          </a:p>
        </p:txBody>
      </p:sp>
    </p:spTree>
    <p:extLst>
      <p:ext uri="{BB962C8B-B14F-4D97-AF65-F5344CB8AC3E}">
        <p14:creationId xmlns:p14="http://schemas.microsoft.com/office/powerpoint/2010/main" val="395969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27481C9-62C3-4AD4-A433-F2A60B6D5BD4}"/>
              </a:ext>
            </a:extLst>
          </p:cNvPr>
          <p:cNvSpPr>
            <a:spLocks noGrp="1"/>
          </p:cNvSpPr>
          <p:nvPr>
            <p:ph type="title"/>
          </p:nvPr>
        </p:nvSpPr>
        <p:spPr/>
        <p:txBody>
          <a:bodyPr/>
          <a:lstStyle/>
          <a:p>
            <a:r>
              <a:rPr lang="es-ES" dirty="0"/>
              <a:t>Imágenes  que  pueden hacer  difícil el diagnostico de osteoma osteoide.</a:t>
            </a:r>
          </a:p>
        </p:txBody>
      </p:sp>
      <p:sp>
        <p:nvSpPr>
          <p:cNvPr id="10" name="Marcador de contenido 9">
            <a:extLst>
              <a:ext uri="{FF2B5EF4-FFF2-40B4-BE49-F238E27FC236}">
                <a16:creationId xmlns:a16="http://schemas.microsoft.com/office/drawing/2014/main" id="{E835CD78-AF31-47CB-9144-D65A962D9F30}"/>
              </a:ext>
            </a:extLst>
          </p:cNvPr>
          <p:cNvSpPr>
            <a:spLocks noGrp="1"/>
          </p:cNvSpPr>
          <p:nvPr>
            <p:ph idx="1"/>
          </p:nvPr>
        </p:nvSpPr>
        <p:spPr>
          <a:xfrm>
            <a:off x="838199" y="1864659"/>
            <a:ext cx="10708341" cy="4312304"/>
          </a:xfrm>
        </p:spPr>
        <p:txBody>
          <a:bodyPr>
            <a:normAutofit fontScale="47500" lnSpcReduction="20000"/>
          </a:bodyPr>
          <a:lstStyle/>
          <a:p>
            <a:r>
              <a:rPr lang="es-ES" sz="4400" dirty="0">
                <a:solidFill>
                  <a:srgbClr val="FF0000"/>
                </a:solidFill>
              </a:rPr>
              <a:t>Puede ser difícil llegar al diagnóstico  de Osteoma Osteoide ??</a:t>
            </a:r>
          </a:p>
          <a:p>
            <a:endParaRPr lang="es-ES" dirty="0"/>
          </a:p>
          <a:p>
            <a:r>
              <a:rPr lang="es-ES" dirty="0"/>
              <a:t>cambios inflamatorios severos.</a:t>
            </a:r>
          </a:p>
          <a:p>
            <a:r>
              <a:rPr lang="es-ES" dirty="0"/>
              <a:t>Reacción perióstica prominente</a:t>
            </a:r>
          </a:p>
          <a:p>
            <a:r>
              <a:rPr lang="es-ES" dirty="0"/>
              <a:t>Hipertrofia sinovial exagerada</a:t>
            </a:r>
          </a:p>
          <a:p>
            <a:r>
              <a:rPr lang="es-ES" dirty="0"/>
              <a:t>Derrame articular </a:t>
            </a:r>
          </a:p>
          <a:p>
            <a:r>
              <a:rPr lang="es-ES" dirty="0"/>
              <a:t>Gran edema de médula ósea y tejidos blandos</a:t>
            </a:r>
          </a:p>
          <a:p>
            <a:endParaRPr lang="es-ES" dirty="0"/>
          </a:p>
          <a:p>
            <a:r>
              <a:rPr lang="es-ES" dirty="0"/>
              <a:t>La reacción perióstica prominente en un niño hace sospechar la posibilidad de osteomielitis o un tumor óseo maligno, como el sarcoma de Ewing.</a:t>
            </a:r>
          </a:p>
          <a:p>
            <a:endParaRPr lang="es-ES" dirty="0"/>
          </a:p>
          <a:p>
            <a:r>
              <a:rPr lang="es-ES" dirty="0"/>
              <a:t>La presencia de hipertrofia sinovial grave y un derrame articular significativo  hace pensar en  una artritis séptica o  artritis inflamatoria crónica. </a:t>
            </a:r>
          </a:p>
          <a:p>
            <a:endParaRPr lang="es-ES" dirty="0"/>
          </a:p>
          <a:p>
            <a:r>
              <a:rPr lang="es-ES" dirty="0"/>
              <a:t>Cuando un pequeño nido está enmascarado por una gran cantidad de edema de la médula ósea y edema de tejidos blandos, se puede sospechar una lesión traumática o infección. </a:t>
            </a:r>
          </a:p>
          <a:p>
            <a:endParaRPr lang="es-ES" dirty="0"/>
          </a:p>
          <a:p>
            <a:r>
              <a:rPr lang="es-ES" dirty="0">
                <a:solidFill>
                  <a:srgbClr val="FF0000"/>
                </a:solidFill>
              </a:rPr>
              <a:t>Para hacer un diagnóstico correcto, es esencial identificar el nido y estar abierto a la posibilidad de un osteoma osteoide.</a:t>
            </a:r>
          </a:p>
        </p:txBody>
      </p:sp>
    </p:spTree>
    <p:extLst>
      <p:ext uri="{BB962C8B-B14F-4D97-AF65-F5344CB8AC3E}">
        <p14:creationId xmlns:p14="http://schemas.microsoft.com/office/powerpoint/2010/main" val="424623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8ECB40E-AA4A-4B23-9A3A-FB9773A6318A}"/>
              </a:ext>
            </a:extLst>
          </p:cNvPr>
          <p:cNvPicPr>
            <a:picLocks noChangeAspect="1"/>
          </p:cNvPicPr>
          <p:nvPr/>
        </p:nvPicPr>
        <p:blipFill>
          <a:blip r:embed="rId3"/>
          <a:stretch>
            <a:fillRect/>
          </a:stretch>
        </p:blipFill>
        <p:spPr>
          <a:xfrm>
            <a:off x="10522111" y="5866840"/>
            <a:ext cx="1483536" cy="826060"/>
          </a:xfrm>
          <a:prstGeom prst="rect">
            <a:avLst/>
          </a:prstGeom>
        </p:spPr>
      </p:pic>
      <p:sp>
        <p:nvSpPr>
          <p:cNvPr id="3" name="Marcador de contenido 2">
            <a:extLst>
              <a:ext uri="{FF2B5EF4-FFF2-40B4-BE49-F238E27FC236}">
                <a16:creationId xmlns:a16="http://schemas.microsoft.com/office/drawing/2014/main" id="{53DEE763-16E0-4899-A9EC-0505C107994A}"/>
              </a:ext>
            </a:extLst>
          </p:cNvPr>
          <p:cNvSpPr>
            <a:spLocks noGrp="1"/>
          </p:cNvSpPr>
          <p:nvPr>
            <p:ph idx="1"/>
          </p:nvPr>
        </p:nvSpPr>
        <p:spPr>
          <a:xfrm>
            <a:off x="3953996" y="5350903"/>
            <a:ext cx="6568115" cy="826060"/>
          </a:xfrm>
        </p:spPr>
        <p:txBody>
          <a:bodyPr>
            <a:normAutofit lnSpcReduction="10000"/>
          </a:bodyPr>
          <a:lstStyle/>
          <a:p>
            <a:r>
              <a:rPr lang="es-ES" dirty="0"/>
              <a:t>Osteoma osteoide intraarticular del húmero en un niño de 13 años</a:t>
            </a:r>
          </a:p>
        </p:txBody>
      </p:sp>
      <p:pic>
        <p:nvPicPr>
          <p:cNvPr id="7" name="Imagen 6">
            <a:extLst>
              <a:ext uri="{FF2B5EF4-FFF2-40B4-BE49-F238E27FC236}">
                <a16:creationId xmlns:a16="http://schemas.microsoft.com/office/drawing/2014/main" id="{2E9410E2-9CA5-4B3A-A92B-D8394DCEF4B0}"/>
              </a:ext>
            </a:extLst>
          </p:cNvPr>
          <p:cNvPicPr>
            <a:picLocks noChangeAspect="1"/>
          </p:cNvPicPr>
          <p:nvPr/>
        </p:nvPicPr>
        <p:blipFill>
          <a:blip r:embed="rId4"/>
          <a:stretch>
            <a:fillRect/>
          </a:stretch>
        </p:blipFill>
        <p:spPr>
          <a:xfrm>
            <a:off x="3953997" y="205068"/>
            <a:ext cx="2457450" cy="4762500"/>
          </a:xfrm>
          <a:prstGeom prst="rect">
            <a:avLst/>
          </a:prstGeom>
        </p:spPr>
      </p:pic>
      <p:pic>
        <p:nvPicPr>
          <p:cNvPr id="8" name="Imagen 7">
            <a:extLst>
              <a:ext uri="{FF2B5EF4-FFF2-40B4-BE49-F238E27FC236}">
                <a16:creationId xmlns:a16="http://schemas.microsoft.com/office/drawing/2014/main" id="{4B451DA4-DCF8-4245-9F7D-73ED7608AB41}"/>
              </a:ext>
            </a:extLst>
          </p:cNvPr>
          <p:cNvPicPr>
            <a:picLocks noChangeAspect="1"/>
          </p:cNvPicPr>
          <p:nvPr/>
        </p:nvPicPr>
        <p:blipFill>
          <a:blip r:embed="rId5"/>
          <a:stretch>
            <a:fillRect/>
          </a:stretch>
        </p:blipFill>
        <p:spPr>
          <a:xfrm>
            <a:off x="6668621" y="205068"/>
            <a:ext cx="2476500" cy="4762500"/>
          </a:xfrm>
          <a:prstGeom prst="rect">
            <a:avLst/>
          </a:prstGeom>
        </p:spPr>
      </p:pic>
      <p:pic>
        <p:nvPicPr>
          <p:cNvPr id="11" name="Imagen 10">
            <a:extLst>
              <a:ext uri="{FF2B5EF4-FFF2-40B4-BE49-F238E27FC236}">
                <a16:creationId xmlns:a16="http://schemas.microsoft.com/office/drawing/2014/main" id="{680AE001-5A13-4627-80AA-91EF7BB24122}"/>
              </a:ext>
            </a:extLst>
          </p:cNvPr>
          <p:cNvPicPr>
            <a:picLocks noChangeAspect="1"/>
          </p:cNvPicPr>
          <p:nvPr/>
        </p:nvPicPr>
        <p:blipFill>
          <a:blip r:embed="rId6"/>
          <a:stretch>
            <a:fillRect/>
          </a:stretch>
        </p:blipFill>
        <p:spPr>
          <a:xfrm>
            <a:off x="9402295" y="205068"/>
            <a:ext cx="2476500" cy="4762500"/>
          </a:xfrm>
          <a:prstGeom prst="rect">
            <a:avLst/>
          </a:prstGeom>
        </p:spPr>
      </p:pic>
      <p:sp>
        <p:nvSpPr>
          <p:cNvPr id="12" name="Rectángulo 11">
            <a:extLst>
              <a:ext uri="{FF2B5EF4-FFF2-40B4-BE49-F238E27FC236}">
                <a16:creationId xmlns:a16="http://schemas.microsoft.com/office/drawing/2014/main" id="{678DD606-B1D3-474A-B4A5-DB0E4583B86D}"/>
              </a:ext>
            </a:extLst>
          </p:cNvPr>
          <p:cNvSpPr/>
          <p:nvPr/>
        </p:nvSpPr>
        <p:spPr>
          <a:xfrm>
            <a:off x="186354" y="289679"/>
            <a:ext cx="3510469" cy="5909310"/>
          </a:xfrm>
          <a:prstGeom prst="rect">
            <a:avLst/>
          </a:prstGeom>
        </p:spPr>
        <p:txBody>
          <a:bodyPr wrap="square">
            <a:spAutoFit/>
          </a:bodyPr>
          <a:lstStyle/>
          <a:p>
            <a:pPr marL="342900" indent="-342900">
              <a:buAutoNum type="alphaLcParenBoth"/>
            </a:pPr>
            <a:r>
              <a:rPr lang="es-ES" dirty="0">
                <a:solidFill>
                  <a:srgbClr val="FF0000"/>
                </a:solidFill>
              </a:rPr>
              <a:t>La RX AP muestra osteopenia periarticular y una reacción perióstica extensa (flechas) en el húmero distal y un nido redondo calcificado (punta de flecha) en la fosa del olécranon. </a:t>
            </a:r>
          </a:p>
          <a:p>
            <a:pPr marL="342900" indent="-342900">
              <a:buAutoNum type="alphaLcParenBoth"/>
            </a:pPr>
            <a:endParaRPr lang="es-ES" dirty="0"/>
          </a:p>
          <a:p>
            <a:pPr marL="342900" indent="-342900">
              <a:buAutoNum type="alphaLcParenBoth"/>
            </a:pPr>
            <a:r>
              <a:rPr lang="es-ES" dirty="0">
                <a:solidFill>
                  <a:schemeClr val="accent4">
                    <a:lumMod val="60000"/>
                    <a:lumOff val="40000"/>
                  </a:schemeClr>
                </a:solidFill>
              </a:rPr>
              <a:t>RM sagital T1  fat sat con  contraste muestra la sinovitis hipertrófica en la articulación del codo y el nidus realzado (punta de flecha) en la fosa del olécranon  con  edema extenso de la médula ósea (*) y una reacción perióstica (flechas) en la metáfisis humeral distal. </a:t>
            </a:r>
          </a:p>
          <a:p>
            <a:pPr marL="342900" indent="-342900">
              <a:buAutoNum type="alphaLcParenBoth"/>
            </a:pPr>
            <a:endParaRPr lang="es-ES" dirty="0"/>
          </a:p>
          <a:p>
            <a:pPr marL="342900" indent="-342900">
              <a:buAutoNum type="alphaLcParenBoth"/>
            </a:pPr>
            <a:r>
              <a:rPr lang="es-ES" dirty="0"/>
              <a:t>TC sagital muestra claramente el nidus calcificado (punta de flecha) y la esclerosis intramedular adyacente (*).</a:t>
            </a:r>
          </a:p>
        </p:txBody>
      </p:sp>
    </p:spTree>
    <p:extLst>
      <p:ext uri="{BB962C8B-B14F-4D97-AF65-F5344CB8AC3E}">
        <p14:creationId xmlns:p14="http://schemas.microsoft.com/office/powerpoint/2010/main" val="114945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04D8E-CC68-4DBB-99E9-E0974CD2D1C5}"/>
              </a:ext>
            </a:extLst>
          </p:cNvPr>
          <p:cNvSpPr>
            <a:spLocks noGrp="1"/>
          </p:cNvSpPr>
          <p:nvPr>
            <p:ph type="title"/>
          </p:nvPr>
        </p:nvSpPr>
        <p:spPr>
          <a:xfrm>
            <a:off x="838199" y="1021975"/>
            <a:ext cx="10600765" cy="358589"/>
          </a:xfrm>
        </p:spPr>
        <p:txBody>
          <a:bodyPr>
            <a:noAutofit/>
          </a:bodyPr>
          <a:lstStyle/>
          <a:p>
            <a:r>
              <a:rPr lang="es-ES" sz="3600" dirty="0"/>
              <a:t>Osteoma osteoide del calcáneo en un niño de 14 años.</a:t>
            </a:r>
          </a:p>
        </p:txBody>
      </p:sp>
      <p:pic>
        <p:nvPicPr>
          <p:cNvPr id="4" name="Imagen 3">
            <a:extLst>
              <a:ext uri="{FF2B5EF4-FFF2-40B4-BE49-F238E27FC236}">
                <a16:creationId xmlns:a16="http://schemas.microsoft.com/office/drawing/2014/main" id="{A3B0A570-A2DE-48BD-8F92-F0BFCFD92745}"/>
              </a:ext>
            </a:extLst>
          </p:cNvPr>
          <p:cNvPicPr>
            <a:picLocks noChangeAspect="1"/>
          </p:cNvPicPr>
          <p:nvPr/>
        </p:nvPicPr>
        <p:blipFill>
          <a:blip r:embed="rId3"/>
          <a:stretch>
            <a:fillRect/>
          </a:stretch>
        </p:blipFill>
        <p:spPr>
          <a:xfrm>
            <a:off x="838200" y="2138923"/>
            <a:ext cx="4762500" cy="4038600"/>
          </a:xfrm>
          <a:prstGeom prst="rect">
            <a:avLst/>
          </a:prstGeom>
        </p:spPr>
      </p:pic>
      <p:pic>
        <p:nvPicPr>
          <p:cNvPr id="5" name="Imagen 4">
            <a:extLst>
              <a:ext uri="{FF2B5EF4-FFF2-40B4-BE49-F238E27FC236}">
                <a16:creationId xmlns:a16="http://schemas.microsoft.com/office/drawing/2014/main" id="{B12D5051-0998-49B6-AFD4-18E282A677A5}"/>
              </a:ext>
            </a:extLst>
          </p:cNvPr>
          <p:cNvPicPr>
            <a:picLocks noChangeAspect="1"/>
          </p:cNvPicPr>
          <p:nvPr/>
        </p:nvPicPr>
        <p:blipFill>
          <a:blip r:embed="rId4"/>
          <a:stretch>
            <a:fillRect/>
          </a:stretch>
        </p:blipFill>
        <p:spPr>
          <a:xfrm>
            <a:off x="6368303" y="2138924"/>
            <a:ext cx="4642069" cy="4038600"/>
          </a:xfrm>
          <a:prstGeom prst="rect">
            <a:avLst/>
          </a:prstGeom>
        </p:spPr>
      </p:pic>
    </p:spTree>
    <p:extLst>
      <p:ext uri="{BB962C8B-B14F-4D97-AF65-F5344CB8AC3E}">
        <p14:creationId xmlns:p14="http://schemas.microsoft.com/office/powerpoint/2010/main" val="146078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AFA41-1CB3-462F-9692-732D9AC676BD}"/>
              </a:ext>
            </a:extLst>
          </p:cNvPr>
          <p:cNvSpPr>
            <a:spLocks noGrp="1"/>
          </p:cNvSpPr>
          <p:nvPr>
            <p:ph type="title"/>
          </p:nvPr>
        </p:nvSpPr>
        <p:spPr>
          <a:xfrm>
            <a:off x="838200" y="365125"/>
            <a:ext cx="10515600" cy="1786404"/>
          </a:xfrm>
        </p:spPr>
        <p:txBody>
          <a:bodyPr/>
          <a:lstStyle/>
          <a:p>
            <a:r>
              <a:rPr lang="es-ES" b="1" dirty="0"/>
              <a:t>Imitadores del osteoma osteoide</a:t>
            </a:r>
            <a:br>
              <a:rPr lang="es-ES" b="1" dirty="0"/>
            </a:br>
            <a:endParaRPr lang="es-ES" dirty="0"/>
          </a:p>
        </p:txBody>
      </p:sp>
      <p:sp>
        <p:nvSpPr>
          <p:cNvPr id="3" name="Marcador de contenido 2">
            <a:extLst>
              <a:ext uri="{FF2B5EF4-FFF2-40B4-BE49-F238E27FC236}">
                <a16:creationId xmlns:a16="http://schemas.microsoft.com/office/drawing/2014/main" id="{F9CF5701-E123-44C3-B3E7-A165A0A99C66}"/>
              </a:ext>
            </a:extLst>
          </p:cNvPr>
          <p:cNvSpPr>
            <a:spLocks noGrp="1"/>
          </p:cNvSpPr>
          <p:nvPr>
            <p:ph idx="1"/>
          </p:nvPr>
        </p:nvSpPr>
        <p:spPr>
          <a:xfrm>
            <a:off x="1918447" y="1401798"/>
            <a:ext cx="9435353" cy="4783849"/>
          </a:xfrm>
        </p:spPr>
        <p:txBody>
          <a:bodyPr>
            <a:normAutofit/>
          </a:bodyPr>
          <a:lstStyle/>
          <a:p>
            <a:endParaRPr lang="es-ES" b="1" dirty="0">
              <a:solidFill>
                <a:srgbClr val="FF0000"/>
              </a:solidFill>
            </a:endParaRPr>
          </a:p>
          <a:p>
            <a:endParaRPr lang="es-ES" b="1" dirty="0">
              <a:solidFill>
                <a:srgbClr val="FF0000"/>
              </a:solidFill>
            </a:endParaRPr>
          </a:p>
          <a:p>
            <a:r>
              <a:rPr lang="es-ES" b="1" dirty="0">
                <a:solidFill>
                  <a:srgbClr val="0070C0"/>
                </a:solidFill>
              </a:rPr>
              <a:t>Fractura por estrés  </a:t>
            </a:r>
          </a:p>
          <a:p>
            <a:r>
              <a:rPr lang="es-ES" b="1" dirty="0">
                <a:solidFill>
                  <a:srgbClr val="00B050"/>
                </a:solidFill>
              </a:rPr>
              <a:t>Absceso intracortical</a:t>
            </a:r>
          </a:p>
          <a:p>
            <a:r>
              <a:rPr lang="es-ES" b="1" dirty="0"/>
              <a:t>Hemangioma intracortical</a:t>
            </a:r>
          </a:p>
          <a:p>
            <a:r>
              <a:rPr lang="it-IT" b="1" dirty="0">
                <a:solidFill>
                  <a:srgbClr val="FF0000"/>
                </a:solidFill>
              </a:rPr>
              <a:t>Condroblastoma</a:t>
            </a:r>
          </a:p>
          <a:p>
            <a:r>
              <a:rPr lang="it-IT" b="1" dirty="0">
                <a:solidFill>
                  <a:srgbClr val="FF0000"/>
                </a:solidFill>
              </a:rPr>
              <a:t>Osteoblastoma </a:t>
            </a:r>
          </a:p>
          <a:p>
            <a:r>
              <a:rPr lang="it-IT" b="1" dirty="0"/>
              <a:t>Hipertrofia compensatoria del pedículo.</a:t>
            </a:r>
            <a:endParaRPr lang="es-ES" b="1" dirty="0"/>
          </a:p>
        </p:txBody>
      </p:sp>
    </p:spTree>
    <p:extLst>
      <p:ext uri="{BB962C8B-B14F-4D97-AF65-F5344CB8AC3E}">
        <p14:creationId xmlns:p14="http://schemas.microsoft.com/office/powerpoint/2010/main" val="363672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198C4A-EEAB-4D37-AC65-3A04160DCBB0}"/>
              </a:ext>
            </a:extLst>
          </p:cNvPr>
          <p:cNvSpPr>
            <a:spLocks noGrp="1"/>
          </p:cNvSpPr>
          <p:nvPr>
            <p:ph idx="1"/>
          </p:nvPr>
        </p:nvSpPr>
        <p:spPr>
          <a:xfrm>
            <a:off x="361950" y="1228383"/>
            <a:ext cx="11468100" cy="1312266"/>
          </a:xfrm>
        </p:spPr>
        <p:txBody>
          <a:bodyPr>
            <a:normAutofit fontScale="62500" lnSpcReduction="20000"/>
          </a:bodyPr>
          <a:lstStyle/>
          <a:p>
            <a:r>
              <a:rPr lang="es-ES" dirty="0"/>
              <a:t>El osteoma osteoide es un tumor óseo benigno que ocurre con mayor frecuencia en niños entre 7 y 25 años.</a:t>
            </a:r>
          </a:p>
          <a:p>
            <a:r>
              <a:rPr lang="es-ES" dirty="0"/>
              <a:t>La mayoría de los pacientes experimentan dolor que empeora por la noche y se alivia con los salicilatos.</a:t>
            </a:r>
          </a:p>
          <a:p>
            <a:r>
              <a:rPr lang="es-ES" dirty="0"/>
              <a:t>El nidus descrito como el "núcleo" o "foco niduslike“, se refiere al tumor en sí, el centro del nidus generalmente es la parte de mayor mineralización y puede tener diferentes  grados de mineralización.</a:t>
            </a:r>
          </a:p>
        </p:txBody>
      </p:sp>
      <p:pic>
        <p:nvPicPr>
          <p:cNvPr id="4" name="Imagen 3">
            <a:extLst>
              <a:ext uri="{FF2B5EF4-FFF2-40B4-BE49-F238E27FC236}">
                <a16:creationId xmlns:a16="http://schemas.microsoft.com/office/drawing/2014/main" id="{93A5E490-026C-48FB-95DA-1799F844F99E}"/>
              </a:ext>
            </a:extLst>
          </p:cNvPr>
          <p:cNvPicPr>
            <a:picLocks noChangeAspect="1"/>
          </p:cNvPicPr>
          <p:nvPr/>
        </p:nvPicPr>
        <p:blipFill>
          <a:blip r:embed="rId3"/>
          <a:stretch>
            <a:fillRect/>
          </a:stretch>
        </p:blipFill>
        <p:spPr>
          <a:xfrm>
            <a:off x="10349884" y="165100"/>
            <a:ext cx="1655763" cy="329759"/>
          </a:xfrm>
          <a:prstGeom prst="rect">
            <a:avLst/>
          </a:prstGeom>
        </p:spPr>
      </p:pic>
      <p:pic>
        <p:nvPicPr>
          <p:cNvPr id="6" name="Imagen 5">
            <a:extLst>
              <a:ext uri="{FF2B5EF4-FFF2-40B4-BE49-F238E27FC236}">
                <a16:creationId xmlns:a16="http://schemas.microsoft.com/office/drawing/2014/main" id="{0C4C9B15-5811-43B2-8957-0EE5A75B1ACA}"/>
              </a:ext>
            </a:extLst>
          </p:cNvPr>
          <p:cNvPicPr>
            <a:picLocks noChangeAspect="1"/>
          </p:cNvPicPr>
          <p:nvPr/>
        </p:nvPicPr>
        <p:blipFill>
          <a:blip r:embed="rId4"/>
          <a:stretch>
            <a:fillRect/>
          </a:stretch>
        </p:blipFill>
        <p:spPr>
          <a:xfrm>
            <a:off x="3365354" y="2695230"/>
            <a:ext cx="3252787" cy="3738835"/>
          </a:xfrm>
          <a:prstGeom prst="rect">
            <a:avLst/>
          </a:prstGeom>
        </p:spPr>
      </p:pic>
      <p:pic>
        <p:nvPicPr>
          <p:cNvPr id="7" name="Imagen 6">
            <a:extLst>
              <a:ext uri="{FF2B5EF4-FFF2-40B4-BE49-F238E27FC236}">
                <a16:creationId xmlns:a16="http://schemas.microsoft.com/office/drawing/2014/main" id="{3C13C14C-6278-4CD0-90A1-C7236FFF1A9D}"/>
              </a:ext>
            </a:extLst>
          </p:cNvPr>
          <p:cNvPicPr>
            <a:picLocks noChangeAspect="1"/>
          </p:cNvPicPr>
          <p:nvPr/>
        </p:nvPicPr>
        <p:blipFill>
          <a:blip r:embed="rId5"/>
          <a:stretch>
            <a:fillRect/>
          </a:stretch>
        </p:blipFill>
        <p:spPr>
          <a:xfrm>
            <a:off x="7269324" y="2686615"/>
            <a:ext cx="3252787" cy="3747450"/>
          </a:xfrm>
          <a:prstGeom prst="rect">
            <a:avLst/>
          </a:prstGeom>
        </p:spPr>
      </p:pic>
      <p:sp>
        <p:nvSpPr>
          <p:cNvPr id="8" name="Rectángulo 7">
            <a:extLst>
              <a:ext uri="{FF2B5EF4-FFF2-40B4-BE49-F238E27FC236}">
                <a16:creationId xmlns:a16="http://schemas.microsoft.com/office/drawing/2014/main" id="{D5811B17-6BE4-4F41-891D-DC082099DF0B}"/>
              </a:ext>
            </a:extLst>
          </p:cNvPr>
          <p:cNvSpPr/>
          <p:nvPr/>
        </p:nvSpPr>
        <p:spPr>
          <a:xfrm>
            <a:off x="950724" y="554059"/>
            <a:ext cx="3735703" cy="584775"/>
          </a:xfrm>
          <a:prstGeom prst="rect">
            <a:avLst/>
          </a:prstGeom>
        </p:spPr>
        <p:txBody>
          <a:bodyPr wrap="none">
            <a:spAutoFit/>
          </a:bodyPr>
          <a:lstStyle/>
          <a:p>
            <a:r>
              <a:rPr lang="es-ES" sz="3200" b="1" dirty="0">
                <a:solidFill>
                  <a:srgbClr val="FF0000"/>
                </a:solidFill>
              </a:rPr>
              <a:t>OSTEOMA OSTEOIDE</a:t>
            </a:r>
          </a:p>
        </p:txBody>
      </p:sp>
      <p:sp>
        <p:nvSpPr>
          <p:cNvPr id="11" name="Rectángulo 10">
            <a:extLst>
              <a:ext uri="{FF2B5EF4-FFF2-40B4-BE49-F238E27FC236}">
                <a16:creationId xmlns:a16="http://schemas.microsoft.com/office/drawing/2014/main" id="{7C571ECB-0117-4024-8E66-BF40DF98B6F6}"/>
              </a:ext>
            </a:extLst>
          </p:cNvPr>
          <p:cNvSpPr/>
          <p:nvPr/>
        </p:nvSpPr>
        <p:spPr>
          <a:xfrm>
            <a:off x="415875" y="3821565"/>
            <a:ext cx="2931886" cy="923330"/>
          </a:xfrm>
          <a:prstGeom prst="rect">
            <a:avLst/>
          </a:prstGeom>
        </p:spPr>
        <p:txBody>
          <a:bodyPr wrap="square">
            <a:spAutoFit/>
          </a:bodyPr>
          <a:lstStyle/>
          <a:p>
            <a:r>
              <a:rPr lang="es-ES" dirty="0"/>
              <a:t>Osteoma osteoide del cuello femoral derecho en un niño de 9 años. </a:t>
            </a:r>
          </a:p>
        </p:txBody>
      </p:sp>
    </p:spTree>
    <p:extLst>
      <p:ext uri="{BB962C8B-B14F-4D97-AF65-F5344CB8AC3E}">
        <p14:creationId xmlns:p14="http://schemas.microsoft.com/office/powerpoint/2010/main" val="105042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9308DF-B47E-4CA0-B3BE-612B49083998}"/>
              </a:ext>
            </a:extLst>
          </p:cNvPr>
          <p:cNvSpPr>
            <a:spLocks noGrp="1"/>
          </p:cNvSpPr>
          <p:nvPr>
            <p:ph idx="1"/>
          </p:nvPr>
        </p:nvSpPr>
        <p:spPr>
          <a:xfrm>
            <a:off x="5585571" y="5074024"/>
            <a:ext cx="6391276" cy="1613647"/>
          </a:xfrm>
        </p:spPr>
        <p:txBody>
          <a:bodyPr>
            <a:normAutofit fontScale="62500" lnSpcReduction="20000"/>
          </a:bodyPr>
          <a:lstStyle/>
          <a:p>
            <a:r>
              <a:rPr lang="es-ES" dirty="0"/>
              <a:t>Las  fractura por estrés aparecen como una disrupción en el centro de un área de engrosamiento cortical, mientras que el osteoma osteoide aparece como un nidus redondo </a:t>
            </a:r>
          </a:p>
          <a:p>
            <a:endParaRPr lang="es-ES" dirty="0"/>
          </a:p>
          <a:p>
            <a:r>
              <a:rPr lang="es-ES" dirty="0">
                <a:solidFill>
                  <a:srgbClr val="0070C0"/>
                </a:solidFill>
              </a:rPr>
              <a:t>Fractura de estrés tibial en una niña de 10 años.</a:t>
            </a:r>
          </a:p>
        </p:txBody>
      </p:sp>
      <p:pic>
        <p:nvPicPr>
          <p:cNvPr id="4" name="Imagen 3">
            <a:extLst>
              <a:ext uri="{FF2B5EF4-FFF2-40B4-BE49-F238E27FC236}">
                <a16:creationId xmlns:a16="http://schemas.microsoft.com/office/drawing/2014/main" id="{C078150F-EEC4-4748-95A9-4677FA839422}"/>
              </a:ext>
            </a:extLst>
          </p:cNvPr>
          <p:cNvPicPr>
            <a:picLocks noChangeAspect="1"/>
          </p:cNvPicPr>
          <p:nvPr/>
        </p:nvPicPr>
        <p:blipFill>
          <a:blip r:embed="rId3"/>
          <a:stretch>
            <a:fillRect/>
          </a:stretch>
        </p:blipFill>
        <p:spPr>
          <a:xfrm>
            <a:off x="495020" y="491938"/>
            <a:ext cx="2373686" cy="5904692"/>
          </a:xfrm>
          <a:prstGeom prst="rect">
            <a:avLst/>
          </a:prstGeom>
        </p:spPr>
      </p:pic>
      <p:pic>
        <p:nvPicPr>
          <p:cNvPr id="5" name="Imagen 4">
            <a:extLst>
              <a:ext uri="{FF2B5EF4-FFF2-40B4-BE49-F238E27FC236}">
                <a16:creationId xmlns:a16="http://schemas.microsoft.com/office/drawing/2014/main" id="{AC6A2613-2487-4016-A43E-6BCDBEDCBBE0}"/>
              </a:ext>
            </a:extLst>
          </p:cNvPr>
          <p:cNvPicPr>
            <a:picLocks noChangeAspect="1"/>
          </p:cNvPicPr>
          <p:nvPr/>
        </p:nvPicPr>
        <p:blipFill>
          <a:blip r:embed="rId4"/>
          <a:stretch>
            <a:fillRect/>
          </a:stretch>
        </p:blipFill>
        <p:spPr>
          <a:xfrm>
            <a:off x="3270932" y="491939"/>
            <a:ext cx="2314639" cy="5904692"/>
          </a:xfrm>
          <a:prstGeom prst="rect">
            <a:avLst/>
          </a:prstGeom>
        </p:spPr>
      </p:pic>
      <p:pic>
        <p:nvPicPr>
          <p:cNvPr id="6" name="Imagen 5">
            <a:extLst>
              <a:ext uri="{FF2B5EF4-FFF2-40B4-BE49-F238E27FC236}">
                <a16:creationId xmlns:a16="http://schemas.microsoft.com/office/drawing/2014/main" id="{DB8B5361-F01C-4600-87AA-EA4E462ACC32}"/>
              </a:ext>
            </a:extLst>
          </p:cNvPr>
          <p:cNvPicPr>
            <a:picLocks noChangeAspect="1"/>
          </p:cNvPicPr>
          <p:nvPr/>
        </p:nvPicPr>
        <p:blipFill rotWithShape="1">
          <a:blip r:embed="rId5"/>
          <a:srcRect l="6200" t="4730" r="3070" b="4541"/>
          <a:stretch/>
        </p:blipFill>
        <p:spPr>
          <a:xfrm>
            <a:off x="5987797" y="491938"/>
            <a:ext cx="4320988" cy="4320989"/>
          </a:xfrm>
          <a:prstGeom prst="rect">
            <a:avLst/>
          </a:prstGeom>
        </p:spPr>
      </p:pic>
    </p:spTree>
    <p:extLst>
      <p:ext uri="{BB962C8B-B14F-4D97-AF65-F5344CB8AC3E}">
        <p14:creationId xmlns:p14="http://schemas.microsoft.com/office/powerpoint/2010/main" val="382685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30E82C-58A3-46CA-BDE5-88D453DD01AD}"/>
              </a:ext>
            </a:extLst>
          </p:cNvPr>
          <p:cNvSpPr>
            <a:spLocks noGrp="1"/>
          </p:cNvSpPr>
          <p:nvPr>
            <p:ph idx="1"/>
          </p:nvPr>
        </p:nvSpPr>
        <p:spPr>
          <a:xfrm>
            <a:off x="372035" y="365125"/>
            <a:ext cx="4773706" cy="2638799"/>
          </a:xfrm>
        </p:spPr>
        <p:txBody>
          <a:bodyPr>
            <a:normAutofit fontScale="85000" lnSpcReduction="10000"/>
          </a:bodyPr>
          <a:lstStyle/>
          <a:p>
            <a:r>
              <a:rPr lang="es-ES" dirty="0">
                <a:solidFill>
                  <a:srgbClr val="92D050"/>
                </a:solidFill>
              </a:rPr>
              <a:t>En la radiografía, un absceso intracortical y un osteoma osteoide pueden llegar a ser indistinguibles. </a:t>
            </a:r>
          </a:p>
          <a:p>
            <a:r>
              <a:rPr lang="es-ES" dirty="0">
                <a:solidFill>
                  <a:srgbClr val="92D050"/>
                </a:solidFill>
              </a:rPr>
              <a:t>En la TC en el absceso intracortical, el margen interno es irregular y se observa excéntricamente un secuestro de irregular </a:t>
            </a:r>
          </a:p>
        </p:txBody>
      </p:sp>
      <p:pic>
        <p:nvPicPr>
          <p:cNvPr id="4" name="Imagen 3">
            <a:extLst>
              <a:ext uri="{FF2B5EF4-FFF2-40B4-BE49-F238E27FC236}">
                <a16:creationId xmlns:a16="http://schemas.microsoft.com/office/drawing/2014/main" id="{1BA94327-2611-4632-B0D9-E4F03189C58D}"/>
              </a:ext>
            </a:extLst>
          </p:cNvPr>
          <p:cNvPicPr>
            <a:picLocks noChangeAspect="1"/>
          </p:cNvPicPr>
          <p:nvPr/>
        </p:nvPicPr>
        <p:blipFill rotWithShape="1">
          <a:blip r:embed="rId3"/>
          <a:srcRect l="8169" t="11130" r="4368" b="11694"/>
          <a:stretch/>
        </p:blipFill>
        <p:spPr>
          <a:xfrm>
            <a:off x="3747249" y="3003924"/>
            <a:ext cx="3299012" cy="3675530"/>
          </a:xfrm>
          <a:prstGeom prst="rect">
            <a:avLst/>
          </a:prstGeom>
        </p:spPr>
      </p:pic>
      <p:pic>
        <p:nvPicPr>
          <p:cNvPr id="5" name="Imagen 4">
            <a:extLst>
              <a:ext uri="{FF2B5EF4-FFF2-40B4-BE49-F238E27FC236}">
                <a16:creationId xmlns:a16="http://schemas.microsoft.com/office/drawing/2014/main" id="{F030281D-B872-4469-9C47-F02CB92C072B}"/>
              </a:ext>
            </a:extLst>
          </p:cNvPr>
          <p:cNvPicPr>
            <a:picLocks noChangeAspect="1"/>
          </p:cNvPicPr>
          <p:nvPr/>
        </p:nvPicPr>
        <p:blipFill>
          <a:blip r:embed="rId4"/>
          <a:stretch>
            <a:fillRect/>
          </a:stretch>
        </p:blipFill>
        <p:spPr>
          <a:xfrm>
            <a:off x="7204262" y="1137956"/>
            <a:ext cx="4019550" cy="5075189"/>
          </a:xfrm>
          <a:prstGeom prst="rect">
            <a:avLst/>
          </a:prstGeom>
        </p:spPr>
      </p:pic>
      <p:sp>
        <p:nvSpPr>
          <p:cNvPr id="7" name="Rectángulo 6">
            <a:extLst>
              <a:ext uri="{FF2B5EF4-FFF2-40B4-BE49-F238E27FC236}">
                <a16:creationId xmlns:a16="http://schemas.microsoft.com/office/drawing/2014/main" id="{DD74268E-49CE-47D2-B757-B9F5ACBF486D}"/>
              </a:ext>
            </a:extLst>
          </p:cNvPr>
          <p:cNvSpPr/>
          <p:nvPr/>
        </p:nvSpPr>
        <p:spPr>
          <a:xfrm>
            <a:off x="161365" y="4841689"/>
            <a:ext cx="3299012" cy="646331"/>
          </a:xfrm>
          <a:prstGeom prst="rect">
            <a:avLst/>
          </a:prstGeom>
        </p:spPr>
        <p:txBody>
          <a:bodyPr wrap="square">
            <a:spAutoFit/>
          </a:bodyPr>
          <a:lstStyle/>
          <a:p>
            <a:r>
              <a:rPr lang="es-ES" dirty="0"/>
              <a:t>Absceso intracortical de la diáfisis femoral en una niña de 15 años. </a:t>
            </a:r>
          </a:p>
        </p:txBody>
      </p:sp>
    </p:spTree>
    <p:extLst>
      <p:ext uri="{BB962C8B-B14F-4D97-AF65-F5344CB8AC3E}">
        <p14:creationId xmlns:p14="http://schemas.microsoft.com/office/powerpoint/2010/main" val="27532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D34D72-76A5-483C-AB79-1DB672E638EF}"/>
              </a:ext>
            </a:extLst>
          </p:cNvPr>
          <p:cNvSpPr>
            <a:spLocks noGrp="1"/>
          </p:cNvSpPr>
          <p:nvPr>
            <p:ph idx="1"/>
          </p:nvPr>
        </p:nvSpPr>
        <p:spPr>
          <a:xfrm>
            <a:off x="537882" y="358588"/>
            <a:ext cx="10815918" cy="5818375"/>
          </a:xfrm>
        </p:spPr>
        <p:txBody>
          <a:bodyPr/>
          <a:lstStyle/>
          <a:p>
            <a:r>
              <a:rPr lang="es-ES" dirty="0"/>
              <a:t>hemangioma intracortical es un tumor raro que ocurre con mayor frecuencia en la tibia. Según la literatura, solo se han descrito 12 casos, nueve de los cuales estaban en la tibia.</a:t>
            </a:r>
          </a:p>
        </p:txBody>
      </p:sp>
      <p:pic>
        <p:nvPicPr>
          <p:cNvPr id="4" name="Imagen 3">
            <a:extLst>
              <a:ext uri="{FF2B5EF4-FFF2-40B4-BE49-F238E27FC236}">
                <a16:creationId xmlns:a16="http://schemas.microsoft.com/office/drawing/2014/main" id="{ABB993DD-1497-4C2D-BA39-D71C01816026}"/>
              </a:ext>
            </a:extLst>
          </p:cNvPr>
          <p:cNvPicPr>
            <a:picLocks noChangeAspect="1"/>
          </p:cNvPicPr>
          <p:nvPr/>
        </p:nvPicPr>
        <p:blipFill>
          <a:blip r:embed="rId3"/>
          <a:stretch>
            <a:fillRect/>
          </a:stretch>
        </p:blipFill>
        <p:spPr>
          <a:xfrm>
            <a:off x="2670194" y="2761129"/>
            <a:ext cx="3806805" cy="3738283"/>
          </a:xfrm>
          <a:prstGeom prst="rect">
            <a:avLst/>
          </a:prstGeom>
        </p:spPr>
      </p:pic>
      <p:pic>
        <p:nvPicPr>
          <p:cNvPr id="5" name="Imagen 4">
            <a:extLst>
              <a:ext uri="{FF2B5EF4-FFF2-40B4-BE49-F238E27FC236}">
                <a16:creationId xmlns:a16="http://schemas.microsoft.com/office/drawing/2014/main" id="{05CA30C3-5906-4CE2-BFBC-131B85D6BC18}"/>
              </a:ext>
            </a:extLst>
          </p:cNvPr>
          <p:cNvPicPr>
            <a:picLocks noChangeAspect="1"/>
          </p:cNvPicPr>
          <p:nvPr/>
        </p:nvPicPr>
        <p:blipFill>
          <a:blip r:embed="rId4"/>
          <a:stretch>
            <a:fillRect/>
          </a:stretch>
        </p:blipFill>
        <p:spPr>
          <a:xfrm>
            <a:off x="6705908" y="2761128"/>
            <a:ext cx="3838073" cy="3738283"/>
          </a:xfrm>
          <a:prstGeom prst="rect">
            <a:avLst/>
          </a:prstGeom>
        </p:spPr>
      </p:pic>
      <p:sp>
        <p:nvSpPr>
          <p:cNvPr id="6" name="Rectángulo 5">
            <a:extLst>
              <a:ext uri="{FF2B5EF4-FFF2-40B4-BE49-F238E27FC236}">
                <a16:creationId xmlns:a16="http://schemas.microsoft.com/office/drawing/2014/main" id="{788F4C2F-C5B2-455A-8023-8B389B80CAB0}"/>
              </a:ext>
            </a:extLst>
          </p:cNvPr>
          <p:cNvSpPr/>
          <p:nvPr/>
        </p:nvSpPr>
        <p:spPr>
          <a:xfrm>
            <a:off x="3773598" y="2254013"/>
            <a:ext cx="5864619" cy="369332"/>
          </a:xfrm>
          <a:prstGeom prst="rect">
            <a:avLst/>
          </a:prstGeom>
        </p:spPr>
        <p:txBody>
          <a:bodyPr wrap="none">
            <a:spAutoFit/>
          </a:bodyPr>
          <a:lstStyle/>
          <a:p>
            <a:r>
              <a:rPr lang="es-ES" dirty="0"/>
              <a:t>Hemangioma intracortical de tibia en una mujer de 32 años. </a:t>
            </a:r>
          </a:p>
        </p:txBody>
      </p:sp>
    </p:spTree>
    <p:extLst>
      <p:ext uri="{BB962C8B-B14F-4D97-AF65-F5344CB8AC3E}">
        <p14:creationId xmlns:p14="http://schemas.microsoft.com/office/powerpoint/2010/main" val="306393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8BF572-EBA5-4ACC-85C5-3E449CB06B4E}"/>
              </a:ext>
            </a:extLst>
          </p:cNvPr>
          <p:cNvSpPr>
            <a:spLocks noGrp="1"/>
          </p:cNvSpPr>
          <p:nvPr>
            <p:ph idx="1"/>
          </p:nvPr>
        </p:nvSpPr>
        <p:spPr>
          <a:xfrm>
            <a:off x="587188" y="462990"/>
            <a:ext cx="4899212" cy="5740586"/>
          </a:xfrm>
        </p:spPr>
        <p:txBody>
          <a:bodyPr>
            <a:normAutofit fontScale="77500" lnSpcReduction="20000"/>
          </a:bodyPr>
          <a:lstStyle/>
          <a:p>
            <a:r>
              <a:rPr lang="es-ES" b="1" i="1" dirty="0"/>
              <a:t>Osteoblastoma y Osteoma Osteoide </a:t>
            </a:r>
          </a:p>
          <a:p>
            <a:endParaRPr lang="es-ES" dirty="0"/>
          </a:p>
          <a:p>
            <a:r>
              <a:rPr lang="es-ES" dirty="0"/>
              <a:t>Clínica e histológicamente similares, algunos autores consideran que el osteoblastoma y el osteoma osteoide pertenecen a la misma familia de tumores óseos osteoblásticos benignos.</a:t>
            </a:r>
          </a:p>
          <a:p>
            <a:endParaRPr lang="es-ES" dirty="0"/>
          </a:p>
          <a:p>
            <a:r>
              <a:rPr lang="es-ES" dirty="0">
                <a:solidFill>
                  <a:srgbClr val="0070C0"/>
                </a:solidFill>
              </a:rPr>
              <a:t>En las imágenes, el osteoblastoma generalmente parece más expansivo, mide más de 2 cm y tiene menos esclerosis reactiva que rodea la masa central que el osteoma osteoide</a:t>
            </a:r>
          </a:p>
          <a:p>
            <a:endParaRPr lang="es-ES" dirty="0"/>
          </a:p>
          <a:p>
            <a:r>
              <a:rPr lang="es-ES" dirty="0">
                <a:solidFill>
                  <a:srgbClr val="FF0000"/>
                </a:solidFill>
              </a:rPr>
              <a:t>A diferencia del osteoma osteoide, el osteoblastoma muestra un crecimiento progresivo y tiene un potencial maligno</a:t>
            </a:r>
          </a:p>
          <a:p>
            <a:endParaRPr lang="es-ES" dirty="0"/>
          </a:p>
        </p:txBody>
      </p:sp>
      <p:pic>
        <p:nvPicPr>
          <p:cNvPr id="4" name="Imagen 3">
            <a:extLst>
              <a:ext uri="{FF2B5EF4-FFF2-40B4-BE49-F238E27FC236}">
                <a16:creationId xmlns:a16="http://schemas.microsoft.com/office/drawing/2014/main" id="{13B0B4E4-5269-4337-9945-B7FE54448720}"/>
              </a:ext>
            </a:extLst>
          </p:cNvPr>
          <p:cNvPicPr>
            <a:picLocks noChangeAspect="1"/>
          </p:cNvPicPr>
          <p:nvPr/>
        </p:nvPicPr>
        <p:blipFill>
          <a:blip r:embed="rId3"/>
          <a:stretch>
            <a:fillRect/>
          </a:stretch>
        </p:blipFill>
        <p:spPr>
          <a:xfrm>
            <a:off x="5683623" y="839507"/>
            <a:ext cx="2491414" cy="5740586"/>
          </a:xfrm>
          <a:prstGeom prst="rect">
            <a:avLst/>
          </a:prstGeom>
        </p:spPr>
      </p:pic>
      <p:pic>
        <p:nvPicPr>
          <p:cNvPr id="5" name="Imagen 4">
            <a:extLst>
              <a:ext uri="{FF2B5EF4-FFF2-40B4-BE49-F238E27FC236}">
                <a16:creationId xmlns:a16="http://schemas.microsoft.com/office/drawing/2014/main" id="{4BFBF994-183F-41EA-82FF-4FCBC550A1E9}"/>
              </a:ext>
            </a:extLst>
          </p:cNvPr>
          <p:cNvPicPr>
            <a:picLocks noChangeAspect="1"/>
          </p:cNvPicPr>
          <p:nvPr/>
        </p:nvPicPr>
        <p:blipFill rotWithShape="1">
          <a:blip r:embed="rId4"/>
          <a:srcRect l="17247" t="10569" r="7459" b="11833"/>
          <a:stretch/>
        </p:blipFill>
        <p:spPr>
          <a:xfrm>
            <a:off x="8372258" y="265765"/>
            <a:ext cx="3585883" cy="2764305"/>
          </a:xfrm>
          <a:prstGeom prst="rect">
            <a:avLst/>
          </a:prstGeom>
        </p:spPr>
      </p:pic>
      <p:pic>
        <p:nvPicPr>
          <p:cNvPr id="6" name="Imagen 5">
            <a:extLst>
              <a:ext uri="{FF2B5EF4-FFF2-40B4-BE49-F238E27FC236}">
                <a16:creationId xmlns:a16="http://schemas.microsoft.com/office/drawing/2014/main" id="{E21841A9-7C9C-43C5-8B40-74F5DDF08D21}"/>
              </a:ext>
            </a:extLst>
          </p:cNvPr>
          <p:cNvPicPr>
            <a:picLocks noChangeAspect="1"/>
          </p:cNvPicPr>
          <p:nvPr/>
        </p:nvPicPr>
        <p:blipFill rotWithShape="1">
          <a:blip r:embed="rId5"/>
          <a:srcRect l="17334" t="7594" r="16801" b="8859"/>
          <a:stretch/>
        </p:blipFill>
        <p:spPr>
          <a:xfrm>
            <a:off x="8372258" y="3189930"/>
            <a:ext cx="3585883" cy="3402305"/>
          </a:xfrm>
          <a:prstGeom prst="rect">
            <a:avLst/>
          </a:prstGeom>
        </p:spPr>
      </p:pic>
    </p:spTree>
    <p:extLst>
      <p:ext uri="{BB962C8B-B14F-4D97-AF65-F5344CB8AC3E}">
        <p14:creationId xmlns:p14="http://schemas.microsoft.com/office/powerpoint/2010/main" val="331660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ECBC4-3787-497A-9648-B5576FC704C8}"/>
              </a:ext>
            </a:extLst>
          </p:cNvPr>
          <p:cNvSpPr>
            <a:spLocks noGrp="1"/>
          </p:cNvSpPr>
          <p:nvPr>
            <p:ph type="title"/>
          </p:nvPr>
        </p:nvSpPr>
        <p:spPr/>
        <p:txBody>
          <a:bodyPr/>
          <a:lstStyle/>
          <a:p>
            <a:r>
              <a:rPr lang="es-ES" b="1" dirty="0"/>
              <a:t>Resumen</a:t>
            </a:r>
            <a:br>
              <a:rPr lang="es-ES" b="1" dirty="0"/>
            </a:br>
            <a:endParaRPr lang="es-ES" dirty="0"/>
          </a:p>
        </p:txBody>
      </p:sp>
      <p:sp>
        <p:nvSpPr>
          <p:cNvPr id="3" name="Marcador de contenido 2">
            <a:extLst>
              <a:ext uri="{FF2B5EF4-FFF2-40B4-BE49-F238E27FC236}">
                <a16:creationId xmlns:a16="http://schemas.microsoft.com/office/drawing/2014/main" id="{F8EA0C2A-F7C0-40E0-ABCF-6E217E5A9911}"/>
              </a:ext>
            </a:extLst>
          </p:cNvPr>
          <p:cNvSpPr>
            <a:spLocks noGrp="1"/>
          </p:cNvSpPr>
          <p:nvPr>
            <p:ph idx="1"/>
          </p:nvPr>
        </p:nvSpPr>
        <p:spPr/>
        <p:txBody>
          <a:bodyPr/>
          <a:lstStyle/>
          <a:p>
            <a:r>
              <a:rPr lang="es-ES" dirty="0"/>
              <a:t>Hallazgos típicos del osteoma osteoide</a:t>
            </a:r>
          </a:p>
          <a:p>
            <a:endParaRPr lang="es-ES" dirty="0"/>
          </a:p>
          <a:p>
            <a:pPr algn="ctr"/>
            <a:r>
              <a:rPr lang="es-ES" dirty="0">
                <a:solidFill>
                  <a:srgbClr val="0070C0"/>
                </a:solidFill>
              </a:rPr>
              <a:t>Nidus intracortical con engrosamiento cortical fusiforme</a:t>
            </a:r>
          </a:p>
          <a:p>
            <a:pPr algn="ctr"/>
            <a:r>
              <a:rPr lang="es-ES" dirty="0">
                <a:solidFill>
                  <a:srgbClr val="0070C0"/>
                </a:solidFill>
              </a:rPr>
              <a:t>esclerosis reactiva y edema de médula ósea</a:t>
            </a:r>
          </a:p>
          <a:p>
            <a:pPr algn="ctr"/>
            <a:r>
              <a:rPr lang="es-ES" sz="3600" b="1" dirty="0">
                <a:solidFill>
                  <a:srgbClr val="FF0000"/>
                </a:solidFill>
              </a:rPr>
              <a:t>Clave diagnostica para hacer diagnóstico radiológico de osteoma osteoide identificación del nidus.</a:t>
            </a:r>
          </a:p>
        </p:txBody>
      </p:sp>
    </p:spTree>
    <p:extLst>
      <p:ext uri="{BB962C8B-B14F-4D97-AF65-F5344CB8AC3E}">
        <p14:creationId xmlns:p14="http://schemas.microsoft.com/office/powerpoint/2010/main" val="214378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3A5E490-026C-48FB-95DA-1799F844F99E}"/>
              </a:ext>
            </a:extLst>
          </p:cNvPr>
          <p:cNvPicPr>
            <a:picLocks noChangeAspect="1"/>
          </p:cNvPicPr>
          <p:nvPr/>
        </p:nvPicPr>
        <p:blipFill>
          <a:blip r:embed="rId3"/>
          <a:stretch>
            <a:fillRect/>
          </a:stretch>
        </p:blipFill>
        <p:spPr>
          <a:xfrm>
            <a:off x="592137" y="327025"/>
            <a:ext cx="2814451" cy="560521"/>
          </a:xfrm>
          <a:prstGeom prst="rect">
            <a:avLst/>
          </a:prstGeom>
        </p:spPr>
      </p:pic>
      <p:sp>
        <p:nvSpPr>
          <p:cNvPr id="6" name="Rectángulo 5">
            <a:extLst>
              <a:ext uri="{FF2B5EF4-FFF2-40B4-BE49-F238E27FC236}">
                <a16:creationId xmlns:a16="http://schemas.microsoft.com/office/drawing/2014/main" id="{26A80CBF-FC3D-47CF-B7FB-A472AEB091AF}"/>
              </a:ext>
            </a:extLst>
          </p:cNvPr>
          <p:cNvSpPr/>
          <p:nvPr/>
        </p:nvSpPr>
        <p:spPr>
          <a:xfrm>
            <a:off x="2861647" y="1179294"/>
            <a:ext cx="6096000" cy="646331"/>
          </a:xfrm>
          <a:prstGeom prst="rect">
            <a:avLst/>
          </a:prstGeom>
        </p:spPr>
        <p:txBody>
          <a:bodyPr>
            <a:spAutoFit/>
          </a:bodyPr>
          <a:lstStyle/>
          <a:p>
            <a:r>
              <a:rPr lang="es-ES" dirty="0"/>
              <a:t>Los esquemas de clasificación para el osteoma osteoide describen la ubicación del tumor en el hueso y se clasifican en: </a:t>
            </a:r>
          </a:p>
        </p:txBody>
      </p:sp>
      <p:sp>
        <p:nvSpPr>
          <p:cNvPr id="7" name="Rectángulo 6">
            <a:extLst>
              <a:ext uri="{FF2B5EF4-FFF2-40B4-BE49-F238E27FC236}">
                <a16:creationId xmlns:a16="http://schemas.microsoft.com/office/drawing/2014/main" id="{C8B31EB4-E39E-4966-92D1-5C652E633828}"/>
              </a:ext>
            </a:extLst>
          </p:cNvPr>
          <p:cNvSpPr/>
          <p:nvPr/>
        </p:nvSpPr>
        <p:spPr>
          <a:xfrm>
            <a:off x="592137" y="5306938"/>
            <a:ext cx="11380561" cy="1200329"/>
          </a:xfrm>
          <a:prstGeom prst="rect">
            <a:avLst/>
          </a:prstGeom>
        </p:spPr>
        <p:txBody>
          <a:bodyPr wrap="square">
            <a:spAutoFit/>
          </a:bodyPr>
          <a:lstStyle/>
          <a:p>
            <a:r>
              <a:rPr lang="es-ES" dirty="0"/>
              <a:t>Ubicación suelen aparecer en el eje de los huesos largos, especialmente el fémur y la tibia.</a:t>
            </a:r>
          </a:p>
          <a:p>
            <a:r>
              <a:rPr lang="es-ES" dirty="0"/>
              <a:t>En el fémur y la tibia; Más del 50% de los casos. Aproximadamente el 30% se producen en la columna vertebral, las manos o los pies.</a:t>
            </a:r>
          </a:p>
          <a:p>
            <a:r>
              <a:rPr lang="es-ES" dirty="0"/>
              <a:t>Los lugares menos comunes son el cráneo, la escápula, las costillas, la pelvis, la mandíbula y la rótula. </a:t>
            </a:r>
          </a:p>
        </p:txBody>
      </p:sp>
      <p:sp>
        <p:nvSpPr>
          <p:cNvPr id="8" name="Rectángulo 7">
            <a:extLst>
              <a:ext uri="{FF2B5EF4-FFF2-40B4-BE49-F238E27FC236}">
                <a16:creationId xmlns:a16="http://schemas.microsoft.com/office/drawing/2014/main" id="{59EAD05E-6821-45ED-87E9-1FEB14F4DCBE}"/>
              </a:ext>
            </a:extLst>
          </p:cNvPr>
          <p:cNvSpPr/>
          <p:nvPr/>
        </p:nvSpPr>
        <p:spPr>
          <a:xfrm>
            <a:off x="989303" y="2101386"/>
            <a:ext cx="4961553" cy="2031325"/>
          </a:xfrm>
          <a:prstGeom prst="rect">
            <a:avLst/>
          </a:prstGeom>
        </p:spPr>
        <p:txBody>
          <a:bodyPr wrap="square">
            <a:spAutoFit/>
          </a:bodyPr>
          <a:lstStyle/>
          <a:p>
            <a:r>
              <a:rPr lang="es-ES" dirty="0"/>
              <a:t>1-</a:t>
            </a:r>
          </a:p>
          <a:p>
            <a:r>
              <a:rPr lang="es-ES" b="1" dirty="0">
                <a:solidFill>
                  <a:srgbClr val="FF0000"/>
                </a:solidFill>
              </a:rPr>
              <a:t>Corticales</a:t>
            </a:r>
          </a:p>
          <a:p>
            <a:r>
              <a:rPr lang="es-ES" b="1" dirty="0">
                <a:solidFill>
                  <a:srgbClr val="FF0000"/>
                </a:solidFill>
              </a:rPr>
              <a:t>Medulares (esponjosos) </a:t>
            </a:r>
          </a:p>
          <a:p>
            <a:r>
              <a:rPr lang="es-ES" b="1" dirty="0">
                <a:solidFill>
                  <a:srgbClr val="FF0000"/>
                </a:solidFill>
              </a:rPr>
              <a:t>Subperiósticos</a:t>
            </a:r>
          </a:p>
          <a:p>
            <a:r>
              <a:rPr lang="es-ES" dirty="0"/>
              <a:t>Con este esquema, los osteomas osteoides corticales son los más comunes y los osteomas  osteoides subperiósticos son los menos comunes</a:t>
            </a:r>
          </a:p>
        </p:txBody>
      </p:sp>
      <p:sp>
        <p:nvSpPr>
          <p:cNvPr id="10" name="Marcador de contenido 9">
            <a:extLst>
              <a:ext uri="{FF2B5EF4-FFF2-40B4-BE49-F238E27FC236}">
                <a16:creationId xmlns:a16="http://schemas.microsoft.com/office/drawing/2014/main" id="{7A45F75F-BF67-4551-AF66-AF3DCFC81649}"/>
              </a:ext>
            </a:extLst>
          </p:cNvPr>
          <p:cNvSpPr>
            <a:spLocks noGrp="1"/>
          </p:cNvSpPr>
          <p:nvPr>
            <p:ph idx="1"/>
          </p:nvPr>
        </p:nvSpPr>
        <p:spPr>
          <a:xfrm>
            <a:off x="6388295" y="2101386"/>
            <a:ext cx="5617352" cy="3162801"/>
          </a:xfrm>
        </p:spPr>
        <p:txBody>
          <a:bodyPr>
            <a:normAutofit fontScale="70000" lnSpcReduction="20000"/>
          </a:bodyPr>
          <a:lstStyle/>
          <a:p>
            <a:pPr marL="0" indent="0">
              <a:buNone/>
            </a:pPr>
            <a:r>
              <a:rPr lang="es-ES" dirty="0"/>
              <a:t>2- </a:t>
            </a:r>
          </a:p>
          <a:p>
            <a:pPr marL="0" indent="0">
              <a:buNone/>
            </a:pPr>
            <a:r>
              <a:rPr lang="es-ES" b="1" dirty="0">
                <a:solidFill>
                  <a:srgbClr val="FF0000"/>
                </a:solidFill>
              </a:rPr>
              <a:t>Subperiósticos</a:t>
            </a:r>
          </a:p>
          <a:p>
            <a:pPr marL="0" indent="0">
              <a:buNone/>
            </a:pPr>
            <a:r>
              <a:rPr lang="es-ES" b="1" dirty="0">
                <a:solidFill>
                  <a:srgbClr val="FF0000"/>
                </a:solidFill>
              </a:rPr>
              <a:t>Intracorticales</a:t>
            </a:r>
          </a:p>
          <a:p>
            <a:pPr marL="0" indent="0">
              <a:buNone/>
            </a:pPr>
            <a:r>
              <a:rPr lang="es-ES" b="1" dirty="0">
                <a:solidFill>
                  <a:srgbClr val="FF0000"/>
                </a:solidFill>
              </a:rPr>
              <a:t>intramedulares</a:t>
            </a:r>
            <a:r>
              <a:rPr lang="es-ES" b="1" dirty="0"/>
              <a:t> </a:t>
            </a:r>
          </a:p>
          <a:p>
            <a:pPr marL="0" indent="0">
              <a:buNone/>
            </a:pPr>
            <a:r>
              <a:rPr lang="es-ES" dirty="0"/>
              <a:t>con el uso de TC – RM, se ha sugerido que los osteomas osteoides subperiósticos son más comunes; se ha postulado que las lesiones intracorticales y medulares migraron desde los orígenes subperiósticos como resultado de la remodelación ósea, con deposición subperióstica y erosión endosteal.</a:t>
            </a:r>
          </a:p>
          <a:p>
            <a:endParaRPr lang="es-ES" dirty="0"/>
          </a:p>
        </p:txBody>
      </p:sp>
    </p:spTree>
    <p:extLst>
      <p:ext uri="{BB962C8B-B14F-4D97-AF65-F5344CB8AC3E}">
        <p14:creationId xmlns:p14="http://schemas.microsoft.com/office/powerpoint/2010/main" val="213230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198C4A-EEAB-4D37-AC65-3A04160DCBB0}"/>
              </a:ext>
            </a:extLst>
          </p:cNvPr>
          <p:cNvSpPr>
            <a:spLocks noGrp="1"/>
          </p:cNvSpPr>
          <p:nvPr>
            <p:ph idx="1"/>
          </p:nvPr>
        </p:nvSpPr>
        <p:spPr>
          <a:xfrm>
            <a:off x="838200" y="2839615"/>
            <a:ext cx="5257800" cy="2131529"/>
          </a:xfrm>
        </p:spPr>
        <p:txBody>
          <a:bodyPr>
            <a:normAutofit fontScale="85000" lnSpcReduction="20000"/>
          </a:bodyPr>
          <a:lstStyle/>
          <a:p>
            <a:r>
              <a:rPr lang="es-ES" dirty="0"/>
              <a:t>Hallazgos típicos de la RX </a:t>
            </a:r>
          </a:p>
          <a:p>
            <a:r>
              <a:rPr lang="es-ES" dirty="0">
                <a:solidFill>
                  <a:srgbClr val="FF0000"/>
                </a:solidFill>
              </a:rPr>
              <a:t>Nidus intracortical</a:t>
            </a:r>
            <a:r>
              <a:rPr lang="es-ES" dirty="0"/>
              <a:t>, que puede mostrar una cantidad variable de mineralización, acompañado de engrosamiento cortical y esclerosis reactiva en un eje largo del Hueso. largo.</a:t>
            </a:r>
          </a:p>
        </p:txBody>
      </p:sp>
      <p:pic>
        <p:nvPicPr>
          <p:cNvPr id="4" name="Imagen 3">
            <a:extLst>
              <a:ext uri="{FF2B5EF4-FFF2-40B4-BE49-F238E27FC236}">
                <a16:creationId xmlns:a16="http://schemas.microsoft.com/office/drawing/2014/main" id="{93A5E490-026C-48FB-95DA-1799F844F99E}"/>
              </a:ext>
            </a:extLst>
          </p:cNvPr>
          <p:cNvPicPr>
            <a:picLocks noChangeAspect="1"/>
          </p:cNvPicPr>
          <p:nvPr/>
        </p:nvPicPr>
        <p:blipFill>
          <a:blip r:embed="rId3"/>
          <a:stretch>
            <a:fillRect/>
          </a:stretch>
        </p:blipFill>
        <p:spPr>
          <a:xfrm>
            <a:off x="592137" y="327025"/>
            <a:ext cx="3776663" cy="752154"/>
          </a:xfrm>
          <a:prstGeom prst="rect">
            <a:avLst/>
          </a:prstGeom>
        </p:spPr>
      </p:pic>
      <p:sp>
        <p:nvSpPr>
          <p:cNvPr id="2" name="Rectángulo 1">
            <a:extLst>
              <a:ext uri="{FF2B5EF4-FFF2-40B4-BE49-F238E27FC236}">
                <a16:creationId xmlns:a16="http://schemas.microsoft.com/office/drawing/2014/main" id="{A3156D10-C29A-4B79-BDCB-4B8035AD8456}"/>
              </a:ext>
            </a:extLst>
          </p:cNvPr>
          <p:cNvSpPr/>
          <p:nvPr/>
        </p:nvSpPr>
        <p:spPr>
          <a:xfrm>
            <a:off x="838200" y="1456293"/>
            <a:ext cx="4938486" cy="954107"/>
          </a:xfrm>
          <a:prstGeom prst="rect">
            <a:avLst/>
          </a:prstGeom>
        </p:spPr>
        <p:txBody>
          <a:bodyPr wrap="square">
            <a:spAutoFit/>
          </a:bodyPr>
          <a:lstStyle/>
          <a:p>
            <a:r>
              <a:rPr lang="es-ES" sz="2800" dirty="0">
                <a:solidFill>
                  <a:srgbClr val="FF0000"/>
                </a:solidFill>
              </a:rPr>
              <a:t>Hallazgos típicos de imagen del osteoma osteoide </a:t>
            </a:r>
          </a:p>
        </p:txBody>
      </p:sp>
      <p:pic>
        <p:nvPicPr>
          <p:cNvPr id="6" name="Imagen 5">
            <a:extLst>
              <a:ext uri="{FF2B5EF4-FFF2-40B4-BE49-F238E27FC236}">
                <a16:creationId xmlns:a16="http://schemas.microsoft.com/office/drawing/2014/main" id="{C188BDF7-17C5-4242-AC7C-90FE6D8124A8}"/>
              </a:ext>
            </a:extLst>
          </p:cNvPr>
          <p:cNvPicPr>
            <a:picLocks noChangeAspect="1"/>
          </p:cNvPicPr>
          <p:nvPr/>
        </p:nvPicPr>
        <p:blipFill>
          <a:blip r:embed="rId4"/>
          <a:stretch>
            <a:fillRect/>
          </a:stretch>
        </p:blipFill>
        <p:spPr>
          <a:xfrm>
            <a:off x="6560458" y="1283834"/>
            <a:ext cx="3251200" cy="5255172"/>
          </a:xfrm>
          <a:prstGeom prst="rect">
            <a:avLst/>
          </a:prstGeom>
        </p:spPr>
      </p:pic>
      <p:sp>
        <p:nvSpPr>
          <p:cNvPr id="7" name="Rectángulo 6">
            <a:extLst>
              <a:ext uri="{FF2B5EF4-FFF2-40B4-BE49-F238E27FC236}">
                <a16:creationId xmlns:a16="http://schemas.microsoft.com/office/drawing/2014/main" id="{C6C43953-6E12-405C-B437-86F23823E2AF}"/>
              </a:ext>
            </a:extLst>
          </p:cNvPr>
          <p:cNvSpPr/>
          <p:nvPr/>
        </p:nvSpPr>
        <p:spPr>
          <a:xfrm>
            <a:off x="6241142" y="432848"/>
            <a:ext cx="6096000" cy="646331"/>
          </a:xfrm>
          <a:prstGeom prst="rect">
            <a:avLst/>
          </a:prstGeom>
        </p:spPr>
        <p:txBody>
          <a:bodyPr>
            <a:spAutoFit/>
          </a:bodyPr>
          <a:lstStyle/>
          <a:p>
            <a:r>
              <a:rPr lang="es-ES" dirty="0"/>
              <a:t>Osteoma osteoide subperióstico de la diáfisis tibial en un hombre de 18 años. </a:t>
            </a:r>
          </a:p>
        </p:txBody>
      </p:sp>
    </p:spTree>
    <p:extLst>
      <p:ext uri="{BB962C8B-B14F-4D97-AF65-F5344CB8AC3E}">
        <p14:creationId xmlns:p14="http://schemas.microsoft.com/office/powerpoint/2010/main" val="156767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198C4A-EEAB-4D37-AC65-3A04160DCBB0}"/>
              </a:ext>
            </a:extLst>
          </p:cNvPr>
          <p:cNvSpPr>
            <a:spLocks noGrp="1"/>
          </p:cNvSpPr>
          <p:nvPr>
            <p:ph idx="1"/>
          </p:nvPr>
        </p:nvSpPr>
        <p:spPr>
          <a:xfrm>
            <a:off x="315685" y="1022573"/>
            <a:ext cx="10641921" cy="1128955"/>
          </a:xfrm>
        </p:spPr>
        <p:txBody>
          <a:bodyPr>
            <a:normAutofit fontScale="77500" lnSpcReduction="20000"/>
          </a:bodyPr>
          <a:lstStyle/>
          <a:p>
            <a:r>
              <a:rPr lang="es-ES" dirty="0"/>
              <a:t>Hallazgos típicos de la TC</a:t>
            </a:r>
          </a:p>
          <a:p>
            <a:r>
              <a:rPr lang="es-ES" dirty="0">
                <a:solidFill>
                  <a:srgbClr val="FF0000"/>
                </a:solidFill>
              </a:rPr>
              <a:t>Nidus  bien definido  redondo u ovalado con baja densidad  </a:t>
            </a:r>
          </a:p>
          <a:p>
            <a:r>
              <a:rPr lang="es-ES" dirty="0">
                <a:solidFill>
                  <a:srgbClr val="FF0000"/>
                </a:solidFill>
              </a:rPr>
              <a:t>Imagen central densa de  osteoide mineralizado .</a:t>
            </a:r>
          </a:p>
        </p:txBody>
      </p:sp>
      <p:sp>
        <p:nvSpPr>
          <p:cNvPr id="2" name="Rectángulo 1">
            <a:extLst>
              <a:ext uri="{FF2B5EF4-FFF2-40B4-BE49-F238E27FC236}">
                <a16:creationId xmlns:a16="http://schemas.microsoft.com/office/drawing/2014/main" id="{A3156D10-C29A-4B79-BDCB-4B8035AD8456}"/>
              </a:ext>
            </a:extLst>
          </p:cNvPr>
          <p:cNvSpPr/>
          <p:nvPr/>
        </p:nvSpPr>
        <p:spPr>
          <a:xfrm>
            <a:off x="315685" y="222579"/>
            <a:ext cx="10383611" cy="523220"/>
          </a:xfrm>
          <a:prstGeom prst="rect">
            <a:avLst/>
          </a:prstGeom>
        </p:spPr>
        <p:txBody>
          <a:bodyPr wrap="square">
            <a:spAutoFit/>
          </a:bodyPr>
          <a:lstStyle/>
          <a:p>
            <a:r>
              <a:rPr lang="es-ES" sz="2800" dirty="0">
                <a:solidFill>
                  <a:srgbClr val="FF0000"/>
                </a:solidFill>
              </a:rPr>
              <a:t>Hallazgos típicos de imagen del Osteoma osteoide subperióstico </a:t>
            </a:r>
          </a:p>
        </p:txBody>
      </p:sp>
      <p:pic>
        <p:nvPicPr>
          <p:cNvPr id="9" name="Imagen 8">
            <a:extLst>
              <a:ext uri="{FF2B5EF4-FFF2-40B4-BE49-F238E27FC236}">
                <a16:creationId xmlns:a16="http://schemas.microsoft.com/office/drawing/2014/main" id="{66F3D861-E756-4B17-89A8-0412409A7C59}"/>
              </a:ext>
            </a:extLst>
          </p:cNvPr>
          <p:cNvPicPr>
            <a:picLocks noChangeAspect="1"/>
          </p:cNvPicPr>
          <p:nvPr/>
        </p:nvPicPr>
        <p:blipFill rotWithShape="1">
          <a:blip r:embed="rId3"/>
          <a:srcRect b="3303"/>
          <a:stretch/>
        </p:blipFill>
        <p:spPr>
          <a:xfrm>
            <a:off x="837088" y="1964748"/>
            <a:ext cx="3895682" cy="4026395"/>
          </a:xfrm>
          <a:prstGeom prst="rect">
            <a:avLst/>
          </a:prstGeom>
        </p:spPr>
      </p:pic>
      <p:pic>
        <p:nvPicPr>
          <p:cNvPr id="10" name="Imagen 9">
            <a:extLst>
              <a:ext uri="{FF2B5EF4-FFF2-40B4-BE49-F238E27FC236}">
                <a16:creationId xmlns:a16="http://schemas.microsoft.com/office/drawing/2014/main" id="{00DC944B-BE95-489E-8B57-3C3B33F3F01A}"/>
              </a:ext>
            </a:extLst>
          </p:cNvPr>
          <p:cNvPicPr>
            <a:picLocks noChangeAspect="1"/>
          </p:cNvPicPr>
          <p:nvPr/>
        </p:nvPicPr>
        <p:blipFill rotWithShape="1">
          <a:blip r:embed="rId4"/>
          <a:srcRect l="14061" r="7920"/>
          <a:stretch/>
        </p:blipFill>
        <p:spPr>
          <a:xfrm>
            <a:off x="5413829" y="1964748"/>
            <a:ext cx="4702629" cy="4026395"/>
          </a:xfrm>
          <a:prstGeom prst="rect">
            <a:avLst/>
          </a:prstGeom>
        </p:spPr>
      </p:pic>
    </p:spTree>
    <p:extLst>
      <p:ext uri="{BB962C8B-B14F-4D97-AF65-F5344CB8AC3E}">
        <p14:creationId xmlns:p14="http://schemas.microsoft.com/office/powerpoint/2010/main" val="276582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EE2EDF2-AB9E-4F30-A440-6B632D476F5D}"/>
              </a:ext>
            </a:extLst>
          </p:cNvPr>
          <p:cNvSpPr/>
          <p:nvPr/>
        </p:nvSpPr>
        <p:spPr>
          <a:xfrm>
            <a:off x="430924" y="496369"/>
            <a:ext cx="9927021" cy="461665"/>
          </a:xfrm>
          <a:prstGeom prst="rect">
            <a:avLst/>
          </a:prstGeom>
        </p:spPr>
        <p:txBody>
          <a:bodyPr wrap="square">
            <a:spAutoFit/>
          </a:bodyPr>
          <a:lstStyle/>
          <a:p>
            <a:r>
              <a:rPr lang="es-ES" sz="2400" dirty="0">
                <a:solidFill>
                  <a:srgbClr val="FF0000"/>
                </a:solidFill>
              </a:rPr>
              <a:t>Hallazgos típicos de imagen del Osteoma osteoide</a:t>
            </a:r>
          </a:p>
        </p:txBody>
      </p:sp>
      <p:sp>
        <p:nvSpPr>
          <p:cNvPr id="7" name="Rectángulo 6">
            <a:extLst>
              <a:ext uri="{FF2B5EF4-FFF2-40B4-BE49-F238E27FC236}">
                <a16:creationId xmlns:a16="http://schemas.microsoft.com/office/drawing/2014/main" id="{F68647C2-8E3A-42BC-8BDC-210740EC1EC1}"/>
              </a:ext>
            </a:extLst>
          </p:cNvPr>
          <p:cNvSpPr/>
          <p:nvPr/>
        </p:nvSpPr>
        <p:spPr>
          <a:xfrm>
            <a:off x="246743" y="2073609"/>
            <a:ext cx="4136571" cy="2585323"/>
          </a:xfrm>
          <a:prstGeom prst="rect">
            <a:avLst/>
          </a:prstGeom>
        </p:spPr>
        <p:txBody>
          <a:bodyPr wrap="square">
            <a:spAutoFit/>
          </a:bodyPr>
          <a:lstStyle/>
          <a:p>
            <a:pPr marL="285750" indent="-285750">
              <a:buFont typeface="Arial" panose="020B0604020202020204" pitchFamily="34" charset="0"/>
              <a:buChar char="•"/>
            </a:pPr>
            <a:r>
              <a:rPr lang="es-ES" dirty="0"/>
              <a:t>Hallazgos de RM  se observa  el nidus, la esclerosis adyacente, la médula ósea adyacente y las anomalías articulares.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El nidus tiene una intensidad de señal baja a intermedia en las imágenes ponderadas en T1 y una intensidad de señal variable en las imágenes ponderadas en T2. </a:t>
            </a:r>
          </a:p>
        </p:txBody>
      </p:sp>
      <p:pic>
        <p:nvPicPr>
          <p:cNvPr id="8" name="Imagen 7">
            <a:extLst>
              <a:ext uri="{FF2B5EF4-FFF2-40B4-BE49-F238E27FC236}">
                <a16:creationId xmlns:a16="http://schemas.microsoft.com/office/drawing/2014/main" id="{ADE4256F-87A8-4322-ABCC-BB9B93B8AA5B}"/>
              </a:ext>
            </a:extLst>
          </p:cNvPr>
          <p:cNvPicPr>
            <a:picLocks noChangeAspect="1"/>
          </p:cNvPicPr>
          <p:nvPr/>
        </p:nvPicPr>
        <p:blipFill>
          <a:blip r:embed="rId3"/>
          <a:stretch>
            <a:fillRect/>
          </a:stretch>
        </p:blipFill>
        <p:spPr>
          <a:xfrm>
            <a:off x="5126181" y="1133484"/>
            <a:ext cx="6712035" cy="4591032"/>
          </a:xfrm>
          <a:prstGeom prst="rect">
            <a:avLst/>
          </a:prstGeom>
        </p:spPr>
      </p:pic>
      <p:sp>
        <p:nvSpPr>
          <p:cNvPr id="9" name="Rectángulo 8">
            <a:extLst>
              <a:ext uri="{FF2B5EF4-FFF2-40B4-BE49-F238E27FC236}">
                <a16:creationId xmlns:a16="http://schemas.microsoft.com/office/drawing/2014/main" id="{07EA7DB3-AF38-4CC3-9A41-0ADE785EF309}"/>
              </a:ext>
            </a:extLst>
          </p:cNvPr>
          <p:cNvSpPr/>
          <p:nvPr/>
        </p:nvSpPr>
        <p:spPr>
          <a:xfrm>
            <a:off x="430924" y="5866840"/>
            <a:ext cx="6096000" cy="646331"/>
          </a:xfrm>
          <a:prstGeom prst="rect">
            <a:avLst/>
          </a:prstGeom>
        </p:spPr>
        <p:txBody>
          <a:bodyPr>
            <a:spAutoFit/>
          </a:bodyPr>
          <a:lstStyle/>
          <a:p>
            <a:r>
              <a:rPr lang="es-ES" dirty="0"/>
              <a:t>El nidus  se  identifica mejor en Tc según lo publicado en algunos  estudios. *</a:t>
            </a:r>
          </a:p>
        </p:txBody>
      </p:sp>
    </p:spTree>
    <p:extLst>
      <p:ext uri="{BB962C8B-B14F-4D97-AF65-F5344CB8AC3E}">
        <p14:creationId xmlns:p14="http://schemas.microsoft.com/office/powerpoint/2010/main" val="77002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3A5E490-026C-48FB-95DA-1799F844F99E}"/>
              </a:ext>
            </a:extLst>
          </p:cNvPr>
          <p:cNvPicPr>
            <a:picLocks noChangeAspect="1"/>
          </p:cNvPicPr>
          <p:nvPr/>
        </p:nvPicPr>
        <p:blipFill>
          <a:blip r:embed="rId3"/>
          <a:stretch>
            <a:fillRect/>
          </a:stretch>
        </p:blipFill>
        <p:spPr>
          <a:xfrm>
            <a:off x="8364174" y="287238"/>
            <a:ext cx="3531406" cy="703309"/>
          </a:xfrm>
          <a:prstGeom prst="rect">
            <a:avLst/>
          </a:prstGeom>
        </p:spPr>
      </p:pic>
      <p:pic>
        <p:nvPicPr>
          <p:cNvPr id="6" name="Imagen 5">
            <a:extLst>
              <a:ext uri="{FF2B5EF4-FFF2-40B4-BE49-F238E27FC236}">
                <a16:creationId xmlns:a16="http://schemas.microsoft.com/office/drawing/2014/main" id="{79D5F819-E247-48A5-8233-5F531166EF82}"/>
              </a:ext>
            </a:extLst>
          </p:cNvPr>
          <p:cNvPicPr>
            <a:picLocks noChangeAspect="1"/>
          </p:cNvPicPr>
          <p:nvPr/>
        </p:nvPicPr>
        <p:blipFill>
          <a:blip r:embed="rId4"/>
          <a:stretch>
            <a:fillRect/>
          </a:stretch>
        </p:blipFill>
        <p:spPr>
          <a:xfrm>
            <a:off x="1288298" y="818063"/>
            <a:ext cx="4155622" cy="2842445"/>
          </a:xfrm>
          <a:prstGeom prst="rect">
            <a:avLst/>
          </a:prstGeom>
        </p:spPr>
      </p:pic>
      <p:pic>
        <p:nvPicPr>
          <p:cNvPr id="7" name="Imagen 6">
            <a:extLst>
              <a:ext uri="{FF2B5EF4-FFF2-40B4-BE49-F238E27FC236}">
                <a16:creationId xmlns:a16="http://schemas.microsoft.com/office/drawing/2014/main" id="{21B06ACC-0CD5-4255-9712-33593FF68CBE}"/>
              </a:ext>
            </a:extLst>
          </p:cNvPr>
          <p:cNvPicPr>
            <a:picLocks noChangeAspect="1"/>
          </p:cNvPicPr>
          <p:nvPr/>
        </p:nvPicPr>
        <p:blipFill>
          <a:blip r:embed="rId5"/>
          <a:stretch>
            <a:fillRect/>
          </a:stretch>
        </p:blipFill>
        <p:spPr>
          <a:xfrm>
            <a:off x="1288299" y="3819739"/>
            <a:ext cx="4155622" cy="2751022"/>
          </a:xfrm>
          <a:prstGeom prst="rect">
            <a:avLst/>
          </a:prstGeom>
        </p:spPr>
      </p:pic>
      <p:pic>
        <p:nvPicPr>
          <p:cNvPr id="8" name="Imagen 7">
            <a:extLst>
              <a:ext uri="{FF2B5EF4-FFF2-40B4-BE49-F238E27FC236}">
                <a16:creationId xmlns:a16="http://schemas.microsoft.com/office/drawing/2014/main" id="{81CA616D-B706-4EF8-83ED-830D6215D7F8}"/>
              </a:ext>
            </a:extLst>
          </p:cNvPr>
          <p:cNvPicPr>
            <a:picLocks noChangeAspect="1"/>
          </p:cNvPicPr>
          <p:nvPr/>
        </p:nvPicPr>
        <p:blipFill rotWithShape="1">
          <a:blip r:embed="rId6"/>
          <a:srcRect b="5500"/>
          <a:stretch/>
        </p:blipFill>
        <p:spPr>
          <a:xfrm>
            <a:off x="5836154" y="3819739"/>
            <a:ext cx="4293723" cy="2751023"/>
          </a:xfrm>
          <a:prstGeom prst="rect">
            <a:avLst/>
          </a:prstGeom>
        </p:spPr>
      </p:pic>
      <p:sp>
        <p:nvSpPr>
          <p:cNvPr id="9" name="Rectángulo 8">
            <a:extLst>
              <a:ext uri="{FF2B5EF4-FFF2-40B4-BE49-F238E27FC236}">
                <a16:creationId xmlns:a16="http://schemas.microsoft.com/office/drawing/2014/main" id="{68CDFAC0-E947-46AC-8353-A67DD7C83968}"/>
              </a:ext>
            </a:extLst>
          </p:cNvPr>
          <p:cNvSpPr/>
          <p:nvPr/>
        </p:nvSpPr>
        <p:spPr>
          <a:xfrm>
            <a:off x="6521363" y="1639120"/>
            <a:ext cx="2532818" cy="1200329"/>
          </a:xfrm>
          <a:prstGeom prst="rect">
            <a:avLst/>
          </a:prstGeom>
        </p:spPr>
        <p:txBody>
          <a:bodyPr wrap="square">
            <a:spAutoFit/>
          </a:bodyPr>
          <a:lstStyle/>
          <a:p>
            <a:r>
              <a:rPr lang="es-ES" dirty="0"/>
              <a:t>Imágenes axiales de RM ponderadas en T2, T1 y T1 fat sat c/cte</a:t>
            </a:r>
          </a:p>
          <a:p>
            <a:endParaRPr lang="es-ES" dirty="0"/>
          </a:p>
        </p:txBody>
      </p:sp>
      <p:sp>
        <p:nvSpPr>
          <p:cNvPr id="10" name="Rectángulo 9">
            <a:extLst>
              <a:ext uri="{FF2B5EF4-FFF2-40B4-BE49-F238E27FC236}">
                <a16:creationId xmlns:a16="http://schemas.microsoft.com/office/drawing/2014/main" id="{5D9ABD6D-B7B8-481B-A833-6D2990BAF82E}"/>
              </a:ext>
            </a:extLst>
          </p:cNvPr>
          <p:cNvSpPr/>
          <p:nvPr/>
        </p:nvSpPr>
        <p:spPr>
          <a:xfrm>
            <a:off x="1288298" y="3291176"/>
            <a:ext cx="643127" cy="369332"/>
          </a:xfrm>
          <a:prstGeom prst="rect">
            <a:avLst/>
          </a:prstGeom>
        </p:spPr>
        <p:txBody>
          <a:bodyPr wrap="square">
            <a:spAutoFit/>
          </a:bodyPr>
          <a:lstStyle/>
          <a:p>
            <a:r>
              <a:rPr lang="es-ES" b="1" dirty="0">
                <a:solidFill>
                  <a:srgbClr val="FF0000"/>
                </a:solidFill>
              </a:rPr>
              <a:t>T2</a:t>
            </a:r>
          </a:p>
        </p:txBody>
      </p:sp>
      <p:sp>
        <p:nvSpPr>
          <p:cNvPr id="12" name="Rectángulo 11">
            <a:extLst>
              <a:ext uri="{FF2B5EF4-FFF2-40B4-BE49-F238E27FC236}">
                <a16:creationId xmlns:a16="http://schemas.microsoft.com/office/drawing/2014/main" id="{70740345-9E2A-4D62-A0F4-B9C0B89D22C7}"/>
              </a:ext>
            </a:extLst>
          </p:cNvPr>
          <p:cNvSpPr/>
          <p:nvPr/>
        </p:nvSpPr>
        <p:spPr>
          <a:xfrm>
            <a:off x="1354931" y="6201429"/>
            <a:ext cx="574810" cy="369332"/>
          </a:xfrm>
          <a:prstGeom prst="rect">
            <a:avLst/>
          </a:prstGeom>
        </p:spPr>
        <p:txBody>
          <a:bodyPr wrap="square">
            <a:spAutoFit/>
          </a:bodyPr>
          <a:lstStyle/>
          <a:p>
            <a:r>
              <a:rPr lang="es-ES" b="1" dirty="0">
                <a:solidFill>
                  <a:srgbClr val="FF0000"/>
                </a:solidFill>
              </a:rPr>
              <a:t>T1</a:t>
            </a:r>
          </a:p>
        </p:txBody>
      </p:sp>
      <p:sp>
        <p:nvSpPr>
          <p:cNvPr id="13" name="Rectángulo 12">
            <a:extLst>
              <a:ext uri="{FF2B5EF4-FFF2-40B4-BE49-F238E27FC236}">
                <a16:creationId xmlns:a16="http://schemas.microsoft.com/office/drawing/2014/main" id="{45FC533C-C110-4812-85F1-5446F60B84E8}"/>
              </a:ext>
            </a:extLst>
          </p:cNvPr>
          <p:cNvSpPr/>
          <p:nvPr/>
        </p:nvSpPr>
        <p:spPr>
          <a:xfrm>
            <a:off x="5922566" y="6191244"/>
            <a:ext cx="1651029" cy="369332"/>
          </a:xfrm>
          <a:prstGeom prst="rect">
            <a:avLst/>
          </a:prstGeom>
        </p:spPr>
        <p:txBody>
          <a:bodyPr wrap="none">
            <a:spAutoFit/>
          </a:bodyPr>
          <a:lstStyle/>
          <a:p>
            <a:r>
              <a:rPr lang="es-ES" b="1" dirty="0">
                <a:solidFill>
                  <a:srgbClr val="FFFF00"/>
                </a:solidFill>
              </a:rPr>
              <a:t>T1 fat sat  c/cte</a:t>
            </a:r>
          </a:p>
        </p:txBody>
      </p:sp>
    </p:spTree>
    <p:extLst>
      <p:ext uri="{BB962C8B-B14F-4D97-AF65-F5344CB8AC3E}">
        <p14:creationId xmlns:p14="http://schemas.microsoft.com/office/powerpoint/2010/main" val="83739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337980-DF99-4E84-BE72-8A920A44BE94}"/>
              </a:ext>
            </a:extLst>
          </p:cNvPr>
          <p:cNvPicPr>
            <a:picLocks noChangeAspect="1"/>
          </p:cNvPicPr>
          <p:nvPr/>
        </p:nvPicPr>
        <p:blipFill>
          <a:blip r:embed="rId3"/>
          <a:stretch>
            <a:fillRect/>
          </a:stretch>
        </p:blipFill>
        <p:spPr>
          <a:xfrm>
            <a:off x="592136" y="1414463"/>
            <a:ext cx="4410075" cy="4762500"/>
          </a:xfrm>
          <a:prstGeom prst="rect">
            <a:avLst/>
          </a:prstGeom>
        </p:spPr>
      </p:pic>
      <p:pic>
        <p:nvPicPr>
          <p:cNvPr id="6" name="Imagen 5">
            <a:extLst>
              <a:ext uri="{FF2B5EF4-FFF2-40B4-BE49-F238E27FC236}">
                <a16:creationId xmlns:a16="http://schemas.microsoft.com/office/drawing/2014/main" id="{15618F5A-13D4-48AD-AADB-D6C25C91EED1}"/>
              </a:ext>
            </a:extLst>
          </p:cNvPr>
          <p:cNvPicPr>
            <a:picLocks noChangeAspect="1"/>
          </p:cNvPicPr>
          <p:nvPr/>
        </p:nvPicPr>
        <p:blipFill>
          <a:blip r:embed="rId4"/>
          <a:stretch>
            <a:fillRect/>
          </a:stretch>
        </p:blipFill>
        <p:spPr>
          <a:xfrm>
            <a:off x="5630733" y="1414463"/>
            <a:ext cx="4467225" cy="4762500"/>
          </a:xfrm>
          <a:prstGeom prst="rect">
            <a:avLst/>
          </a:prstGeom>
        </p:spPr>
      </p:pic>
      <p:sp>
        <p:nvSpPr>
          <p:cNvPr id="7" name="Rectángulo 6">
            <a:extLst>
              <a:ext uri="{FF2B5EF4-FFF2-40B4-BE49-F238E27FC236}">
                <a16:creationId xmlns:a16="http://schemas.microsoft.com/office/drawing/2014/main" id="{96245A28-D6A5-419E-B45F-7EB6E9F12CED}"/>
              </a:ext>
            </a:extLst>
          </p:cNvPr>
          <p:cNvSpPr/>
          <p:nvPr/>
        </p:nvSpPr>
        <p:spPr>
          <a:xfrm>
            <a:off x="592136" y="475456"/>
            <a:ext cx="9655449" cy="369332"/>
          </a:xfrm>
          <a:prstGeom prst="rect">
            <a:avLst/>
          </a:prstGeom>
        </p:spPr>
        <p:txBody>
          <a:bodyPr wrap="square">
            <a:spAutoFit/>
          </a:bodyPr>
          <a:lstStyle/>
          <a:p>
            <a:r>
              <a:rPr lang="es-ES" dirty="0"/>
              <a:t>Osteoma osteoide subperióstico de la metáfisis femoral proximal en un hombre de 25 años.</a:t>
            </a:r>
          </a:p>
        </p:txBody>
      </p:sp>
    </p:spTree>
    <p:extLst>
      <p:ext uri="{BB962C8B-B14F-4D97-AF65-F5344CB8AC3E}">
        <p14:creationId xmlns:p14="http://schemas.microsoft.com/office/powerpoint/2010/main" val="177119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198C4A-EEAB-4D37-AC65-3A04160DCBB0}"/>
              </a:ext>
            </a:extLst>
          </p:cNvPr>
          <p:cNvSpPr>
            <a:spLocks noGrp="1"/>
          </p:cNvSpPr>
          <p:nvPr>
            <p:ph idx="1"/>
          </p:nvPr>
        </p:nvSpPr>
        <p:spPr>
          <a:xfrm>
            <a:off x="520261" y="1949355"/>
            <a:ext cx="2963917" cy="3578772"/>
          </a:xfrm>
        </p:spPr>
        <p:txBody>
          <a:bodyPr>
            <a:normAutofit fontScale="62500" lnSpcReduction="20000"/>
          </a:bodyPr>
          <a:lstStyle/>
          <a:p>
            <a:r>
              <a:rPr lang="es-ES" dirty="0"/>
              <a:t>Se considera una entidad clínica diferente.</a:t>
            </a:r>
          </a:p>
          <a:p>
            <a:endParaRPr lang="es-ES" dirty="0"/>
          </a:p>
          <a:p>
            <a:r>
              <a:rPr lang="es-ES" dirty="0"/>
              <a:t> La articulación más comúnmente involucrada es la cadera; El tobillo, el codo, la muñeca y la rodilla son sitios menos frecuentes.</a:t>
            </a:r>
          </a:p>
          <a:p>
            <a:endParaRPr lang="es-ES" dirty="0"/>
          </a:p>
          <a:p>
            <a:r>
              <a:rPr lang="es-ES" dirty="0"/>
              <a:t> El osteoma osteoide intraarticular es raro, y sus manifestaciones clínicas pueden ser inespecíficas. </a:t>
            </a:r>
          </a:p>
        </p:txBody>
      </p:sp>
      <p:sp>
        <p:nvSpPr>
          <p:cNvPr id="2" name="Rectángulo 1">
            <a:extLst>
              <a:ext uri="{FF2B5EF4-FFF2-40B4-BE49-F238E27FC236}">
                <a16:creationId xmlns:a16="http://schemas.microsoft.com/office/drawing/2014/main" id="{8528FA07-5871-49C6-88D9-68F045BA5089}"/>
              </a:ext>
            </a:extLst>
          </p:cNvPr>
          <p:cNvSpPr/>
          <p:nvPr/>
        </p:nvSpPr>
        <p:spPr>
          <a:xfrm>
            <a:off x="648133" y="681036"/>
            <a:ext cx="8795412" cy="461665"/>
          </a:xfrm>
          <a:prstGeom prst="rect">
            <a:avLst/>
          </a:prstGeom>
        </p:spPr>
        <p:txBody>
          <a:bodyPr wrap="square">
            <a:spAutoFit/>
          </a:bodyPr>
          <a:lstStyle/>
          <a:p>
            <a:r>
              <a:rPr lang="es-ES" sz="2400" b="1" dirty="0">
                <a:solidFill>
                  <a:srgbClr val="FF0000"/>
                </a:solidFill>
              </a:rPr>
              <a:t>Osteoma Osteoide Intraarticular</a:t>
            </a:r>
          </a:p>
        </p:txBody>
      </p:sp>
      <p:pic>
        <p:nvPicPr>
          <p:cNvPr id="6" name="Imagen 5">
            <a:extLst>
              <a:ext uri="{FF2B5EF4-FFF2-40B4-BE49-F238E27FC236}">
                <a16:creationId xmlns:a16="http://schemas.microsoft.com/office/drawing/2014/main" id="{A715AC05-25BB-41A5-A58B-D9F8D71750ED}"/>
              </a:ext>
            </a:extLst>
          </p:cNvPr>
          <p:cNvPicPr>
            <a:picLocks noChangeAspect="1"/>
          </p:cNvPicPr>
          <p:nvPr/>
        </p:nvPicPr>
        <p:blipFill>
          <a:blip r:embed="rId3"/>
          <a:stretch>
            <a:fillRect/>
          </a:stretch>
        </p:blipFill>
        <p:spPr>
          <a:xfrm>
            <a:off x="4029075" y="1517370"/>
            <a:ext cx="4133850" cy="4762500"/>
          </a:xfrm>
          <a:prstGeom prst="rect">
            <a:avLst/>
          </a:prstGeom>
        </p:spPr>
      </p:pic>
      <p:sp>
        <p:nvSpPr>
          <p:cNvPr id="8" name="Rectángulo 7">
            <a:extLst>
              <a:ext uri="{FF2B5EF4-FFF2-40B4-BE49-F238E27FC236}">
                <a16:creationId xmlns:a16="http://schemas.microsoft.com/office/drawing/2014/main" id="{CC5649C7-3709-469B-A4E6-311772A72327}"/>
              </a:ext>
            </a:extLst>
          </p:cNvPr>
          <p:cNvSpPr/>
          <p:nvPr/>
        </p:nvSpPr>
        <p:spPr>
          <a:xfrm>
            <a:off x="8434552" y="1949355"/>
            <a:ext cx="3571095" cy="2031325"/>
          </a:xfrm>
          <a:prstGeom prst="rect">
            <a:avLst/>
          </a:prstGeom>
        </p:spPr>
        <p:txBody>
          <a:bodyPr wrap="square">
            <a:spAutoFit/>
          </a:bodyPr>
          <a:lstStyle/>
          <a:p>
            <a:r>
              <a:rPr lang="es-ES" dirty="0"/>
              <a:t>Hallazgos de imagen del  osteoma osteoide intraarticular, el </a:t>
            </a:r>
            <a:r>
              <a:rPr lang="es-ES" dirty="0">
                <a:solidFill>
                  <a:srgbClr val="FF0000"/>
                </a:solidFill>
              </a:rPr>
              <a:t>engrosamiento cortical reactivo  mínimo o ausente</a:t>
            </a:r>
            <a:r>
              <a:rPr lang="es-ES" dirty="0"/>
              <a:t>, un hallazgo que se cree que se debe a la falta de cambium, la capa interna del periostio.</a:t>
            </a:r>
          </a:p>
        </p:txBody>
      </p:sp>
    </p:spTree>
    <p:extLst>
      <p:ext uri="{BB962C8B-B14F-4D97-AF65-F5344CB8AC3E}">
        <p14:creationId xmlns:p14="http://schemas.microsoft.com/office/powerpoint/2010/main" val="59157346"/>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1392</Words>
  <Application>Microsoft Office PowerPoint</Application>
  <PresentationFormat>Panorámica</PresentationFormat>
  <Paragraphs>144</Paragraphs>
  <Slides>24</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Open Sans</vt:lpstr>
      <vt:lpstr>Office Theme</vt:lpstr>
      <vt:lpstr>Diagnóstico radiológico del osteoma osteoide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Osteoma Osteoide Intraarticular </vt:lpstr>
      <vt:lpstr>Presentación de PowerPoint</vt:lpstr>
      <vt:lpstr>Presentación de PowerPoint</vt:lpstr>
      <vt:lpstr>Presentación de PowerPoint</vt:lpstr>
      <vt:lpstr>Presentación de PowerPoint</vt:lpstr>
      <vt:lpstr>Imágenes  que  pueden hacer  difícil el diagnostico de osteoma osteoide.</vt:lpstr>
      <vt:lpstr>Presentación de PowerPoint</vt:lpstr>
      <vt:lpstr>Osteoma osteoide del calcáneo en un niño de 14 años.</vt:lpstr>
      <vt:lpstr>Imitadores del osteoma osteoide </vt:lpstr>
      <vt:lpstr>Presentación de PowerPoint</vt:lpstr>
      <vt:lpstr>Presentación de PowerPoint</vt:lpstr>
      <vt:lpstr>Presentación de PowerPoint</vt:lpstr>
      <vt:lpstr>Presentación de PowerPoint</vt:lpstr>
      <vt:lpstr>Resumen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radiológico del osteoma osteoide: de hallazgos simples a desafiantes</dc:title>
  <dc:creator>Jhon</dc:creator>
  <cp:lastModifiedBy>Usuario</cp:lastModifiedBy>
  <cp:revision>38</cp:revision>
  <dcterms:created xsi:type="dcterms:W3CDTF">2020-06-26T00:16:47Z</dcterms:created>
  <dcterms:modified xsi:type="dcterms:W3CDTF">2020-06-27T21:43:56Z</dcterms:modified>
</cp:coreProperties>
</file>