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44"/>
  </p:notesMasterIdLst>
  <p:sldIdLst>
    <p:sldId id="256" r:id="rId2"/>
    <p:sldId id="261" r:id="rId3"/>
    <p:sldId id="700" r:id="rId4"/>
    <p:sldId id="699" r:id="rId5"/>
    <p:sldId id="260" r:id="rId6"/>
    <p:sldId id="701" r:id="rId7"/>
    <p:sldId id="702" r:id="rId8"/>
    <p:sldId id="663" r:id="rId9"/>
    <p:sldId id="693" r:id="rId10"/>
    <p:sldId id="708" r:id="rId11"/>
    <p:sldId id="664" r:id="rId12"/>
    <p:sldId id="690" r:id="rId13"/>
    <p:sldId id="698" r:id="rId14"/>
    <p:sldId id="691" r:id="rId15"/>
    <p:sldId id="692" r:id="rId16"/>
    <p:sldId id="665" r:id="rId17"/>
    <p:sldId id="696" r:id="rId18"/>
    <p:sldId id="667" r:id="rId19"/>
    <p:sldId id="668" r:id="rId20"/>
    <p:sldId id="709" r:id="rId21"/>
    <p:sldId id="671" r:id="rId22"/>
    <p:sldId id="673" r:id="rId23"/>
    <p:sldId id="674" r:id="rId24"/>
    <p:sldId id="710" r:id="rId25"/>
    <p:sldId id="672" r:id="rId26"/>
    <p:sldId id="697" r:id="rId27"/>
    <p:sldId id="675" r:id="rId28"/>
    <p:sldId id="677" r:id="rId29"/>
    <p:sldId id="678" r:id="rId30"/>
    <p:sldId id="711" r:id="rId31"/>
    <p:sldId id="706" r:id="rId32"/>
    <p:sldId id="695" r:id="rId33"/>
    <p:sldId id="682" r:id="rId34"/>
    <p:sldId id="684" r:id="rId35"/>
    <p:sldId id="683" r:id="rId36"/>
    <p:sldId id="685" r:id="rId37"/>
    <p:sldId id="686" r:id="rId38"/>
    <p:sldId id="687" r:id="rId39"/>
    <p:sldId id="681" r:id="rId40"/>
    <p:sldId id="680" r:id="rId41"/>
    <p:sldId id="703" r:id="rId42"/>
    <p:sldId id="704"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Long" initials="EL" lastIdx="4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3AE"/>
    <a:srgbClr val="D31145"/>
    <a:srgbClr val="E27172"/>
    <a:srgbClr val="F97407"/>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9" autoAdjust="0"/>
    <p:restoredTop sz="66834" autoAdjust="0"/>
  </p:normalViewPr>
  <p:slideViewPr>
    <p:cSldViewPr snapToGrid="0">
      <p:cViewPr varScale="1">
        <p:scale>
          <a:sx n="48" d="100"/>
          <a:sy n="48" d="100"/>
        </p:scale>
        <p:origin x="181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6920-5085-4B1F-8483-F8FDF5ED776D}" type="datetimeFigureOut">
              <a:rPr lang="en-US" smtClean="0"/>
              <a:t>6/2/2020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058A-D812-4D88-AD75-A4778A0246D4}" type="slidenum">
              <a:rPr lang="en-US" smtClean="0"/>
              <a:t>‹Nº›</a:t>
            </a:fld>
            <a:endParaRPr lang="en-US" dirty="0"/>
          </a:p>
        </p:txBody>
      </p:sp>
    </p:spTree>
    <p:extLst>
      <p:ext uri="{BB962C8B-B14F-4D97-AF65-F5344CB8AC3E}">
        <p14:creationId xmlns:p14="http://schemas.microsoft.com/office/powerpoint/2010/main" val="158103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a:t>
            </a:fld>
            <a:endParaRPr lang="en-US" dirty="0"/>
          </a:p>
        </p:txBody>
      </p:sp>
    </p:spTree>
    <p:extLst>
      <p:ext uri="{BB962C8B-B14F-4D97-AF65-F5344CB8AC3E}">
        <p14:creationId xmlns:p14="http://schemas.microsoft.com/office/powerpoint/2010/main" val="66526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10</a:t>
            </a:fld>
            <a:endParaRPr lang="en-US" dirty="0"/>
          </a:p>
        </p:txBody>
      </p:sp>
    </p:spTree>
    <p:extLst>
      <p:ext uri="{BB962C8B-B14F-4D97-AF65-F5344CB8AC3E}">
        <p14:creationId xmlns:p14="http://schemas.microsoft.com/office/powerpoint/2010/main" val="214485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11</a:t>
            </a:fld>
            <a:endParaRPr lang="en-US" dirty="0"/>
          </a:p>
        </p:txBody>
      </p:sp>
    </p:spTree>
    <p:extLst>
      <p:ext uri="{BB962C8B-B14F-4D97-AF65-F5344CB8AC3E}">
        <p14:creationId xmlns:p14="http://schemas.microsoft.com/office/powerpoint/2010/main" val="94620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12</a:t>
            </a:fld>
            <a:endParaRPr lang="en-US" dirty="0"/>
          </a:p>
        </p:txBody>
      </p:sp>
    </p:spTree>
    <p:extLst>
      <p:ext uri="{BB962C8B-B14F-4D97-AF65-F5344CB8AC3E}">
        <p14:creationId xmlns:p14="http://schemas.microsoft.com/office/powerpoint/2010/main" val="321398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6058A-D812-4D88-AD75-A4778A0246D4}" type="slidenum">
              <a:rPr lang="en-US" smtClean="0"/>
              <a:t>13</a:t>
            </a:fld>
            <a:endParaRPr lang="en-US" dirty="0"/>
          </a:p>
        </p:txBody>
      </p:sp>
    </p:spTree>
    <p:extLst>
      <p:ext uri="{BB962C8B-B14F-4D97-AF65-F5344CB8AC3E}">
        <p14:creationId xmlns:p14="http://schemas.microsoft.com/office/powerpoint/2010/main" val="1139805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14</a:t>
            </a:fld>
            <a:endParaRPr lang="en-US" dirty="0"/>
          </a:p>
        </p:txBody>
      </p:sp>
    </p:spTree>
    <p:extLst>
      <p:ext uri="{BB962C8B-B14F-4D97-AF65-F5344CB8AC3E}">
        <p14:creationId xmlns:p14="http://schemas.microsoft.com/office/powerpoint/2010/main" val="73987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15</a:t>
            </a:fld>
            <a:endParaRPr lang="en-US" dirty="0"/>
          </a:p>
        </p:txBody>
      </p:sp>
    </p:spTree>
    <p:extLst>
      <p:ext uri="{BB962C8B-B14F-4D97-AF65-F5344CB8AC3E}">
        <p14:creationId xmlns:p14="http://schemas.microsoft.com/office/powerpoint/2010/main" val="368203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16</a:t>
            </a:fld>
            <a:endParaRPr lang="en-US" dirty="0"/>
          </a:p>
        </p:txBody>
      </p:sp>
    </p:spTree>
    <p:extLst>
      <p:ext uri="{BB962C8B-B14F-4D97-AF65-F5344CB8AC3E}">
        <p14:creationId xmlns:p14="http://schemas.microsoft.com/office/powerpoint/2010/main" val="72581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17</a:t>
            </a:fld>
            <a:endParaRPr lang="en-US" dirty="0"/>
          </a:p>
        </p:txBody>
      </p:sp>
    </p:spTree>
    <p:extLst>
      <p:ext uri="{BB962C8B-B14F-4D97-AF65-F5344CB8AC3E}">
        <p14:creationId xmlns:p14="http://schemas.microsoft.com/office/powerpoint/2010/main" val="174092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18</a:t>
            </a:fld>
            <a:endParaRPr lang="en-US" dirty="0"/>
          </a:p>
        </p:txBody>
      </p:sp>
    </p:spTree>
    <p:extLst>
      <p:ext uri="{BB962C8B-B14F-4D97-AF65-F5344CB8AC3E}">
        <p14:creationId xmlns:p14="http://schemas.microsoft.com/office/powerpoint/2010/main" val="1201227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19</a:t>
            </a:fld>
            <a:endParaRPr lang="en-US" dirty="0"/>
          </a:p>
        </p:txBody>
      </p:sp>
    </p:spTree>
    <p:extLst>
      <p:ext uri="{BB962C8B-B14F-4D97-AF65-F5344CB8AC3E}">
        <p14:creationId xmlns:p14="http://schemas.microsoft.com/office/powerpoint/2010/main" val="295527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6058A-D812-4D88-AD75-A4778A0246D4}" type="slidenum">
              <a:rPr lang="en-US" smtClean="0"/>
              <a:t>2</a:t>
            </a:fld>
            <a:endParaRPr lang="en-US" dirty="0"/>
          </a:p>
        </p:txBody>
      </p:sp>
    </p:spTree>
    <p:extLst>
      <p:ext uri="{BB962C8B-B14F-4D97-AF65-F5344CB8AC3E}">
        <p14:creationId xmlns:p14="http://schemas.microsoft.com/office/powerpoint/2010/main" val="161590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20</a:t>
            </a:fld>
            <a:endParaRPr lang="en-US" dirty="0"/>
          </a:p>
        </p:txBody>
      </p:sp>
    </p:spTree>
    <p:extLst>
      <p:ext uri="{BB962C8B-B14F-4D97-AF65-F5344CB8AC3E}">
        <p14:creationId xmlns:p14="http://schemas.microsoft.com/office/powerpoint/2010/main" val="1537741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21</a:t>
            </a:fld>
            <a:endParaRPr lang="en-US" dirty="0"/>
          </a:p>
        </p:txBody>
      </p:sp>
    </p:spTree>
    <p:extLst>
      <p:ext uri="{BB962C8B-B14F-4D97-AF65-F5344CB8AC3E}">
        <p14:creationId xmlns:p14="http://schemas.microsoft.com/office/powerpoint/2010/main" val="55704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22</a:t>
            </a:fld>
            <a:endParaRPr lang="en-US" dirty="0"/>
          </a:p>
        </p:txBody>
      </p:sp>
    </p:spTree>
    <p:extLst>
      <p:ext uri="{BB962C8B-B14F-4D97-AF65-F5344CB8AC3E}">
        <p14:creationId xmlns:p14="http://schemas.microsoft.com/office/powerpoint/2010/main" val="3407796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23</a:t>
            </a:fld>
            <a:endParaRPr lang="en-US" dirty="0"/>
          </a:p>
        </p:txBody>
      </p:sp>
    </p:spTree>
    <p:extLst>
      <p:ext uri="{BB962C8B-B14F-4D97-AF65-F5344CB8AC3E}">
        <p14:creationId xmlns:p14="http://schemas.microsoft.com/office/powerpoint/2010/main" val="1006095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24</a:t>
            </a:fld>
            <a:endParaRPr lang="en-US" dirty="0"/>
          </a:p>
        </p:txBody>
      </p:sp>
    </p:spTree>
    <p:extLst>
      <p:ext uri="{BB962C8B-B14F-4D97-AF65-F5344CB8AC3E}">
        <p14:creationId xmlns:p14="http://schemas.microsoft.com/office/powerpoint/2010/main" val="849865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25</a:t>
            </a:fld>
            <a:endParaRPr lang="en-US" dirty="0"/>
          </a:p>
        </p:txBody>
      </p:sp>
    </p:spTree>
    <p:extLst>
      <p:ext uri="{BB962C8B-B14F-4D97-AF65-F5344CB8AC3E}">
        <p14:creationId xmlns:p14="http://schemas.microsoft.com/office/powerpoint/2010/main" val="1213650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26</a:t>
            </a:fld>
            <a:endParaRPr lang="en-US" dirty="0"/>
          </a:p>
        </p:txBody>
      </p:sp>
    </p:spTree>
    <p:extLst>
      <p:ext uri="{BB962C8B-B14F-4D97-AF65-F5344CB8AC3E}">
        <p14:creationId xmlns:p14="http://schemas.microsoft.com/office/powerpoint/2010/main" val="1865909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27</a:t>
            </a:fld>
            <a:endParaRPr lang="en-US" dirty="0"/>
          </a:p>
        </p:txBody>
      </p:sp>
    </p:spTree>
    <p:extLst>
      <p:ext uri="{BB962C8B-B14F-4D97-AF65-F5344CB8AC3E}">
        <p14:creationId xmlns:p14="http://schemas.microsoft.com/office/powerpoint/2010/main" val="2470989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28</a:t>
            </a:fld>
            <a:endParaRPr lang="en-US" dirty="0"/>
          </a:p>
        </p:txBody>
      </p:sp>
    </p:spTree>
    <p:extLst>
      <p:ext uri="{BB962C8B-B14F-4D97-AF65-F5344CB8AC3E}">
        <p14:creationId xmlns:p14="http://schemas.microsoft.com/office/powerpoint/2010/main" val="280352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29</a:t>
            </a:fld>
            <a:endParaRPr lang="en-US" dirty="0"/>
          </a:p>
        </p:txBody>
      </p:sp>
    </p:spTree>
    <p:extLst>
      <p:ext uri="{BB962C8B-B14F-4D97-AF65-F5344CB8AC3E}">
        <p14:creationId xmlns:p14="http://schemas.microsoft.com/office/powerpoint/2010/main" val="391375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a:t>
            </a:fld>
            <a:endParaRPr lang="en-US" dirty="0"/>
          </a:p>
        </p:txBody>
      </p:sp>
    </p:spTree>
    <p:extLst>
      <p:ext uri="{BB962C8B-B14F-4D97-AF65-F5344CB8AC3E}">
        <p14:creationId xmlns:p14="http://schemas.microsoft.com/office/powerpoint/2010/main" val="2024620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30</a:t>
            </a:fld>
            <a:endParaRPr lang="en-US" dirty="0"/>
          </a:p>
        </p:txBody>
      </p:sp>
    </p:spTree>
    <p:extLst>
      <p:ext uri="{BB962C8B-B14F-4D97-AF65-F5344CB8AC3E}">
        <p14:creationId xmlns:p14="http://schemas.microsoft.com/office/powerpoint/2010/main" val="183414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31</a:t>
            </a:fld>
            <a:endParaRPr lang="en-US" dirty="0"/>
          </a:p>
        </p:txBody>
      </p:sp>
    </p:spTree>
    <p:extLst>
      <p:ext uri="{BB962C8B-B14F-4D97-AF65-F5344CB8AC3E}">
        <p14:creationId xmlns:p14="http://schemas.microsoft.com/office/powerpoint/2010/main" val="1834140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6058A-D812-4D88-AD75-A4778A0246D4}" type="slidenum">
              <a:rPr lang="en-US" smtClean="0"/>
              <a:t>32</a:t>
            </a:fld>
            <a:endParaRPr lang="en-US" dirty="0"/>
          </a:p>
        </p:txBody>
      </p:sp>
    </p:spTree>
    <p:extLst>
      <p:ext uri="{BB962C8B-B14F-4D97-AF65-F5344CB8AC3E}">
        <p14:creationId xmlns:p14="http://schemas.microsoft.com/office/powerpoint/2010/main" val="207783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33</a:t>
            </a:fld>
            <a:endParaRPr lang="en-US" dirty="0"/>
          </a:p>
        </p:txBody>
      </p:sp>
    </p:spTree>
    <p:extLst>
      <p:ext uri="{BB962C8B-B14F-4D97-AF65-F5344CB8AC3E}">
        <p14:creationId xmlns:p14="http://schemas.microsoft.com/office/powerpoint/2010/main" val="390790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34</a:t>
            </a:fld>
            <a:endParaRPr lang="en-US" dirty="0"/>
          </a:p>
        </p:txBody>
      </p:sp>
    </p:spTree>
    <p:extLst>
      <p:ext uri="{BB962C8B-B14F-4D97-AF65-F5344CB8AC3E}">
        <p14:creationId xmlns:p14="http://schemas.microsoft.com/office/powerpoint/2010/main" val="829158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35</a:t>
            </a:fld>
            <a:endParaRPr lang="en-US" dirty="0"/>
          </a:p>
        </p:txBody>
      </p:sp>
    </p:spTree>
    <p:extLst>
      <p:ext uri="{BB962C8B-B14F-4D97-AF65-F5344CB8AC3E}">
        <p14:creationId xmlns:p14="http://schemas.microsoft.com/office/powerpoint/2010/main" val="3374795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36</a:t>
            </a:fld>
            <a:endParaRPr lang="en-US" dirty="0"/>
          </a:p>
        </p:txBody>
      </p:sp>
    </p:spTree>
    <p:extLst>
      <p:ext uri="{BB962C8B-B14F-4D97-AF65-F5344CB8AC3E}">
        <p14:creationId xmlns:p14="http://schemas.microsoft.com/office/powerpoint/2010/main" val="3330180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37</a:t>
            </a:fld>
            <a:endParaRPr lang="en-US" dirty="0"/>
          </a:p>
        </p:txBody>
      </p:sp>
    </p:spTree>
    <p:extLst>
      <p:ext uri="{BB962C8B-B14F-4D97-AF65-F5344CB8AC3E}">
        <p14:creationId xmlns:p14="http://schemas.microsoft.com/office/powerpoint/2010/main" val="1790548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38</a:t>
            </a:fld>
            <a:endParaRPr lang="en-US" dirty="0"/>
          </a:p>
        </p:txBody>
      </p:sp>
    </p:spTree>
    <p:extLst>
      <p:ext uri="{BB962C8B-B14F-4D97-AF65-F5344CB8AC3E}">
        <p14:creationId xmlns:p14="http://schemas.microsoft.com/office/powerpoint/2010/main" val="305192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39</a:t>
            </a:fld>
            <a:endParaRPr lang="en-US" dirty="0"/>
          </a:p>
        </p:txBody>
      </p:sp>
    </p:spTree>
    <p:extLst>
      <p:ext uri="{BB962C8B-B14F-4D97-AF65-F5344CB8AC3E}">
        <p14:creationId xmlns:p14="http://schemas.microsoft.com/office/powerpoint/2010/main" val="89315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4</a:t>
            </a:fld>
            <a:endParaRPr lang="en-US" dirty="0"/>
          </a:p>
        </p:txBody>
      </p:sp>
    </p:spTree>
    <p:extLst>
      <p:ext uri="{BB962C8B-B14F-4D97-AF65-F5344CB8AC3E}">
        <p14:creationId xmlns:p14="http://schemas.microsoft.com/office/powerpoint/2010/main" val="3993434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40</a:t>
            </a:fld>
            <a:endParaRPr lang="en-US" dirty="0"/>
          </a:p>
        </p:txBody>
      </p:sp>
    </p:spTree>
    <p:extLst>
      <p:ext uri="{BB962C8B-B14F-4D97-AF65-F5344CB8AC3E}">
        <p14:creationId xmlns:p14="http://schemas.microsoft.com/office/powerpoint/2010/main" val="4162899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6058A-D812-4D88-AD75-A4778A0246D4}" type="slidenum">
              <a:rPr lang="en-US" smtClean="0"/>
              <a:t>41</a:t>
            </a:fld>
            <a:endParaRPr lang="en-US" dirty="0"/>
          </a:p>
        </p:txBody>
      </p:sp>
    </p:spTree>
    <p:extLst>
      <p:ext uri="{BB962C8B-B14F-4D97-AF65-F5344CB8AC3E}">
        <p14:creationId xmlns:p14="http://schemas.microsoft.com/office/powerpoint/2010/main" val="3438242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42</a:t>
            </a:fld>
            <a:endParaRPr lang="en-US" dirty="0"/>
          </a:p>
        </p:txBody>
      </p:sp>
    </p:spTree>
    <p:extLst>
      <p:ext uri="{BB962C8B-B14F-4D97-AF65-F5344CB8AC3E}">
        <p14:creationId xmlns:p14="http://schemas.microsoft.com/office/powerpoint/2010/main" val="63384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5</a:t>
            </a:fld>
            <a:endParaRPr lang="en-US" dirty="0"/>
          </a:p>
        </p:txBody>
      </p:sp>
    </p:spTree>
    <p:extLst>
      <p:ext uri="{BB962C8B-B14F-4D97-AF65-F5344CB8AC3E}">
        <p14:creationId xmlns:p14="http://schemas.microsoft.com/office/powerpoint/2010/main" val="189014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6</a:t>
            </a:fld>
            <a:endParaRPr lang="en-US" dirty="0"/>
          </a:p>
        </p:txBody>
      </p:sp>
    </p:spTree>
    <p:extLst>
      <p:ext uri="{BB962C8B-B14F-4D97-AF65-F5344CB8AC3E}">
        <p14:creationId xmlns:p14="http://schemas.microsoft.com/office/powerpoint/2010/main" val="3376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6058A-D812-4D88-AD75-A4778A0246D4}" type="slidenum">
              <a:rPr lang="en-US" smtClean="0"/>
              <a:t>7</a:t>
            </a:fld>
            <a:endParaRPr lang="en-US" dirty="0"/>
          </a:p>
        </p:txBody>
      </p:sp>
    </p:spTree>
    <p:extLst>
      <p:ext uri="{BB962C8B-B14F-4D97-AF65-F5344CB8AC3E}">
        <p14:creationId xmlns:p14="http://schemas.microsoft.com/office/powerpoint/2010/main" val="160680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8</a:t>
            </a:fld>
            <a:endParaRPr lang="en-US" dirty="0"/>
          </a:p>
        </p:txBody>
      </p:sp>
    </p:spTree>
    <p:extLst>
      <p:ext uri="{BB962C8B-B14F-4D97-AF65-F5344CB8AC3E}">
        <p14:creationId xmlns:p14="http://schemas.microsoft.com/office/powerpoint/2010/main" val="358539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9</a:t>
            </a:fld>
            <a:endParaRPr lang="en-US" dirty="0"/>
          </a:p>
        </p:txBody>
      </p:sp>
    </p:spTree>
    <p:extLst>
      <p:ext uri="{BB962C8B-B14F-4D97-AF65-F5344CB8AC3E}">
        <p14:creationId xmlns:p14="http://schemas.microsoft.com/office/powerpoint/2010/main" val="159477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06737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76602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070008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6279" y="328355"/>
            <a:ext cx="5249527" cy="95129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6429" y="6032678"/>
            <a:ext cx="1217891" cy="614636"/>
          </a:xfrm>
          <a:prstGeom prst="rect">
            <a:avLst/>
          </a:prstGeom>
        </p:spPr>
      </p:pic>
      <p:sp>
        <p:nvSpPr>
          <p:cNvPr id="18" name="Rectangle 17"/>
          <p:cNvSpPr/>
          <p:nvPr userDrawn="1"/>
        </p:nvSpPr>
        <p:spPr>
          <a:xfrm>
            <a:off x="-5970" y="0"/>
            <a:ext cx="2127380" cy="2127380"/>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19" name="Rectangle 18"/>
          <p:cNvSpPr/>
          <p:nvPr userDrawn="1"/>
        </p:nvSpPr>
        <p:spPr>
          <a:xfrm>
            <a:off x="-5970" y="2370193"/>
            <a:ext cx="2127380" cy="2127380"/>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20" name="Rectangle 19"/>
          <p:cNvSpPr/>
          <p:nvPr userDrawn="1"/>
        </p:nvSpPr>
        <p:spPr>
          <a:xfrm>
            <a:off x="-5970" y="4730620"/>
            <a:ext cx="2127380" cy="2127380"/>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Tree>
    <p:extLst>
      <p:ext uri="{BB962C8B-B14F-4D97-AF65-F5344CB8AC3E}">
        <p14:creationId xmlns:p14="http://schemas.microsoft.com/office/powerpoint/2010/main" val="305839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2038186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7" name="Group 6"/>
          <p:cNvGrpSpPr/>
          <p:nvPr userDrawn="1"/>
        </p:nvGrpSpPr>
        <p:grpSpPr>
          <a:xfrm>
            <a:off x="71001" y="6203793"/>
            <a:ext cx="2355657" cy="608811"/>
            <a:chOff x="-5972" y="6038503"/>
            <a:chExt cx="2355657" cy="60881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9" name="Rectangle 8"/>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Suggested Readings</a:t>
            </a:r>
            <a:endParaRPr lang="en-US" sz="4400" dirty="0"/>
          </a:p>
        </p:txBody>
      </p:sp>
    </p:spTree>
    <p:extLst>
      <p:ext uri="{BB962C8B-B14F-4D97-AF65-F5344CB8AC3E}">
        <p14:creationId xmlns:p14="http://schemas.microsoft.com/office/powerpoint/2010/main" val="2974512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Learning Objectives</a:t>
            </a:r>
            <a:endParaRPr lang="en-US" sz="4400" dirty="0"/>
          </a:p>
        </p:txBody>
      </p:sp>
    </p:spTree>
    <p:extLst>
      <p:ext uri="{BB962C8B-B14F-4D97-AF65-F5344CB8AC3E}">
        <p14:creationId xmlns:p14="http://schemas.microsoft.com/office/powerpoint/2010/main" val="2825019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6279" y="328355"/>
            <a:ext cx="5249527" cy="95129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6429" y="6032678"/>
            <a:ext cx="1217891" cy="614636"/>
          </a:xfrm>
          <a:prstGeom prst="rect">
            <a:avLst/>
          </a:prstGeom>
        </p:spPr>
      </p:pic>
      <p:sp>
        <p:nvSpPr>
          <p:cNvPr id="18" name="Rectangle 17"/>
          <p:cNvSpPr/>
          <p:nvPr userDrawn="1"/>
        </p:nvSpPr>
        <p:spPr>
          <a:xfrm>
            <a:off x="-5970" y="0"/>
            <a:ext cx="2127380" cy="2127380"/>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19" name="Rectangle 18"/>
          <p:cNvSpPr/>
          <p:nvPr userDrawn="1"/>
        </p:nvSpPr>
        <p:spPr>
          <a:xfrm>
            <a:off x="-5970" y="2370193"/>
            <a:ext cx="2127380" cy="2127380"/>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
        <p:nvSpPr>
          <p:cNvPr id="20" name="Rectangle 19"/>
          <p:cNvSpPr/>
          <p:nvPr userDrawn="1"/>
        </p:nvSpPr>
        <p:spPr>
          <a:xfrm>
            <a:off x="-5970" y="4730620"/>
            <a:ext cx="2127380" cy="2127380"/>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31145"/>
              </a:solidFill>
            </a:endParaRPr>
          </a:p>
        </p:txBody>
      </p:sp>
    </p:spTree>
    <p:extLst>
      <p:ext uri="{BB962C8B-B14F-4D97-AF65-F5344CB8AC3E}">
        <p14:creationId xmlns:p14="http://schemas.microsoft.com/office/powerpoint/2010/main" val="94244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77105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22097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36201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95376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495322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69107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78697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47699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097492381"/>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675" r:id="rId15"/>
    <p:sldLayoutId id="214748366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3.jpg"/><Relationship Id="rId5" Type="http://schemas.microsoft.com/office/2007/relationships/hdphoto" Target="../media/hdphoto1.wdp"/><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9.jp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slide" Target="slide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8103" y="1277332"/>
            <a:ext cx="9417378" cy="558066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t>Técnicas</a:t>
            </a:r>
            <a:r>
              <a:rPr lang="en-US" sz="4000" b="1" dirty="0"/>
              <a:t> de </a:t>
            </a:r>
            <a:r>
              <a:rPr lang="en-US" sz="4000" b="1" dirty="0" err="1"/>
              <a:t>imágen</a:t>
            </a:r>
            <a:r>
              <a:rPr lang="en-US" sz="4000" b="1" dirty="0"/>
              <a:t> </a:t>
            </a:r>
            <a:r>
              <a:rPr lang="en-US" sz="4000" b="1" dirty="0" err="1"/>
              <a:t>multimodales</a:t>
            </a:r>
            <a:r>
              <a:rPr lang="en-US" sz="4000" b="1" dirty="0"/>
              <a:t> para </a:t>
            </a:r>
            <a:r>
              <a:rPr lang="en-US" sz="4000" b="1" dirty="0" err="1"/>
              <a:t>realizar</a:t>
            </a:r>
            <a:r>
              <a:rPr lang="en-US" sz="4000" b="1" dirty="0"/>
              <a:t> </a:t>
            </a:r>
            <a:r>
              <a:rPr lang="en-US" sz="4000" b="1" dirty="0" err="1"/>
              <a:t>biopsias</a:t>
            </a:r>
            <a:r>
              <a:rPr lang="en-US" sz="4000" b="1" dirty="0"/>
              <a:t> de </a:t>
            </a:r>
            <a:r>
              <a:rPr lang="en-US" sz="4000" b="1" dirty="0" err="1"/>
              <a:t>lesiones</a:t>
            </a:r>
            <a:r>
              <a:rPr lang="en-US" sz="4000" b="1" dirty="0"/>
              <a:t> </a:t>
            </a:r>
            <a:r>
              <a:rPr lang="en-US" sz="4000" b="1" dirty="0" err="1"/>
              <a:t>desafiantes</a:t>
            </a:r>
            <a:endParaRPr lang="en-US" sz="4000" b="1" dirty="0"/>
          </a:p>
          <a:p>
            <a:pPr algn="ctr"/>
            <a:endParaRPr lang="en-US" sz="4000" b="1" dirty="0"/>
          </a:p>
          <a:p>
            <a:pPr algn="ctr"/>
            <a:r>
              <a:rPr lang="en-US" sz="1800" dirty="0">
                <a:latin typeface="Arial" panose="020B0604020202020204" pitchFamily="34" charset="0"/>
                <a:cs typeface="Arial" panose="020B0604020202020204" pitchFamily="34" charset="0"/>
              </a:rPr>
              <a:t>Kenneth Zurcher, MD</a:t>
            </a:r>
          </a:p>
          <a:p>
            <a:pPr algn="ctr"/>
            <a:r>
              <a:rPr lang="en-US" sz="1800" dirty="0">
                <a:latin typeface="Arial" panose="020B0604020202020204" pitchFamily="34" charset="0"/>
                <a:cs typeface="Arial" panose="020B0604020202020204" pitchFamily="34" charset="0"/>
              </a:rPr>
              <a:t>Mark D. Sugi, MD</a:t>
            </a:r>
          </a:p>
          <a:p>
            <a:pPr algn="ctr"/>
            <a:r>
              <a:rPr lang="en-US" sz="1800" dirty="0">
                <a:latin typeface="Arial" panose="020B0604020202020204" pitchFamily="34" charset="0"/>
                <a:cs typeface="Arial" panose="020B0604020202020204" pitchFamily="34" charset="0"/>
              </a:rPr>
              <a:t>Sailendra G. Naidu, MD</a:t>
            </a:r>
          </a:p>
          <a:p>
            <a:pPr algn="ctr"/>
            <a:r>
              <a:rPr lang="en-US" sz="1800" dirty="0">
                <a:latin typeface="Arial" panose="020B0604020202020204" pitchFamily="34" charset="0"/>
                <a:cs typeface="Arial" panose="020B0604020202020204" pitchFamily="34" charset="0"/>
              </a:rPr>
              <a:t>Rahmi Oklu, MD, PhD</a:t>
            </a:r>
          </a:p>
          <a:p>
            <a:pPr algn="ctr"/>
            <a:r>
              <a:rPr lang="en-US" sz="1800" dirty="0">
                <a:latin typeface="Arial" panose="020B0604020202020204" pitchFamily="34" charset="0"/>
                <a:cs typeface="Arial" panose="020B0604020202020204" pitchFamily="34" charset="0"/>
              </a:rPr>
              <a:t>Grace Knuttinen, MD, PhD</a:t>
            </a:r>
          </a:p>
          <a:p>
            <a:pPr algn="ctr"/>
            <a:r>
              <a:rPr lang="en-US" sz="1800" dirty="0">
                <a:latin typeface="Arial" panose="020B0604020202020204" pitchFamily="34" charset="0"/>
                <a:cs typeface="Arial" panose="020B0604020202020204" pitchFamily="34" charset="0"/>
              </a:rPr>
              <a:t>Sadeer Alzubaidi, MD</a:t>
            </a:r>
          </a:p>
          <a:p>
            <a:pPr algn="ctr"/>
            <a:r>
              <a:rPr lang="en-US" sz="1800" dirty="0">
                <a:latin typeface="Arial" panose="020B0604020202020204" pitchFamily="34" charset="0"/>
                <a:cs typeface="Arial" panose="020B0604020202020204" pitchFamily="34" charset="0"/>
              </a:rPr>
              <a:t>William Eversman, MD</a:t>
            </a:r>
          </a:p>
          <a:p>
            <a:pPr algn="ctr"/>
            <a:r>
              <a:rPr lang="en-US" sz="1800" dirty="0">
                <a:latin typeface="Arial" panose="020B0604020202020204" pitchFamily="34" charset="0"/>
                <a:cs typeface="Arial" panose="020B0604020202020204" pitchFamily="34" charset="0"/>
              </a:rPr>
              <a:t>Nirvi Dahiya, MD</a:t>
            </a:r>
          </a:p>
          <a:p>
            <a:pPr algn="ctr"/>
            <a:r>
              <a:rPr lang="en-US" sz="1800" dirty="0">
                <a:latin typeface="Arial" panose="020B0604020202020204" pitchFamily="34" charset="0"/>
                <a:cs typeface="Arial" panose="020B0604020202020204" pitchFamily="34" charset="0"/>
              </a:rPr>
              <a:t>Scott W. Young, MD</a:t>
            </a:r>
          </a:p>
          <a:p>
            <a:pPr algn="ctr"/>
            <a:r>
              <a:rPr lang="en-US" sz="1800" dirty="0">
                <a:latin typeface="Arial" panose="020B0604020202020204" pitchFamily="34" charset="0"/>
                <a:cs typeface="Arial" panose="020B0604020202020204" pitchFamily="34" charset="0"/>
              </a:rPr>
              <a:t>J. Scott Kriegshauser, MD</a:t>
            </a:r>
          </a:p>
          <a:p>
            <a:pPr algn="ct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08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EC686482-9C9D-6B44-9351-57C3133ED11E}"/>
              </a:ext>
            </a:extLst>
          </p:cNvPr>
          <p:cNvSpPr txBox="1">
            <a:spLocks/>
          </p:cNvSpPr>
          <p:nvPr/>
        </p:nvSpPr>
        <p:spPr>
          <a:xfrm>
            <a:off x="630060" y="914924"/>
            <a:ext cx="5810059" cy="1404989"/>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err="1">
                <a:solidFill>
                  <a:srgbClr val="D31145"/>
                </a:solidFill>
              </a:rPr>
              <a:t>Viabilidad</a:t>
            </a:r>
            <a:r>
              <a:rPr lang="en-US" sz="1600" b="1" dirty="0">
                <a:solidFill>
                  <a:srgbClr val="D31145"/>
                </a:solidFill>
              </a:rPr>
              <a:t>: </a:t>
            </a:r>
            <a:r>
              <a:rPr lang="es-ES" sz="1600" dirty="0"/>
              <a:t>Dirigirse a la porción viable de una lesión con necrosis central puede dar como resultado un mayor rendimiento diagnóstico. Esto puede evaluarse evaluando las características de realce en la TC con contraste (CECT) (a), el flujo Doppler o la mejora en la ecografía, o la actividad metabólica en la PET (b).</a:t>
            </a:r>
            <a:endParaRPr lang="en-US" sz="1600" dirty="0"/>
          </a:p>
        </p:txBody>
      </p:sp>
      <p:sp>
        <p:nvSpPr>
          <p:cNvPr id="12" name="TextBox 11">
            <a:extLst>
              <a:ext uri="{FF2B5EF4-FFF2-40B4-BE49-F238E27FC236}">
                <a16:creationId xmlns:a16="http://schemas.microsoft.com/office/drawing/2014/main" id="{1B0BA0E0-B20D-3D46-BAE7-FE1302D92DDC}"/>
              </a:ext>
            </a:extLst>
          </p:cNvPr>
          <p:cNvSpPr txBox="1"/>
          <p:nvPr/>
        </p:nvSpPr>
        <p:spPr>
          <a:xfrm>
            <a:off x="7268453" y="5533783"/>
            <a:ext cx="4119808" cy="830997"/>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600" dirty="0"/>
              <a:t>Como principio general, apuntar a la periferia de una masa con componentes necróticos aumenta la precisión del diagnóstico.</a:t>
            </a:r>
            <a:endParaRPr lang="en-US" sz="1600" dirty="0"/>
          </a:p>
        </p:txBody>
      </p:sp>
      <p:grpSp>
        <p:nvGrpSpPr>
          <p:cNvPr id="21" name="Group 20">
            <a:extLst>
              <a:ext uri="{FF2B5EF4-FFF2-40B4-BE49-F238E27FC236}">
                <a16:creationId xmlns:a16="http://schemas.microsoft.com/office/drawing/2014/main" id="{9BA7EE18-DC87-461D-A02A-6220216085DB}"/>
              </a:ext>
            </a:extLst>
          </p:cNvPr>
          <p:cNvGrpSpPr/>
          <p:nvPr/>
        </p:nvGrpSpPr>
        <p:grpSpPr>
          <a:xfrm>
            <a:off x="7538532" y="2530576"/>
            <a:ext cx="3630031" cy="2878990"/>
            <a:chOff x="7019769" y="2258158"/>
            <a:chExt cx="3515103" cy="2787840"/>
          </a:xfrm>
        </p:grpSpPr>
        <p:pic>
          <p:nvPicPr>
            <p:cNvPr id="7" name="Picture 6" descr="https://lh6.googleusercontent.com/1RoNi7ozpJXAfPx-_fDzSNUXECiKDBomSLLrhjW5Zp1LdCfj-OghdAUaiIoFxfP3osBo02uFZPcUtQUMj2XC9VvUMM67nzK1VASbiceaP94cAV5_s5dYssiG_ig5G_w3H1YSEPWKQog">
              <a:extLst>
                <a:ext uri="{FF2B5EF4-FFF2-40B4-BE49-F238E27FC236}">
                  <a16:creationId xmlns:a16="http://schemas.microsoft.com/office/drawing/2014/main" id="{9BDFE657-820C-CA46-8C7A-2EA8AEE0CE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 t="2735" r="22499" b="2879"/>
            <a:stretch/>
          </p:blipFill>
          <p:spPr bwMode="auto">
            <a:xfrm>
              <a:off x="7019769" y="2258158"/>
              <a:ext cx="3515103" cy="278784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a:extLst>
                <a:ext uri="{FF2B5EF4-FFF2-40B4-BE49-F238E27FC236}">
                  <a16:creationId xmlns:a16="http://schemas.microsoft.com/office/drawing/2014/main" id="{05A62496-653F-3B4F-AE93-20962B0D2CC2}"/>
                </a:ext>
              </a:extLst>
            </p:cNvPr>
            <p:cNvSpPr/>
            <p:nvPr/>
          </p:nvSpPr>
          <p:spPr>
            <a:xfrm>
              <a:off x="7634580" y="2879403"/>
              <a:ext cx="889148" cy="874215"/>
            </a:xfrm>
            <a:custGeom>
              <a:avLst/>
              <a:gdLst>
                <a:gd name="connsiteX0" fmla="*/ 774382 w 889148"/>
                <a:gd name="connsiteY0" fmla="*/ 268941 h 874215"/>
                <a:gd name="connsiteX1" fmla="*/ 727317 w 889148"/>
                <a:gd name="connsiteY1" fmla="*/ 221876 h 874215"/>
                <a:gd name="connsiteX2" fmla="*/ 680253 w 889148"/>
                <a:gd name="connsiteY2" fmla="*/ 161364 h 874215"/>
                <a:gd name="connsiteX3" fmla="*/ 626464 w 889148"/>
                <a:gd name="connsiteY3" fmla="*/ 121023 h 874215"/>
                <a:gd name="connsiteX4" fmla="*/ 613017 w 889148"/>
                <a:gd name="connsiteY4" fmla="*/ 100853 h 874215"/>
                <a:gd name="connsiteX5" fmla="*/ 619741 w 889148"/>
                <a:gd name="connsiteY5" fmla="*/ 73959 h 874215"/>
                <a:gd name="connsiteX6" fmla="*/ 619741 w 889148"/>
                <a:gd name="connsiteY6" fmla="*/ 20170 h 874215"/>
                <a:gd name="connsiteX7" fmla="*/ 552506 w 889148"/>
                <a:gd name="connsiteY7" fmla="*/ 0 h 874215"/>
                <a:gd name="connsiteX8" fmla="*/ 485270 w 889148"/>
                <a:gd name="connsiteY8" fmla="*/ 26894 h 874215"/>
                <a:gd name="connsiteX9" fmla="*/ 451653 w 889148"/>
                <a:gd name="connsiteY9" fmla="*/ 60512 h 874215"/>
                <a:gd name="connsiteX10" fmla="*/ 438206 w 889148"/>
                <a:gd name="connsiteY10" fmla="*/ 100853 h 874215"/>
                <a:gd name="connsiteX11" fmla="*/ 431482 w 889148"/>
                <a:gd name="connsiteY11" fmla="*/ 121023 h 874215"/>
                <a:gd name="connsiteX12" fmla="*/ 418035 w 889148"/>
                <a:gd name="connsiteY12" fmla="*/ 174812 h 874215"/>
                <a:gd name="connsiteX13" fmla="*/ 391141 w 889148"/>
                <a:gd name="connsiteY13" fmla="*/ 215153 h 874215"/>
                <a:gd name="connsiteX14" fmla="*/ 377694 w 889148"/>
                <a:gd name="connsiteY14" fmla="*/ 235323 h 874215"/>
                <a:gd name="connsiteX15" fmla="*/ 357523 w 889148"/>
                <a:gd name="connsiteY15" fmla="*/ 248770 h 874215"/>
                <a:gd name="connsiteX16" fmla="*/ 323906 w 889148"/>
                <a:gd name="connsiteY16" fmla="*/ 282388 h 874215"/>
                <a:gd name="connsiteX17" fmla="*/ 303735 w 889148"/>
                <a:gd name="connsiteY17" fmla="*/ 322729 h 874215"/>
                <a:gd name="connsiteX18" fmla="*/ 290288 w 889148"/>
                <a:gd name="connsiteY18" fmla="*/ 342900 h 874215"/>
                <a:gd name="connsiteX19" fmla="*/ 276841 w 889148"/>
                <a:gd name="connsiteY19" fmla="*/ 383241 h 874215"/>
                <a:gd name="connsiteX20" fmla="*/ 270117 w 889148"/>
                <a:gd name="connsiteY20" fmla="*/ 450476 h 874215"/>
                <a:gd name="connsiteX21" fmla="*/ 236500 w 889148"/>
                <a:gd name="connsiteY21" fmla="*/ 490817 h 874215"/>
                <a:gd name="connsiteX22" fmla="*/ 196159 w 889148"/>
                <a:gd name="connsiteY22" fmla="*/ 504264 h 874215"/>
                <a:gd name="connsiteX23" fmla="*/ 175988 w 889148"/>
                <a:gd name="connsiteY23" fmla="*/ 510988 h 874215"/>
                <a:gd name="connsiteX24" fmla="*/ 155817 w 889148"/>
                <a:gd name="connsiteY24" fmla="*/ 517712 h 874215"/>
                <a:gd name="connsiteX25" fmla="*/ 115476 w 889148"/>
                <a:gd name="connsiteY25" fmla="*/ 537882 h 874215"/>
                <a:gd name="connsiteX26" fmla="*/ 88582 w 889148"/>
                <a:gd name="connsiteY26" fmla="*/ 578223 h 874215"/>
                <a:gd name="connsiteX27" fmla="*/ 54964 w 889148"/>
                <a:gd name="connsiteY27" fmla="*/ 605117 h 874215"/>
                <a:gd name="connsiteX28" fmla="*/ 34794 w 889148"/>
                <a:gd name="connsiteY28" fmla="*/ 618564 h 874215"/>
                <a:gd name="connsiteX29" fmla="*/ 7900 w 889148"/>
                <a:gd name="connsiteY29" fmla="*/ 652182 h 874215"/>
                <a:gd name="connsiteX30" fmla="*/ 7900 w 889148"/>
                <a:gd name="connsiteY30" fmla="*/ 726141 h 874215"/>
                <a:gd name="connsiteX31" fmla="*/ 54964 w 889148"/>
                <a:gd name="connsiteY31" fmla="*/ 732864 h 874215"/>
                <a:gd name="connsiteX32" fmla="*/ 88582 w 889148"/>
                <a:gd name="connsiteY32" fmla="*/ 759759 h 874215"/>
                <a:gd name="connsiteX33" fmla="*/ 108753 w 889148"/>
                <a:gd name="connsiteY33" fmla="*/ 766482 h 874215"/>
                <a:gd name="connsiteX34" fmla="*/ 142370 w 889148"/>
                <a:gd name="connsiteY34" fmla="*/ 800100 h 874215"/>
                <a:gd name="connsiteX35" fmla="*/ 169264 w 889148"/>
                <a:gd name="connsiteY35" fmla="*/ 793376 h 874215"/>
                <a:gd name="connsiteX36" fmla="*/ 182712 w 889148"/>
                <a:gd name="connsiteY36" fmla="*/ 779929 h 874215"/>
                <a:gd name="connsiteX37" fmla="*/ 196159 w 889148"/>
                <a:gd name="connsiteY37" fmla="*/ 739588 h 874215"/>
                <a:gd name="connsiteX38" fmla="*/ 209606 w 889148"/>
                <a:gd name="connsiteY38" fmla="*/ 699247 h 874215"/>
                <a:gd name="connsiteX39" fmla="*/ 223053 w 889148"/>
                <a:gd name="connsiteY39" fmla="*/ 658906 h 874215"/>
                <a:gd name="connsiteX40" fmla="*/ 263394 w 889148"/>
                <a:gd name="connsiteY40" fmla="*/ 625288 h 874215"/>
                <a:gd name="connsiteX41" fmla="*/ 283564 w 889148"/>
                <a:gd name="connsiteY41" fmla="*/ 618564 h 874215"/>
                <a:gd name="connsiteX42" fmla="*/ 323906 w 889148"/>
                <a:gd name="connsiteY42" fmla="*/ 625288 h 874215"/>
                <a:gd name="connsiteX43" fmla="*/ 330629 w 889148"/>
                <a:gd name="connsiteY43" fmla="*/ 652182 h 874215"/>
                <a:gd name="connsiteX44" fmla="*/ 337353 w 889148"/>
                <a:gd name="connsiteY44" fmla="*/ 672353 h 874215"/>
                <a:gd name="connsiteX45" fmla="*/ 357523 w 889148"/>
                <a:gd name="connsiteY45" fmla="*/ 679076 h 874215"/>
                <a:gd name="connsiteX46" fmla="*/ 397864 w 889148"/>
                <a:gd name="connsiteY46" fmla="*/ 705970 h 874215"/>
                <a:gd name="connsiteX47" fmla="*/ 411312 w 889148"/>
                <a:gd name="connsiteY47" fmla="*/ 719417 h 874215"/>
                <a:gd name="connsiteX48" fmla="*/ 451653 w 889148"/>
                <a:gd name="connsiteY48" fmla="*/ 732864 h 874215"/>
                <a:gd name="connsiteX49" fmla="*/ 471823 w 889148"/>
                <a:gd name="connsiteY49" fmla="*/ 739588 h 874215"/>
                <a:gd name="connsiteX50" fmla="*/ 478547 w 889148"/>
                <a:gd name="connsiteY50" fmla="*/ 826994 h 874215"/>
                <a:gd name="connsiteX51" fmla="*/ 518888 w 889148"/>
                <a:gd name="connsiteY51" fmla="*/ 847164 h 874215"/>
                <a:gd name="connsiteX52" fmla="*/ 552506 w 889148"/>
                <a:gd name="connsiteY52" fmla="*/ 874059 h 874215"/>
                <a:gd name="connsiteX53" fmla="*/ 572676 w 889148"/>
                <a:gd name="connsiteY53" fmla="*/ 867335 h 874215"/>
                <a:gd name="connsiteX54" fmla="*/ 592847 w 889148"/>
                <a:gd name="connsiteY54" fmla="*/ 847164 h 874215"/>
                <a:gd name="connsiteX55" fmla="*/ 613017 w 889148"/>
                <a:gd name="connsiteY55" fmla="*/ 806823 h 874215"/>
                <a:gd name="connsiteX56" fmla="*/ 626464 w 889148"/>
                <a:gd name="connsiteY56" fmla="*/ 786653 h 874215"/>
                <a:gd name="connsiteX57" fmla="*/ 653359 w 889148"/>
                <a:gd name="connsiteY57" fmla="*/ 739588 h 874215"/>
                <a:gd name="connsiteX58" fmla="*/ 666806 w 889148"/>
                <a:gd name="connsiteY58" fmla="*/ 679076 h 874215"/>
                <a:gd name="connsiteX59" fmla="*/ 700423 w 889148"/>
                <a:gd name="connsiteY59" fmla="*/ 558053 h 874215"/>
                <a:gd name="connsiteX60" fmla="*/ 727317 w 889148"/>
                <a:gd name="connsiteY60" fmla="*/ 571500 h 874215"/>
                <a:gd name="connsiteX61" fmla="*/ 747488 w 889148"/>
                <a:gd name="connsiteY61" fmla="*/ 578223 h 874215"/>
                <a:gd name="connsiteX62" fmla="*/ 760935 w 889148"/>
                <a:gd name="connsiteY62" fmla="*/ 598394 h 874215"/>
                <a:gd name="connsiteX63" fmla="*/ 774382 w 889148"/>
                <a:gd name="connsiteY63" fmla="*/ 578223 h 874215"/>
                <a:gd name="connsiteX64" fmla="*/ 747488 w 889148"/>
                <a:gd name="connsiteY64" fmla="*/ 517712 h 874215"/>
                <a:gd name="connsiteX65" fmla="*/ 740764 w 889148"/>
                <a:gd name="connsiteY65" fmla="*/ 497541 h 874215"/>
                <a:gd name="connsiteX66" fmla="*/ 754212 w 889148"/>
                <a:gd name="connsiteY66" fmla="*/ 484094 h 874215"/>
                <a:gd name="connsiteX67" fmla="*/ 794553 w 889148"/>
                <a:gd name="connsiteY67" fmla="*/ 470647 h 874215"/>
                <a:gd name="connsiteX68" fmla="*/ 828170 w 889148"/>
                <a:gd name="connsiteY68" fmla="*/ 497541 h 874215"/>
                <a:gd name="connsiteX69" fmla="*/ 848341 w 889148"/>
                <a:gd name="connsiteY69" fmla="*/ 504264 h 874215"/>
                <a:gd name="connsiteX70" fmla="*/ 875235 w 889148"/>
                <a:gd name="connsiteY70" fmla="*/ 497541 h 874215"/>
                <a:gd name="connsiteX71" fmla="*/ 888682 w 889148"/>
                <a:gd name="connsiteY71" fmla="*/ 457200 h 874215"/>
                <a:gd name="connsiteX72" fmla="*/ 881959 w 889148"/>
                <a:gd name="connsiteY72" fmla="*/ 329453 h 874215"/>
                <a:gd name="connsiteX73" fmla="*/ 841617 w 889148"/>
                <a:gd name="connsiteY73" fmla="*/ 302559 h 874215"/>
                <a:gd name="connsiteX74" fmla="*/ 821447 w 889148"/>
                <a:gd name="connsiteY74" fmla="*/ 289112 h 874215"/>
                <a:gd name="connsiteX75" fmla="*/ 808000 w 889148"/>
                <a:gd name="connsiteY75" fmla="*/ 275664 h 874215"/>
                <a:gd name="connsiteX76" fmla="*/ 774382 w 889148"/>
                <a:gd name="connsiteY76" fmla="*/ 268941 h 87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9148" h="874215">
                  <a:moveTo>
                    <a:pt x="774382" y="268941"/>
                  </a:moveTo>
                  <a:cubicBezTo>
                    <a:pt x="760935" y="259976"/>
                    <a:pt x="741648" y="238813"/>
                    <a:pt x="727317" y="221876"/>
                  </a:cubicBezTo>
                  <a:cubicBezTo>
                    <a:pt x="699359" y="188834"/>
                    <a:pt x="709373" y="184014"/>
                    <a:pt x="680253" y="161364"/>
                  </a:cubicBezTo>
                  <a:cubicBezTo>
                    <a:pt x="657483" y="143654"/>
                    <a:pt x="642379" y="140916"/>
                    <a:pt x="626464" y="121023"/>
                  </a:cubicBezTo>
                  <a:cubicBezTo>
                    <a:pt x="621416" y="114713"/>
                    <a:pt x="617499" y="107576"/>
                    <a:pt x="613017" y="100853"/>
                  </a:cubicBezTo>
                  <a:cubicBezTo>
                    <a:pt x="615258" y="91888"/>
                    <a:pt x="617202" y="82844"/>
                    <a:pt x="619741" y="73959"/>
                  </a:cubicBezTo>
                  <a:cubicBezTo>
                    <a:pt x="624457" y="57453"/>
                    <a:pt x="636917" y="37346"/>
                    <a:pt x="619741" y="20170"/>
                  </a:cubicBezTo>
                  <a:cubicBezTo>
                    <a:pt x="614284" y="14713"/>
                    <a:pt x="564695" y="3047"/>
                    <a:pt x="552506" y="0"/>
                  </a:cubicBezTo>
                  <a:cubicBezTo>
                    <a:pt x="472285" y="10027"/>
                    <a:pt x="516975" y="-9341"/>
                    <a:pt x="485270" y="26894"/>
                  </a:cubicBezTo>
                  <a:cubicBezTo>
                    <a:pt x="474835" y="38821"/>
                    <a:pt x="451653" y="60512"/>
                    <a:pt x="451653" y="60512"/>
                  </a:cubicBezTo>
                  <a:lnTo>
                    <a:pt x="438206" y="100853"/>
                  </a:lnTo>
                  <a:cubicBezTo>
                    <a:pt x="435965" y="107576"/>
                    <a:pt x="432872" y="114074"/>
                    <a:pt x="431482" y="121023"/>
                  </a:cubicBezTo>
                  <a:cubicBezTo>
                    <a:pt x="429619" y="130341"/>
                    <a:pt x="424497" y="163180"/>
                    <a:pt x="418035" y="174812"/>
                  </a:cubicBezTo>
                  <a:cubicBezTo>
                    <a:pt x="410186" y="188939"/>
                    <a:pt x="400106" y="201706"/>
                    <a:pt x="391141" y="215153"/>
                  </a:cubicBezTo>
                  <a:cubicBezTo>
                    <a:pt x="386659" y="221876"/>
                    <a:pt x="384417" y="230841"/>
                    <a:pt x="377694" y="235323"/>
                  </a:cubicBezTo>
                  <a:lnTo>
                    <a:pt x="357523" y="248770"/>
                  </a:lnTo>
                  <a:cubicBezTo>
                    <a:pt x="321664" y="302560"/>
                    <a:pt x="368729" y="237564"/>
                    <a:pt x="323906" y="282388"/>
                  </a:cubicBezTo>
                  <a:cubicBezTo>
                    <a:pt x="304639" y="301656"/>
                    <a:pt x="314671" y="300857"/>
                    <a:pt x="303735" y="322729"/>
                  </a:cubicBezTo>
                  <a:cubicBezTo>
                    <a:pt x="300121" y="329957"/>
                    <a:pt x="293570" y="335516"/>
                    <a:pt x="290288" y="342900"/>
                  </a:cubicBezTo>
                  <a:cubicBezTo>
                    <a:pt x="284531" y="355853"/>
                    <a:pt x="276841" y="383241"/>
                    <a:pt x="276841" y="383241"/>
                  </a:cubicBezTo>
                  <a:cubicBezTo>
                    <a:pt x="274600" y="405653"/>
                    <a:pt x="275182" y="428529"/>
                    <a:pt x="270117" y="450476"/>
                  </a:cubicBezTo>
                  <a:cubicBezTo>
                    <a:pt x="268025" y="459543"/>
                    <a:pt x="242818" y="487307"/>
                    <a:pt x="236500" y="490817"/>
                  </a:cubicBezTo>
                  <a:cubicBezTo>
                    <a:pt x="224109" y="497701"/>
                    <a:pt x="209606" y="499782"/>
                    <a:pt x="196159" y="504264"/>
                  </a:cubicBezTo>
                  <a:lnTo>
                    <a:pt x="175988" y="510988"/>
                  </a:lnTo>
                  <a:cubicBezTo>
                    <a:pt x="169264" y="513229"/>
                    <a:pt x="161714" y="513781"/>
                    <a:pt x="155817" y="517712"/>
                  </a:cubicBezTo>
                  <a:cubicBezTo>
                    <a:pt x="129750" y="535090"/>
                    <a:pt x="143313" y="528604"/>
                    <a:pt x="115476" y="537882"/>
                  </a:cubicBezTo>
                  <a:cubicBezTo>
                    <a:pt x="106511" y="551329"/>
                    <a:pt x="102029" y="569258"/>
                    <a:pt x="88582" y="578223"/>
                  </a:cubicBezTo>
                  <a:cubicBezTo>
                    <a:pt x="26503" y="619610"/>
                    <a:pt x="102866" y="566796"/>
                    <a:pt x="54964" y="605117"/>
                  </a:cubicBezTo>
                  <a:cubicBezTo>
                    <a:pt x="48654" y="610165"/>
                    <a:pt x="41104" y="613516"/>
                    <a:pt x="34794" y="618564"/>
                  </a:cubicBezTo>
                  <a:cubicBezTo>
                    <a:pt x="21109" y="629512"/>
                    <a:pt x="17883" y="637207"/>
                    <a:pt x="7900" y="652182"/>
                  </a:cubicBezTo>
                  <a:cubicBezTo>
                    <a:pt x="4793" y="667715"/>
                    <a:pt x="-8207" y="712047"/>
                    <a:pt x="7900" y="726141"/>
                  </a:cubicBezTo>
                  <a:cubicBezTo>
                    <a:pt x="19826" y="736576"/>
                    <a:pt x="39276" y="730623"/>
                    <a:pt x="54964" y="732864"/>
                  </a:cubicBezTo>
                  <a:cubicBezTo>
                    <a:pt x="67471" y="745371"/>
                    <a:pt x="71620" y="751278"/>
                    <a:pt x="88582" y="759759"/>
                  </a:cubicBezTo>
                  <a:cubicBezTo>
                    <a:pt x="94921" y="762928"/>
                    <a:pt x="102029" y="764241"/>
                    <a:pt x="108753" y="766482"/>
                  </a:cubicBezTo>
                  <a:cubicBezTo>
                    <a:pt x="116302" y="777805"/>
                    <a:pt x="125857" y="797741"/>
                    <a:pt x="142370" y="800100"/>
                  </a:cubicBezTo>
                  <a:cubicBezTo>
                    <a:pt x="151518" y="801407"/>
                    <a:pt x="160299" y="795617"/>
                    <a:pt x="169264" y="793376"/>
                  </a:cubicBezTo>
                  <a:cubicBezTo>
                    <a:pt x="173747" y="788894"/>
                    <a:pt x="179877" y="785599"/>
                    <a:pt x="182712" y="779929"/>
                  </a:cubicBezTo>
                  <a:cubicBezTo>
                    <a:pt x="189051" y="767251"/>
                    <a:pt x="191677" y="753035"/>
                    <a:pt x="196159" y="739588"/>
                  </a:cubicBezTo>
                  <a:lnTo>
                    <a:pt x="209606" y="699247"/>
                  </a:lnTo>
                  <a:lnTo>
                    <a:pt x="223053" y="658906"/>
                  </a:lnTo>
                  <a:cubicBezTo>
                    <a:pt x="237925" y="644033"/>
                    <a:pt x="244670" y="634650"/>
                    <a:pt x="263394" y="625288"/>
                  </a:cubicBezTo>
                  <a:cubicBezTo>
                    <a:pt x="269733" y="622118"/>
                    <a:pt x="276841" y="620805"/>
                    <a:pt x="283564" y="618564"/>
                  </a:cubicBezTo>
                  <a:cubicBezTo>
                    <a:pt x="297011" y="620805"/>
                    <a:pt x="312813" y="617364"/>
                    <a:pt x="323906" y="625288"/>
                  </a:cubicBezTo>
                  <a:cubicBezTo>
                    <a:pt x="331425" y="630659"/>
                    <a:pt x="328090" y="643297"/>
                    <a:pt x="330629" y="652182"/>
                  </a:cubicBezTo>
                  <a:cubicBezTo>
                    <a:pt x="332576" y="658997"/>
                    <a:pt x="332341" y="667341"/>
                    <a:pt x="337353" y="672353"/>
                  </a:cubicBezTo>
                  <a:cubicBezTo>
                    <a:pt x="342364" y="677364"/>
                    <a:pt x="350800" y="676835"/>
                    <a:pt x="357523" y="679076"/>
                  </a:cubicBezTo>
                  <a:cubicBezTo>
                    <a:pt x="408813" y="730366"/>
                    <a:pt x="349214" y="676781"/>
                    <a:pt x="397864" y="705970"/>
                  </a:cubicBezTo>
                  <a:cubicBezTo>
                    <a:pt x="403300" y="709231"/>
                    <a:pt x="405642" y="716582"/>
                    <a:pt x="411312" y="719417"/>
                  </a:cubicBezTo>
                  <a:cubicBezTo>
                    <a:pt x="423990" y="725756"/>
                    <a:pt x="438206" y="728382"/>
                    <a:pt x="451653" y="732864"/>
                  </a:cubicBezTo>
                  <a:lnTo>
                    <a:pt x="471823" y="739588"/>
                  </a:lnTo>
                  <a:cubicBezTo>
                    <a:pt x="507366" y="792903"/>
                    <a:pt x="459310" y="711571"/>
                    <a:pt x="478547" y="826994"/>
                  </a:cubicBezTo>
                  <a:cubicBezTo>
                    <a:pt x="480081" y="836195"/>
                    <a:pt x="512569" y="845058"/>
                    <a:pt x="518888" y="847164"/>
                  </a:cubicBezTo>
                  <a:cubicBezTo>
                    <a:pt x="526073" y="854350"/>
                    <a:pt x="542326" y="872362"/>
                    <a:pt x="552506" y="874059"/>
                  </a:cubicBezTo>
                  <a:cubicBezTo>
                    <a:pt x="559497" y="875224"/>
                    <a:pt x="565953" y="869576"/>
                    <a:pt x="572676" y="867335"/>
                  </a:cubicBezTo>
                  <a:cubicBezTo>
                    <a:pt x="579400" y="860611"/>
                    <a:pt x="586760" y="854469"/>
                    <a:pt x="592847" y="847164"/>
                  </a:cubicBezTo>
                  <a:cubicBezTo>
                    <a:pt x="616934" y="818259"/>
                    <a:pt x="597855" y="837149"/>
                    <a:pt x="613017" y="806823"/>
                  </a:cubicBezTo>
                  <a:cubicBezTo>
                    <a:pt x="616631" y="799596"/>
                    <a:pt x="622455" y="793669"/>
                    <a:pt x="626464" y="786653"/>
                  </a:cubicBezTo>
                  <a:cubicBezTo>
                    <a:pt x="660592" y="726932"/>
                    <a:pt x="620593" y="788738"/>
                    <a:pt x="653359" y="739588"/>
                  </a:cubicBezTo>
                  <a:cubicBezTo>
                    <a:pt x="661738" y="714447"/>
                    <a:pt x="664022" y="711090"/>
                    <a:pt x="666806" y="679076"/>
                  </a:cubicBezTo>
                  <a:cubicBezTo>
                    <a:pt x="677624" y="554663"/>
                    <a:pt x="635642" y="574247"/>
                    <a:pt x="700423" y="558053"/>
                  </a:cubicBezTo>
                  <a:cubicBezTo>
                    <a:pt x="709388" y="562535"/>
                    <a:pt x="718105" y="567552"/>
                    <a:pt x="727317" y="571500"/>
                  </a:cubicBezTo>
                  <a:cubicBezTo>
                    <a:pt x="733831" y="574292"/>
                    <a:pt x="741954" y="573796"/>
                    <a:pt x="747488" y="578223"/>
                  </a:cubicBezTo>
                  <a:cubicBezTo>
                    <a:pt x="753798" y="583271"/>
                    <a:pt x="756453" y="591670"/>
                    <a:pt x="760935" y="598394"/>
                  </a:cubicBezTo>
                  <a:cubicBezTo>
                    <a:pt x="765417" y="591670"/>
                    <a:pt x="774382" y="586304"/>
                    <a:pt x="774382" y="578223"/>
                  </a:cubicBezTo>
                  <a:cubicBezTo>
                    <a:pt x="774382" y="543530"/>
                    <a:pt x="759675" y="542086"/>
                    <a:pt x="747488" y="517712"/>
                  </a:cubicBezTo>
                  <a:cubicBezTo>
                    <a:pt x="744318" y="511373"/>
                    <a:pt x="743005" y="504265"/>
                    <a:pt x="740764" y="497541"/>
                  </a:cubicBezTo>
                  <a:cubicBezTo>
                    <a:pt x="745247" y="493059"/>
                    <a:pt x="748542" y="486929"/>
                    <a:pt x="754212" y="484094"/>
                  </a:cubicBezTo>
                  <a:cubicBezTo>
                    <a:pt x="766890" y="477755"/>
                    <a:pt x="794553" y="470647"/>
                    <a:pt x="794553" y="470647"/>
                  </a:cubicBezTo>
                  <a:cubicBezTo>
                    <a:pt x="845252" y="487546"/>
                    <a:pt x="784723" y="462784"/>
                    <a:pt x="828170" y="497541"/>
                  </a:cubicBezTo>
                  <a:cubicBezTo>
                    <a:pt x="833704" y="501968"/>
                    <a:pt x="841617" y="502023"/>
                    <a:pt x="848341" y="504264"/>
                  </a:cubicBezTo>
                  <a:cubicBezTo>
                    <a:pt x="857306" y="502023"/>
                    <a:pt x="869221" y="504557"/>
                    <a:pt x="875235" y="497541"/>
                  </a:cubicBezTo>
                  <a:cubicBezTo>
                    <a:pt x="884460" y="486779"/>
                    <a:pt x="888682" y="457200"/>
                    <a:pt x="888682" y="457200"/>
                  </a:cubicBezTo>
                  <a:cubicBezTo>
                    <a:pt x="886441" y="414618"/>
                    <a:pt x="894375" y="370247"/>
                    <a:pt x="881959" y="329453"/>
                  </a:cubicBezTo>
                  <a:cubicBezTo>
                    <a:pt x="877253" y="313992"/>
                    <a:pt x="855064" y="311524"/>
                    <a:pt x="841617" y="302559"/>
                  </a:cubicBezTo>
                  <a:cubicBezTo>
                    <a:pt x="834894" y="298077"/>
                    <a:pt x="827161" y="294826"/>
                    <a:pt x="821447" y="289112"/>
                  </a:cubicBezTo>
                  <a:cubicBezTo>
                    <a:pt x="816965" y="284629"/>
                    <a:pt x="813670" y="278499"/>
                    <a:pt x="808000" y="275664"/>
                  </a:cubicBezTo>
                  <a:cubicBezTo>
                    <a:pt x="803991" y="273659"/>
                    <a:pt x="787829" y="277906"/>
                    <a:pt x="774382" y="268941"/>
                  </a:cubicBezTo>
                  <a:close/>
                </a:path>
              </a:pathLst>
            </a:custGeom>
            <a:solidFill>
              <a:srgbClr val="FF5050">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BC7AC9DA-D6F0-4692-BB48-4BA0B0D4810C}"/>
              </a:ext>
            </a:extLst>
          </p:cNvPr>
          <p:cNvGrpSpPr/>
          <p:nvPr/>
        </p:nvGrpSpPr>
        <p:grpSpPr>
          <a:xfrm>
            <a:off x="1176515" y="2530576"/>
            <a:ext cx="4820054" cy="3565821"/>
            <a:chOff x="829735" y="2183815"/>
            <a:chExt cx="5450976" cy="4032570"/>
          </a:xfrm>
        </p:grpSpPr>
        <p:grpSp>
          <p:nvGrpSpPr>
            <p:cNvPr id="19" name="Group 18">
              <a:extLst>
                <a:ext uri="{FF2B5EF4-FFF2-40B4-BE49-F238E27FC236}">
                  <a16:creationId xmlns:a16="http://schemas.microsoft.com/office/drawing/2014/main" id="{A7F1818D-878C-4731-9CA1-03129F6B30BF}"/>
                </a:ext>
              </a:extLst>
            </p:cNvPr>
            <p:cNvGrpSpPr/>
            <p:nvPr/>
          </p:nvGrpSpPr>
          <p:grpSpPr>
            <a:xfrm>
              <a:off x="1066801" y="4238613"/>
              <a:ext cx="4950378" cy="1977772"/>
              <a:chOff x="1590789" y="4232180"/>
              <a:chExt cx="4950378" cy="1977772"/>
            </a:xfrm>
          </p:grpSpPr>
          <p:pic>
            <p:nvPicPr>
              <p:cNvPr id="8" name="Picture 4" descr="https://lh5.googleusercontent.com/Beca0YXM4VzY5nwTM8okhHPiX7yRy6PQqyfXi9MFFJPdotvzR6-znhIVSeE-nXUo-lTC-wTGoeuw4p3NRBQvIKLO-dabm76D7eTcrVvHzGUdDOBW5sdmrvDVyBjvTQzW2frBRakEBRA">
                <a:extLst>
                  <a:ext uri="{FF2B5EF4-FFF2-40B4-BE49-F238E27FC236}">
                    <a16:creationId xmlns:a16="http://schemas.microsoft.com/office/drawing/2014/main" id="{C57B1B3E-AAF5-0E4F-9124-C9310A7958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477" b="5378"/>
              <a:stretch/>
            </p:blipFill>
            <p:spPr bwMode="auto">
              <a:xfrm>
                <a:off x="1590789" y="4232180"/>
                <a:ext cx="2640775" cy="19777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lh5.googleusercontent.com/Beca0YXM4VzY5nwTM8okhHPiX7yRy6PQqyfXi9MFFJPdotvzR6-znhIVSeE-nXUo-lTC-wTGoeuw4p3NRBQvIKLO-dabm76D7eTcrVvHzGUdDOBW5sdmrvDVyBjvTQzW2frBRakEBRA">
                <a:extLst>
                  <a:ext uri="{FF2B5EF4-FFF2-40B4-BE49-F238E27FC236}">
                    <a16:creationId xmlns:a16="http://schemas.microsoft.com/office/drawing/2014/main" id="{B41CA7C1-E19D-2B4C-8C48-AB984E04DC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66" t="11850" r="6749" b="17323"/>
              <a:stretch/>
            </p:blipFill>
            <p:spPr bwMode="auto">
              <a:xfrm>
                <a:off x="4216865" y="4232180"/>
                <a:ext cx="2324302" cy="19777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3B847D-A67C-3049-8FD1-15F554DE3390}"/>
                  </a:ext>
                </a:extLst>
              </p:cNvPr>
              <p:cNvSpPr txBox="1"/>
              <p:nvPr/>
            </p:nvSpPr>
            <p:spPr>
              <a:xfrm>
                <a:off x="4462283" y="5879933"/>
                <a:ext cx="2054202" cy="3132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200" dirty="0"/>
                  <a:t>Coronal </a:t>
                </a:r>
                <a:r>
                  <a:rPr lang="en-US" sz="1200" baseline="30000" dirty="0"/>
                  <a:t>18</a:t>
                </a:r>
                <a:r>
                  <a:rPr lang="en-US" sz="1200" dirty="0"/>
                  <a:t>F-FDG PET/MR</a:t>
                </a:r>
              </a:p>
            </p:txBody>
          </p:sp>
        </p:grpSp>
        <p:sp>
          <p:nvSpPr>
            <p:cNvPr id="16" name="Freeform 15">
              <a:extLst>
                <a:ext uri="{FF2B5EF4-FFF2-40B4-BE49-F238E27FC236}">
                  <a16:creationId xmlns:a16="http://schemas.microsoft.com/office/drawing/2014/main" id="{B8384C6C-59F9-4B4C-BDF7-24C5F016057E}"/>
                </a:ext>
              </a:extLst>
            </p:cNvPr>
            <p:cNvSpPr/>
            <p:nvPr/>
          </p:nvSpPr>
          <p:spPr>
            <a:xfrm>
              <a:off x="1545908" y="4710998"/>
              <a:ext cx="889148" cy="874215"/>
            </a:xfrm>
            <a:custGeom>
              <a:avLst/>
              <a:gdLst>
                <a:gd name="connsiteX0" fmla="*/ 774382 w 889148"/>
                <a:gd name="connsiteY0" fmla="*/ 268941 h 874215"/>
                <a:gd name="connsiteX1" fmla="*/ 727317 w 889148"/>
                <a:gd name="connsiteY1" fmla="*/ 221876 h 874215"/>
                <a:gd name="connsiteX2" fmla="*/ 680253 w 889148"/>
                <a:gd name="connsiteY2" fmla="*/ 161364 h 874215"/>
                <a:gd name="connsiteX3" fmla="*/ 626464 w 889148"/>
                <a:gd name="connsiteY3" fmla="*/ 121023 h 874215"/>
                <a:gd name="connsiteX4" fmla="*/ 613017 w 889148"/>
                <a:gd name="connsiteY4" fmla="*/ 100853 h 874215"/>
                <a:gd name="connsiteX5" fmla="*/ 619741 w 889148"/>
                <a:gd name="connsiteY5" fmla="*/ 73959 h 874215"/>
                <a:gd name="connsiteX6" fmla="*/ 619741 w 889148"/>
                <a:gd name="connsiteY6" fmla="*/ 20170 h 874215"/>
                <a:gd name="connsiteX7" fmla="*/ 552506 w 889148"/>
                <a:gd name="connsiteY7" fmla="*/ 0 h 874215"/>
                <a:gd name="connsiteX8" fmla="*/ 485270 w 889148"/>
                <a:gd name="connsiteY8" fmla="*/ 26894 h 874215"/>
                <a:gd name="connsiteX9" fmla="*/ 451653 w 889148"/>
                <a:gd name="connsiteY9" fmla="*/ 60512 h 874215"/>
                <a:gd name="connsiteX10" fmla="*/ 438206 w 889148"/>
                <a:gd name="connsiteY10" fmla="*/ 100853 h 874215"/>
                <a:gd name="connsiteX11" fmla="*/ 431482 w 889148"/>
                <a:gd name="connsiteY11" fmla="*/ 121023 h 874215"/>
                <a:gd name="connsiteX12" fmla="*/ 418035 w 889148"/>
                <a:gd name="connsiteY12" fmla="*/ 174812 h 874215"/>
                <a:gd name="connsiteX13" fmla="*/ 391141 w 889148"/>
                <a:gd name="connsiteY13" fmla="*/ 215153 h 874215"/>
                <a:gd name="connsiteX14" fmla="*/ 377694 w 889148"/>
                <a:gd name="connsiteY14" fmla="*/ 235323 h 874215"/>
                <a:gd name="connsiteX15" fmla="*/ 357523 w 889148"/>
                <a:gd name="connsiteY15" fmla="*/ 248770 h 874215"/>
                <a:gd name="connsiteX16" fmla="*/ 323906 w 889148"/>
                <a:gd name="connsiteY16" fmla="*/ 282388 h 874215"/>
                <a:gd name="connsiteX17" fmla="*/ 303735 w 889148"/>
                <a:gd name="connsiteY17" fmla="*/ 322729 h 874215"/>
                <a:gd name="connsiteX18" fmla="*/ 290288 w 889148"/>
                <a:gd name="connsiteY18" fmla="*/ 342900 h 874215"/>
                <a:gd name="connsiteX19" fmla="*/ 276841 w 889148"/>
                <a:gd name="connsiteY19" fmla="*/ 383241 h 874215"/>
                <a:gd name="connsiteX20" fmla="*/ 270117 w 889148"/>
                <a:gd name="connsiteY20" fmla="*/ 450476 h 874215"/>
                <a:gd name="connsiteX21" fmla="*/ 236500 w 889148"/>
                <a:gd name="connsiteY21" fmla="*/ 490817 h 874215"/>
                <a:gd name="connsiteX22" fmla="*/ 196159 w 889148"/>
                <a:gd name="connsiteY22" fmla="*/ 504264 h 874215"/>
                <a:gd name="connsiteX23" fmla="*/ 175988 w 889148"/>
                <a:gd name="connsiteY23" fmla="*/ 510988 h 874215"/>
                <a:gd name="connsiteX24" fmla="*/ 155817 w 889148"/>
                <a:gd name="connsiteY24" fmla="*/ 517712 h 874215"/>
                <a:gd name="connsiteX25" fmla="*/ 115476 w 889148"/>
                <a:gd name="connsiteY25" fmla="*/ 537882 h 874215"/>
                <a:gd name="connsiteX26" fmla="*/ 88582 w 889148"/>
                <a:gd name="connsiteY26" fmla="*/ 578223 h 874215"/>
                <a:gd name="connsiteX27" fmla="*/ 54964 w 889148"/>
                <a:gd name="connsiteY27" fmla="*/ 605117 h 874215"/>
                <a:gd name="connsiteX28" fmla="*/ 34794 w 889148"/>
                <a:gd name="connsiteY28" fmla="*/ 618564 h 874215"/>
                <a:gd name="connsiteX29" fmla="*/ 7900 w 889148"/>
                <a:gd name="connsiteY29" fmla="*/ 652182 h 874215"/>
                <a:gd name="connsiteX30" fmla="*/ 7900 w 889148"/>
                <a:gd name="connsiteY30" fmla="*/ 726141 h 874215"/>
                <a:gd name="connsiteX31" fmla="*/ 54964 w 889148"/>
                <a:gd name="connsiteY31" fmla="*/ 732864 h 874215"/>
                <a:gd name="connsiteX32" fmla="*/ 88582 w 889148"/>
                <a:gd name="connsiteY32" fmla="*/ 759759 h 874215"/>
                <a:gd name="connsiteX33" fmla="*/ 108753 w 889148"/>
                <a:gd name="connsiteY33" fmla="*/ 766482 h 874215"/>
                <a:gd name="connsiteX34" fmla="*/ 142370 w 889148"/>
                <a:gd name="connsiteY34" fmla="*/ 800100 h 874215"/>
                <a:gd name="connsiteX35" fmla="*/ 169264 w 889148"/>
                <a:gd name="connsiteY35" fmla="*/ 793376 h 874215"/>
                <a:gd name="connsiteX36" fmla="*/ 182712 w 889148"/>
                <a:gd name="connsiteY36" fmla="*/ 779929 h 874215"/>
                <a:gd name="connsiteX37" fmla="*/ 196159 w 889148"/>
                <a:gd name="connsiteY37" fmla="*/ 739588 h 874215"/>
                <a:gd name="connsiteX38" fmla="*/ 209606 w 889148"/>
                <a:gd name="connsiteY38" fmla="*/ 699247 h 874215"/>
                <a:gd name="connsiteX39" fmla="*/ 223053 w 889148"/>
                <a:gd name="connsiteY39" fmla="*/ 658906 h 874215"/>
                <a:gd name="connsiteX40" fmla="*/ 263394 w 889148"/>
                <a:gd name="connsiteY40" fmla="*/ 625288 h 874215"/>
                <a:gd name="connsiteX41" fmla="*/ 283564 w 889148"/>
                <a:gd name="connsiteY41" fmla="*/ 618564 h 874215"/>
                <a:gd name="connsiteX42" fmla="*/ 323906 w 889148"/>
                <a:gd name="connsiteY42" fmla="*/ 625288 h 874215"/>
                <a:gd name="connsiteX43" fmla="*/ 330629 w 889148"/>
                <a:gd name="connsiteY43" fmla="*/ 652182 h 874215"/>
                <a:gd name="connsiteX44" fmla="*/ 337353 w 889148"/>
                <a:gd name="connsiteY44" fmla="*/ 672353 h 874215"/>
                <a:gd name="connsiteX45" fmla="*/ 357523 w 889148"/>
                <a:gd name="connsiteY45" fmla="*/ 679076 h 874215"/>
                <a:gd name="connsiteX46" fmla="*/ 397864 w 889148"/>
                <a:gd name="connsiteY46" fmla="*/ 705970 h 874215"/>
                <a:gd name="connsiteX47" fmla="*/ 411312 w 889148"/>
                <a:gd name="connsiteY47" fmla="*/ 719417 h 874215"/>
                <a:gd name="connsiteX48" fmla="*/ 451653 w 889148"/>
                <a:gd name="connsiteY48" fmla="*/ 732864 h 874215"/>
                <a:gd name="connsiteX49" fmla="*/ 471823 w 889148"/>
                <a:gd name="connsiteY49" fmla="*/ 739588 h 874215"/>
                <a:gd name="connsiteX50" fmla="*/ 478547 w 889148"/>
                <a:gd name="connsiteY50" fmla="*/ 826994 h 874215"/>
                <a:gd name="connsiteX51" fmla="*/ 518888 w 889148"/>
                <a:gd name="connsiteY51" fmla="*/ 847164 h 874215"/>
                <a:gd name="connsiteX52" fmla="*/ 552506 w 889148"/>
                <a:gd name="connsiteY52" fmla="*/ 874059 h 874215"/>
                <a:gd name="connsiteX53" fmla="*/ 572676 w 889148"/>
                <a:gd name="connsiteY53" fmla="*/ 867335 h 874215"/>
                <a:gd name="connsiteX54" fmla="*/ 592847 w 889148"/>
                <a:gd name="connsiteY54" fmla="*/ 847164 h 874215"/>
                <a:gd name="connsiteX55" fmla="*/ 613017 w 889148"/>
                <a:gd name="connsiteY55" fmla="*/ 806823 h 874215"/>
                <a:gd name="connsiteX56" fmla="*/ 626464 w 889148"/>
                <a:gd name="connsiteY56" fmla="*/ 786653 h 874215"/>
                <a:gd name="connsiteX57" fmla="*/ 653359 w 889148"/>
                <a:gd name="connsiteY57" fmla="*/ 739588 h 874215"/>
                <a:gd name="connsiteX58" fmla="*/ 666806 w 889148"/>
                <a:gd name="connsiteY58" fmla="*/ 679076 h 874215"/>
                <a:gd name="connsiteX59" fmla="*/ 700423 w 889148"/>
                <a:gd name="connsiteY59" fmla="*/ 558053 h 874215"/>
                <a:gd name="connsiteX60" fmla="*/ 727317 w 889148"/>
                <a:gd name="connsiteY60" fmla="*/ 571500 h 874215"/>
                <a:gd name="connsiteX61" fmla="*/ 747488 w 889148"/>
                <a:gd name="connsiteY61" fmla="*/ 578223 h 874215"/>
                <a:gd name="connsiteX62" fmla="*/ 760935 w 889148"/>
                <a:gd name="connsiteY62" fmla="*/ 598394 h 874215"/>
                <a:gd name="connsiteX63" fmla="*/ 774382 w 889148"/>
                <a:gd name="connsiteY63" fmla="*/ 578223 h 874215"/>
                <a:gd name="connsiteX64" fmla="*/ 747488 w 889148"/>
                <a:gd name="connsiteY64" fmla="*/ 517712 h 874215"/>
                <a:gd name="connsiteX65" fmla="*/ 740764 w 889148"/>
                <a:gd name="connsiteY65" fmla="*/ 497541 h 874215"/>
                <a:gd name="connsiteX66" fmla="*/ 754212 w 889148"/>
                <a:gd name="connsiteY66" fmla="*/ 484094 h 874215"/>
                <a:gd name="connsiteX67" fmla="*/ 794553 w 889148"/>
                <a:gd name="connsiteY67" fmla="*/ 470647 h 874215"/>
                <a:gd name="connsiteX68" fmla="*/ 828170 w 889148"/>
                <a:gd name="connsiteY68" fmla="*/ 497541 h 874215"/>
                <a:gd name="connsiteX69" fmla="*/ 848341 w 889148"/>
                <a:gd name="connsiteY69" fmla="*/ 504264 h 874215"/>
                <a:gd name="connsiteX70" fmla="*/ 875235 w 889148"/>
                <a:gd name="connsiteY70" fmla="*/ 497541 h 874215"/>
                <a:gd name="connsiteX71" fmla="*/ 888682 w 889148"/>
                <a:gd name="connsiteY71" fmla="*/ 457200 h 874215"/>
                <a:gd name="connsiteX72" fmla="*/ 881959 w 889148"/>
                <a:gd name="connsiteY72" fmla="*/ 329453 h 874215"/>
                <a:gd name="connsiteX73" fmla="*/ 841617 w 889148"/>
                <a:gd name="connsiteY73" fmla="*/ 302559 h 874215"/>
                <a:gd name="connsiteX74" fmla="*/ 821447 w 889148"/>
                <a:gd name="connsiteY74" fmla="*/ 289112 h 874215"/>
                <a:gd name="connsiteX75" fmla="*/ 808000 w 889148"/>
                <a:gd name="connsiteY75" fmla="*/ 275664 h 874215"/>
                <a:gd name="connsiteX76" fmla="*/ 774382 w 889148"/>
                <a:gd name="connsiteY76" fmla="*/ 268941 h 87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9148" h="874215">
                  <a:moveTo>
                    <a:pt x="774382" y="268941"/>
                  </a:moveTo>
                  <a:cubicBezTo>
                    <a:pt x="760935" y="259976"/>
                    <a:pt x="741648" y="238813"/>
                    <a:pt x="727317" y="221876"/>
                  </a:cubicBezTo>
                  <a:cubicBezTo>
                    <a:pt x="699359" y="188834"/>
                    <a:pt x="709373" y="184014"/>
                    <a:pt x="680253" y="161364"/>
                  </a:cubicBezTo>
                  <a:cubicBezTo>
                    <a:pt x="657483" y="143654"/>
                    <a:pt x="642379" y="140916"/>
                    <a:pt x="626464" y="121023"/>
                  </a:cubicBezTo>
                  <a:cubicBezTo>
                    <a:pt x="621416" y="114713"/>
                    <a:pt x="617499" y="107576"/>
                    <a:pt x="613017" y="100853"/>
                  </a:cubicBezTo>
                  <a:cubicBezTo>
                    <a:pt x="615258" y="91888"/>
                    <a:pt x="617202" y="82844"/>
                    <a:pt x="619741" y="73959"/>
                  </a:cubicBezTo>
                  <a:cubicBezTo>
                    <a:pt x="624457" y="57453"/>
                    <a:pt x="636917" y="37346"/>
                    <a:pt x="619741" y="20170"/>
                  </a:cubicBezTo>
                  <a:cubicBezTo>
                    <a:pt x="614284" y="14713"/>
                    <a:pt x="564695" y="3047"/>
                    <a:pt x="552506" y="0"/>
                  </a:cubicBezTo>
                  <a:cubicBezTo>
                    <a:pt x="472285" y="10027"/>
                    <a:pt x="516975" y="-9341"/>
                    <a:pt x="485270" y="26894"/>
                  </a:cubicBezTo>
                  <a:cubicBezTo>
                    <a:pt x="474835" y="38821"/>
                    <a:pt x="451653" y="60512"/>
                    <a:pt x="451653" y="60512"/>
                  </a:cubicBezTo>
                  <a:lnTo>
                    <a:pt x="438206" y="100853"/>
                  </a:lnTo>
                  <a:cubicBezTo>
                    <a:pt x="435965" y="107576"/>
                    <a:pt x="432872" y="114074"/>
                    <a:pt x="431482" y="121023"/>
                  </a:cubicBezTo>
                  <a:cubicBezTo>
                    <a:pt x="429619" y="130341"/>
                    <a:pt x="424497" y="163180"/>
                    <a:pt x="418035" y="174812"/>
                  </a:cubicBezTo>
                  <a:cubicBezTo>
                    <a:pt x="410186" y="188939"/>
                    <a:pt x="400106" y="201706"/>
                    <a:pt x="391141" y="215153"/>
                  </a:cubicBezTo>
                  <a:cubicBezTo>
                    <a:pt x="386659" y="221876"/>
                    <a:pt x="384417" y="230841"/>
                    <a:pt x="377694" y="235323"/>
                  </a:cubicBezTo>
                  <a:lnTo>
                    <a:pt x="357523" y="248770"/>
                  </a:lnTo>
                  <a:cubicBezTo>
                    <a:pt x="321664" y="302560"/>
                    <a:pt x="368729" y="237564"/>
                    <a:pt x="323906" y="282388"/>
                  </a:cubicBezTo>
                  <a:cubicBezTo>
                    <a:pt x="304639" y="301656"/>
                    <a:pt x="314671" y="300857"/>
                    <a:pt x="303735" y="322729"/>
                  </a:cubicBezTo>
                  <a:cubicBezTo>
                    <a:pt x="300121" y="329957"/>
                    <a:pt x="293570" y="335516"/>
                    <a:pt x="290288" y="342900"/>
                  </a:cubicBezTo>
                  <a:cubicBezTo>
                    <a:pt x="284531" y="355853"/>
                    <a:pt x="276841" y="383241"/>
                    <a:pt x="276841" y="383241"/>
                  </a:cubicBezTo>
                  <a:cubicBezTo>
                    <a:pt x="274600" y="405653"/>
                    <a:pt x="275182" y="428529"/>
                    <a:pt x="270117" y="450476"/>
                  </a:cubicBezTo>
                  <a:cubicBezTo>
                    <a:pt x="268025" y="459543"/>
                    <a:pt x="242818" y="487307"/>
                    <a:pt x="236500" y="490817"/>
                  </a:cubicBezTo>
                  <a:cubicBezTo>
                    <a:pt x="224109" y="497701"/>
                    <a:pt x="209606" y="499782"/>
                    <a:pt x="196159" y="504264"/>
                  </a:cubicBezTo>
                  <a:lnTo>
                    <a:pt x="175988" y="510988"/>
                  </a:lnTo>
                  <a:cubicBezTo>
                    <a:pt x="169264" y="513229"/>
                    <a:pt x="161714" y="513781"/>
                    <a:pt x="155817" y="517712"/>
                  </a:cubicBezTo>
                  <a:cubicBezTo>
                    <a:pt x="129750" y="535090"/>
                    <a:pt x="143313" y="528604"/>
                    <a:pt x="115476" y="537882"/>
                  </a:cubicBezTo>
                  <a:cubicBezTo>
                    <a:pt x="106511" y="551329"/>
                    <a:pt x="102029" y="569258"/>
                    <a:pt x="88582" y="578223"/>
                  </a:cubicBezTo>
                  <a:cubicBezTo>
                    <a:pt x="26503" y="619610"/>
                    <a:pt x="102866" y="566796"/>
                    <a:pt x="54964" y="605117"/>
                  </a:cubicBezTo>
                  <a:cubicBezTo>
                    <a:pt x="48654" y="610165"/>
                    <a:pt x="41104" y="613516"/>
                    <a:pt x="34794" y="618564"/>
                  </a:cubicBezTo>
                  <a:cubicBezTo>
                    <a:pt x="21109" y="629512"/>
                    <a:pt x="17883" y="637207"/>
                    <a:pt x="7900" y="652182"/>
                  </a:cubicBezTo>
                  <a:cubicBezTo>
                    <a:pt x="4793" y="667715"/>
                    <a:pt x="-8207" y="712047"/>
                    <a:pt x="7900" y="726141"/>
                  </a:cubicBezTo>
                  <a:cubicBezTo>
                    <a:pt x="19826" y="736576"/>
                    <a:pt x="39276" y="730623"/>
                    <a:pt x="54964" y="732864"/>
                  </a:cubicBezTo>
                  <a:cubicBezTo>
                    <a:pt x="67471" y="745371"/>
                    <a:pt x="71620" y="751278"/>
                    <a:pt x="88582" y="759759"/>
                  </a:cubicBezTo>
                  <a:cubicBezTo>
                    <a:pt x="94921" y="762928"/>
                    <a:pt x="102029" y="764241"/>
                    <a:pt x="108753" y="766482"/>
                  </a:cubicBezTo>
                  <a:cubicBezTo>
                    <a:pt x="116302" y="777805"/>
                    <a:pt x="125857" y="797741"/>
                    <a:pt x="142370" y="800100"/>
                  </a:cubicBezTo>
                  <a:cubicBezTo>
                    <a:pt x="151518" y="801407"/>
                    <a:pt x="160299" y="795617"/>
                    <a:pt x="169264" y="793376"/>
                  </a:cubicBezTo>
                  <a:cubicBezTo>
                    <a:pt x="173747" y="788894"/>
                    <a:pt x="179877" y="785599"/>
                    <a:pt x="182712" y="779929"/>
                  </a:cubicBezTo>
                  <a:cubicBezTo>
                    <a:pt x="189051" y="767251"/>
                    <a:pt x="191677" y="753035"/>
                    <a:pt x="196159" y="739588"/>
                  </a:cubicBezTo>
                  <a:lnTo>
                    <a:pt x="209606" y="699247"/>
                  </a:lnTo>
                  <a:lnTo>
                    <a:pt x="223053" y="658906"/>
                  </a:lnTo>
                  <a:cubicBezTo>
                    <a:pt x="237925" y="644033"/>
                    <a:pt x="244670" y="634650"/>
                    <a:pt x="263394" y="625288"/>
                  </a:cubicBezTo>
                  <a:cubicBezTo>
                    <a:pt x="269733" y="622118"/>
                    <a:pt x="276841" y="620805"/>
                    <a:pt x="283564" y="618564"/>
                  </a:cubicBezTo>
                  <a:cubicBezTo>
                    <a:pt x="297011" y="620805"/>
                    <a:pt x="312813" y="617364"/>
                    <a:pt x="323906" y="625288"/>
                  </a:cubicBezTo>
                  <a:cubicBezTo>
                    <a:pt x="331425" y="630659"/>
                    <a:pt x="328090" y="643297"/>
                    <a:pt x="330629" y="652182"/>
                  </a:cubicBezTo>
                  <a:cubicBezTo>
                    <a:pt x="332576" y="658997"/>
                    <a:pt x="332341" y="667341"/>
                    <a:pt x="337353" y="672353"/>
                  </a:cubicBezTo>
                  <a:cubicBezTo>
                    <a:pt x="342364" y="677364"/>
                    <a:pt x="350800" y="676835"/>
                    <a:pt x="357523" y="679076"/>
                  </a:cubicBezTo>
                  <a:cubicBezTo>
                    <a:pt x="408813" y="730366"/>
                    <a:pt x="349214" y="676781"/>
                    <a:pt x="397864" y="705970"/>
                  </a:cubicBezTo>
                  <a:cubicBezTo>
                    <a:pt x="403300" y="709231"/>
                    <a:pt x="405642" y="716582"/>
                    <a:pt x="411312" y="719417"/>
                  </a:cubicBezTo>
                  <a:cubicBezTo>
                    <a:pt x="423990" y="725756"/>
                    <a:pt x="438206" y="728382"/>
                    <a:pt x="451653" y="732864"/>
                  </a:cubicBezTo>
                  <a:lnTo>
                    <a:pt x="471823" y="739588"/>
                  </a:lnTo>
                  <a:cubicBezTo>
                    <a:pt x="507366" y="792903"/>
                    <a:pt x="459310" y="711571"/>
                    <a:pt x="478547" y="826994"/>
                  </a:cubicBezTo>
                  <a:cubicBezTo>
                    <a:pt x="480081" y="836195"/>
                    <a:pt x="512569" y="845058"/>
                    <a:pt x="518888" y="847164"/>
                  </a:cubicBezTo>
                  <a:cubicBezTo>
                    <a:pt x="526073" y="854350"/>
                    <a:pt x="542326" y="872362"/>
                    <a:pt x="552506" y="874059"/>
                  </a:cubicBezTo>
                  <a:cubicBezTo>
                    <a:pt x="559497" y="875224"/>
                    <a:pt x="565953" y="869576"/>
                    <a:pt x="572676" y="867335"/>
                  </a:cubicBezTo>
                  <a:cubicBezTo>
                    <a:pt x="579400" y="860611"/>
                    <a:pt x="586760" y="854469"/>
                    <a:pt x="592847" y="847164"/>
                  </a:cubicBezTo>
                  <a:cubicBezTo>
                    <a:pt x="616934" y="818259"/>
                    <a:pt x="597855" y="837149"/>
                    <a:pt x="613017" y="806823"/>
                  </a:cubicBezTo>
                  <a:cubicBezTo>
                    <a:pt x="616631" y="799596"/>
                    <a:pt x="622455" y="793669"/>
                    <a:pt x="626464" y="786653"/>
                  </a:cubicBezTo>
                  <a:cubicBezTo>
                    <a:pt x="660592" y="726932"/>
                    <a:pt x="620593" y="788738"/>
                    <a:pt x="653359" y="739588"/>
                  </a:cubicBezTo>
                  <a:cubicBezTo>
                    <a:pt x="661738" y="714447"/>
                    <a:pt x="664022" y="711090"/>
                    <a:pt x="666806" y="679076"/>
                  </a:cubicBezTo>
                  <a:cubicBezTo>
                    <a:pt x="677624" y="554663"/>
                    <a:pt x="635642" y="574247"/>
                    <a:pt x="700423" y="558053"/>
                  </a:cubicBezTo>
                  <a:cubicBezTo>
                    <a:pt x="709388" y="562535"/>
                    <a:pt x="718105" y="567552"/>
                    <a:pt x="727317" y="571500"/>
                  </a:cubicBezTo>
                  <a:cubicBezTo>
                    <a:pt x="733831" y="574292"/>
                    <a:pt x="741954" y="573796"/>
                    <a:pt x="747488" y="578223"/>
                  </a:cubicBezTo>
                  <a:cubicBezTo>
                    <a:pt x="753798" y="583271"/>
                    <a:pt x="756453" y="591670"/>
                    <a:pt x="760935" y="598394"/>
                  </a:cubicBezTo>
                  <a:cubicBezTo>
                    <a:pt x="765417" y="591670"/>
                    <a:pt x="774382" y="586304"/>
                    <a:pt x="774382" y="578223"/>
                  </a:cubicBezTo>
                  <a:cubicBezTo>
                    <a:pt x="774382" y="543530"/>
                    <a:pt x="759675" y="542086"/>
                    <a:pt x="747488" y="517712"/>
                  </a:cubicBezTo>
                  <a:cubicBezTo>
                    <a:pt x="744318" y="511373"/>
                    <a:pt x="743005" y="504265"/>
                    <a:pt x="740764" y="497541"/>
                  </a:cubicBezTo>
                  <a:cubicBezTo>
                    <a:pt x="745247" y="493059"/>
                    <a:pt x="748542" y="486929"/>
                    <a:pt x="754212" y="484094"/>
                  </a:cubicBezTo>
                  <a:cubicBezTo>
                    <a:pt x="766890" y="477755"/>
                    <a:pt x="794553" y="470647"/>
                    <a:pt x="794553" y="470647"/>
                  </a:cubicBezTo>
                  <a:cubicBezTo>
                    <a:pt x="845252" y="487546"/>
                    <a:pt x="784723" y="462784"/>
                    <a:pt x="828170" y="497541"/>
                  </a:cubicBezTo>
                  <a:cubicBezTo>
                    <a:pt x="833704" y="501968"/>
                    <a:pt x="841617" y="502023"/>
                    <a:pt x="848341" y="504264"/>
                  </a:cubicBezTo>
                  <a:cubicBezTo>
                    <a:pt x="857306" y="502023"/>
                    <a:pt x="869221" y="504557"/>
                    <a:pt x="875235" y="497541"/>
                  </a:cubicBezTo>
                  <a:cubicBezTo>
                    <a:pt x="884460" y="486779"/>
                    <a:pt x="888682" y="457200"/>
                    <a:pt x="888682" y="457200"/>
                  </a:cubicBezTo>
                  <a:cubicBezTo>
                    <a:pt x="886441" y="414618"/>
                    <a:pt x="894375" y="370247"/>
                    <a:pt x="881959" y="329453"/>
                  </a:cubicBezTo>
                  <a:cubicBezTo>
                    <a:pt x="877253" y="313992"/>
                    <a:pt x="855064" y="311524"/>
                    <a:pt x="841617" y="302559"/>
                  </a:cubicBezTo>
                  <a:cubicBezTo>
                    <a:pt x="834894" y="298077"/>
                    <a:pt x="827161" y="294826"/>
                    <a:pt x="821447" y="289112"/>
                  </a:cubicBezTo>
                  <a:cubicBezTo>
                    <a:pt x="816965" y="284629"/>
                    <a:pt x="813670" y="278499"/>
                    <a:pt x="808000" y="275664"/>
                  </a:cubicBezTo>
                  <a:cubicBezTo>
                    <a:pt x="803991" y="273659"/>
                    <a:pt x="787829" y="277906"/>
                    <a:pt x="774382" y="268941"/>
                  </a:cubicBezTo>
                  <a:close/>
                </a:path>
              </a:pathLst>
            </a:custGeom>
            <a:solidFill>
              <a:srgbClr val="F1E798">
                <a:alpha val="14902"/>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https://lh4.googleusercontent.com/xRAWtb4V_KrAdWdAJWNzLvqo9XMBuKGTWhXZ5slmxoXRCA-rofaBzaFlfwoN1KTjxRudONGwI8Rx8ewSBrpvdKiF2FH-_JCOufgM9nlO4P5Obg8WbCQ8qQyT_0nBFSxjxiHO9Swz9BE">
              <a:extLst>
                <a:ext uri="{FF2B5EF4-FFF2-40B4-BE49-F238E27FC236}">
                  <a16:creationId xmlns:a16="http://schemas.microsoft.com/office/drawing/2014/main" id="{46346ED5-B45C-134C-BC42-5C8DE8C8C1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96" b="19676"/>
            <a:stretch/>
          </p:blipFill>
          <p:spPr bwMode="auto">
            <a:xfrm>
              <a:off x="3541990" y="2183815"/>
              <a:ext cx="2738721" cy="20989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lh6.googleusercontent.com/d1rUWKCB8z56FHNhX9LOhjr7IQAXX5MrD_GcEDaI9rc5PN0KW_NlTLHc7-WloBBnKIEubAaAoZufQ7WicIJohgHcQgkLPtXlhH6ZaTBzRQEqA-R7Xd9MmP20OLoDJKSMGuOp0aAnWvQ">
              <a:extLst>
                <a:ext uri="{FF2B5EF4-FFF2-40B4-BE49-F238E27FC236}">
                  <a16:creationId xmlns:a16="http://schemas.microsoft.com/office/drawing/2014/main" id="{8E5DBBFC-CB6F-A741-BE7E-4D8DC965B0C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572" r="3108" b="7163"/>
            <a:stretch/>
          </p:blipFill>
          <p:spPr bwMode="auto">
            <a:xfrm>
              <a:off x="829735" y="2183816"/>
              <a:ext cx="2729722" cy="20989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43164B3B-A1A6-614B-8EF1-FCFF359861D4}"/>
                </a:ext>
              </a:extLst>
            </p:cNvPr>
            <p:cNvCxnSpPr>
              <a:cxnSpLocks/>
            </p:cNvCxnSpPr>
            <p:nvPr/>
          </p:nvCxnSpPr>
          <p:spPr>
            <a:xfrm flipV="1">
              <a:off x="1486635" y="3384346"/>
              <a:ext cx="0" cy="437106"/>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1A6261-6989-104A-A718-C304D2359ACE}"/>
                </a:ext>
              </a:extLst>
            </p:cNvPr>
            <p:cNvCxnSpPr>
              <a:cxnSpLocks/>
            </p:cNvCxnSpPr>
            <p:nvPr/>
          </p:nvCxnSpPr>
          <p:spPr>
            <a:xfrm flipV="1">
              <a:off x="4226760" y="2771755"/>
              <a:ext cx="0" cy="521819"/>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AC45F62-6066-364D-B07C-CA70D9C72D54}"/>
                </a:ext>
              </a:extLst>
            </p:cNvPr>
            <p:cNvSpPr txBox="1"/>
            <p:nvPr/>
          </p:nvSpPr>
          <p:spPr>
            <a:xfrm>
              <a:off x="2595209" y="3930319"/>
              <a:ext cx="1022224" cy="3132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dirty="0"/>
                <a:t>Axial CECT</a:t>
              </a:r>
            </a:p>
          </p:txBody>
        </p:sp>
      </p:grpSp>
      <p:sp>
        <p:nvSpPr>
          <p:cNvPr id="22" name="TextBox 21">
            <a:extLst>
              <a:ext uri="{FF2B5EF4-FFF2-40B4-BE49-F238E27FC236}">
                <a16:creationId xmlns:a16="http://schemas.microsoft.com/office/drawing/2014/main" id="{5721C1B9-CC08-452D-AFA1-4CDCAB792AFC}"/>
              </a:ext>
            </a:extLst>
          </p:cNvPr>
          <p:cNvSpPr txBox="1"/>
          <p:nvPr/>
        </p:nvSpPr>
        <p:spPr>
          <a:xfrm>
            <a:off x="8399313" y="5071234"/>
            <a:ext cx="2769250" cy="338554"/>
          </a:xfrm>
          <a:prstGeom prst="rect">
            <a:avLst/>
          </a:prstGeom>
          <a:solidFill>
            <a:schemeClr val="tx1"/>
          </a:solidFill>
        </p:spPr>
        <p:txBody>
          <a:bodyPr wrap="square" rtlCol="0">
            <a:spAutoFit/>
          </a:bodyPr>
          <a:lstStyle/>
          <a:p>
            <a:r>
              <a:rPr lang="en-US" sz="1600" dirty="0" err="1">
                <a:solidFill>
                  <a:schemeClr val="bg1"/>
                </a:solidFill>
              </a:rPr>
              <a:t>colangiocarcinomaMetastatico</a:t>
            </a:r>
            <a:endParaRPr lang="en-US" sz="1600" dirty="0">
              <a:solidFill>
                <a:schemeClr val="bg1"/>
              </a:solidFill>
            </a:endParaRPr>
          </a:p>
        </p:txBody>
      </p:sp>
      <p:sp>
        <p:nvSpPr>
          <p:cNvPr id="27" name="Title 1">
            <a:extLst>
              <a:ext uri="{FF2B5EF4-FFF2-40B4-BE49-F238E27FC236}">
                <a16:creationId xmlns:a16="http://schemas.microsoft.com/office/drawing/2014/main" id="{CBDF59F2-3E9F-43AD-A343-166AC4AA8FEF}"/>
              </a:ext>
            </a:extLst>
          </p:cNvPr>
          <p:cNvSpPr txBox="1">
            <a:spLocks/>
          </p:cNvSpPr>
          <p:nvPr/>
        </p:nvSpPr>
        <p:spPr>
          <a:xfrm>
            <a:off x="2216727" y="135085"/>
            <a:ext cx="7758546" cy="508817"/>
          </a:xfrm>
          <a:noFill/>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50000"/>
                    <a:lumOff val="50000"/>
                  </a:schemeClr>
                </a:solidFill>
              </a:rPr>
              <a:t>Consideraciones </a:t>
            </a:r>
            <a:r>
              <a:rPr lang="en-US" sz="2800" b="1" dirty="0" err="1">
                <a:solidFill>
                  <a:schemeClr val="tx1">
                    <a:lumMod val="50000"/>
                    <a:lumOff val="50000"/>
                  </a:schemeClr>
                </a:solidFill>
              </a:rPr>
              <a:t>sobre</a:t>
            </a:r>
            <a:r>
              <a:rPr lang="en-US" sz="2800" b="1" dirty="0">
                <a:solidFill>
                  <a:schemeClr val="tx1">
                    <a:lumMod val="50000"/>
                    <a:lumOff val="50000"/>
                  </a:schemeClr>
                </a:solidFill>
              </a:rPr>
              <a:t> la lesion  </a:t>
            </a:r>
            <a:r>
              <a:rPr lang="en-US" sz="2800" b="1" dirty="0" err="1">
                <a:solidFill>
                  <a:schemeClr val="tx1">
                    <a:lumMod val="50000"/>
                    <a:lumOff val="50000"/>
                  </a:schemeClr>
                </a:solidFill>
              </a:rPr>
              <a:t>blanco</a:t>
            </a:r>
            <a:endParaRPr lang="en-US" sz="2800" b="1" i="1" dirty="0">
              <a:solidFill>
                <a:schemeClr val="tx1">
                  <a:lumMod val="50000"/>
                  <a:lumOff val="50000"/>
                </a:schemeClr>
              </a:solidFill>
            </a:endParaRPr>
          </a:p>
        </p:txBody>
      </p:sp>
      <p:sp>
        <p:nvSpPr>
          <p:cNvPr id="23" name="TextBox 22">
            <a:extLst>
              <a:ext uri="{FF2B5EF4-FFF2-40B4-BE49-F238E27FC236}">
                <a16:creationId xmlns:a16="http://schemas.microsoft.com/office/drawing/2014/main" id="{FD20E7B0-2DCF-8C43-B79B-88EE2E767F0E}"/>
              </a:ext>
            </a:extLst>
          </p:cNvPr>
          <p:cNvSpPr txBox="1"/>
          <p:nvPr/>
        </p:nvSpPr>
        <p:spPr>
          <a:xfrm>
            <a:off x="6774634" y="679297"/>
            <a:ext cx="5275852" cy="1323439"/>
          </a:xfrm>
          <a:prstGeom prst="rect">
            <a:avLst/>
          </a:prstGeom>
          <a:noFill/>
          <a:ln w="19050">
            <a:noFill/>
          </a:ln>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1600" b="1" dirty="0">
                <a:solidFill>
                  <a:srgbClr val="D31145"/>
                </a:solidFill>
              </a:rPr>
              <a:t>Caso: </a:t>
            </a:r>
            <a:r>
              <a:rPr lang="es-ES" sz="1600" dirty="0">
                <a:solidFill>
                  <a:schemeClr val="tx1"/>
                </a:solidFill>
              </a:rPr>
              <a:t>Hombre de 76 años con una masa hepática</a:t>
            </a:r>
            <a:endParaRPr lang="en-US" sz="1600" dirty="0">
              <a:solidFill>
                <a:schemeClr val="tx1"/>
              </a:solidFill>
            </a:endParaRPr>
          </a:p>
          <a:p>
            <a:pPr marL="285750" indent="-285750">
              <a:buFont typeface="Arial" panose="020B0604020202020204" pitchFamily="34" charset="0"/>
              <a:buChar char="•"/>
            </a:pPr>
            <a:r>
              <a:rPr lang="es-ES" sz="1600" dirty="0">
                <a:solidFill>
                  <a:schemeClr val="tx1"/>
                </a:solidFill>
              </a:rPr>
              <a:t>El intento inicial de biopsia fue no diagnóstico. Se realizó una biopsia posterior bajo guía </a:t>
            </a:r>
            <a:r>
              <a:rPr lang="es-ES" sz="1600" dirty="0" err="1">
                <a:solidFill>
                  <a:schemeClr val="tx1"/>
                </a:solidFill>
              </a:rPr>
              <a:t>ecografica</a:t>
            </a:r>
            <a:r>
              <a:rPr lang="es-ES" sz="1600" dirty="0">
                <a:solidFill>
                  <a:schemeClr val="tx1"/>
                </a:solidFill>
              </a:rPr>
              <a:t> (c) con fusión PET / MR (b), dirigida a la periferia metabólicamente activa de la masa con </a:t>
            </a:r>
            <a:r>
              <a:rPr lang="es-ES" sz="1600" dirty="0" err="1">
                <a:solidFill>
                  <a:schemeClr val="tx1"/>
                </a:solidFill>
              </a:rPr>
              <a:t>necrósis</a:t>
            </a:r>
            <a:r>
              <a:rPr lang="es-ES" sz="1600" dirty="0">
                <a:solidFill>
                  <a:schemeClr val="tx1"/>
                </a:solidFill>
              </a:rPr>
              <a:t> central.</a:t>
            </a:r>
            <a:endParaRPr lang="en-US" sz="1600" dirty="0">
              <a:solidFill>
                <a:schemeClr val="tx1"/>
              </a:solidFill>
            </a:endParaRPr>
          </a:p>
        </p:txBody>
      </p:sp>
      <p:sp>
        <p:nvSpPr>
          <p:cNvPr id="24" name="TextBox 23">
            <a:extLst>
              <a:ext uri="{FF2B5EF4-FFF2-40B4-BE49-F238E27FC236}">
                <a16:creationId xmlns:a16="http://schemas.microsoft.com/office/drawing/2014/main" id="{9D53B2D1-D97A-424E-9A8B-6352F4B37D91}"/>
              </a:ext>
            </a:extLst>
          </p:cNvPr>
          <p:cNvSpPr txBox="1"/>
          <p:nvPr/>
        </p:nvSpPr>
        <p:spPr>
          <a:xfrm>
            <a:off x="848378" y="4017279"/>
            <a:ext cx="326595" cy="369332"/>
          </a:xfrm>
          <a:prstGeom prst="rect">
            <a:avLst/>
          </a:prstGeom>
          <a:noFill/>
        </p:spPr>
        <p:txBody>
          <a:bodyPr wrap="square" rtlCol="0">
            <a:spAutoFit/>
          </a:bodyPr>
          <a:lstStyle/>
          <a:p>
            <a:r>
              <a:rPr lang="en-US" b="1" dirty="0"/>
              <a:t>a</a:t>
            </a:r>
          </a:p>
        </p:txBody>
      </p:sp>
      <p:sp>
        <p:nvSpPr>
          <p:cNvPr id="26" name="TextBox 25">
            <a:extLst>
              <a:ext uri="{FF2B5EF4-FFF2-40B4-BE49-F238E27FC236}">
                <a16:creationId xmlns:a16="http://schemas.microsoft.com/office/drawing/2014/main" id="{DE240EDA-1B1D-4E4D-B1EB-6A7B4238FCF7}"/>
              </a:ext>
            </a:extLst>
          </p:cNvPr>
          <p:cNvSpPr txBox="1"/>
          <p:nvPr/>
        </p:nvSpPr>
        <p:spPr>
          <a:xfrm>
            <a:off x="1059547" y="5747451"/>
            <a:ext cx="326595" cy="369332"/>
          </a:xfrm>
          <a:prstGeom prst="rect">
            <a:avLst/>
          </a:prstGeom>
          <a:noFill/>
        </p:spPr>
        <p:txBody>
          <a:bodyPr wrap="square" rtlCol="0">
            <a:spAutoFit/>
          </a:bodyPr>
          <a:lstStyle/>
          <a:p>
            <a:r>
              <a:rPr lang="en-US" b="1" dirty="0"/>
              <a:t>b</a:t>
            </a:r>
          </a:p>
        </p:txBody>
      </p:sp>
      <p:sp>
        <p:nvSpPr>
          <p:cNvPr id="28" name="TextBox 27">
            <a:extLst>
              <a:ext uri="{FF2B5EF4-FFF2-40B4-BE49-F238E27FC236}">
                <a16:creationId xmlns:a16="http://schemas.microsoft.com/office/drawing/2014/main" id="{4A5FC289-58BD-4D5D-853A-4AE18E457E82}"/>
              </a:ext>
            </a:extLst>
          </p:cNvPr>
          <p:cNvSpPr txBox="1"/>
          <p:nvPr/>
        </p:nvSpPr>
        <p:spPr>
          <a:xfrm>
            <a:off x="7214255" y="5075630"/>
            <a:ext cx="326595" cy="369332"/>
          </a:xfrm>
          <a:prstGeom prst="rect">
            <a:avLst/>
          </a:prstGeom>
          <a:noFill/>
        </p:spPr>
        <p:txBody>
          <a:bodyPr wrap="square" rtlCol="0">
            <a:spAutoFit/>
          </a:bodyPr>
          <a:lstStyle/>
          <a:p>
            <a:r>
              <a:rPr lang="en-US" b="1" dirty="0"/>
              <a:t>c</a:t>
            </a:r>
          </a:p>
        </p:txBody>
      </p:sp>
      <p:sp>
        <p:nvSpPr>
          <p:cNvPr id="3" name="TextBox 2">
            <a:extLst>
              <a:ext uri="{FF2B5EF4-FFF2-40B4-BE49-F238E27FC236}">
                <a16:creationId xmlns:a16="http://schemas.microsoft.com/office/drawing/2014/main" id="{3C517CF2-64BF-4098-8590-06B3B32C38D9}"/>
              </a:ext>
            </a:extLst>
          </p:cNvPr>
          <p:cNvSpPr txBox="1"/>
          <p:nvPr/>
        </p:nvSpPr>
        <p:spPr>
          <a:xfrm>
            <a:off x="4223821" y="6581001"/>
            <a:ext cx="3421037" cy="276999"/>
          </a:xfrm>
          <a:prstGeom prst="rect">
            <a:avLst/>
          </a:prstGeom>
          <a:noFill/>
        </p:spPr>
        <p:txBody>
          <a:bodyPr wrap="square" rtlCol="0">
            <a:spAutoFit/>
          </a:bodyPr>
          <a:lstStyle/>
          <a:p>
            <a:r>
              <a:rPr lang="en-US" sz="1200" dirty="0"/>
              <a:t>Note.—</a:t>
            </a:r>
            <a:r>
              <a:rPr lang="en-US" sz="1200" baseline="30000" dirty="0"/>
              <a:t>18</a:t>
            </a:r>
            <a:r>
              <a:rPr lang="en-US" sz="1200" dirty="0"/>
              <a:t>F-FDG = fluorine-18 fluorodeoxyglucose.</a:t>
            </a:r>
          </a:p>
        </p:txBody>
      </p:sp>
      <p:sp>
        <p:nvSpPr>
          <p:cNvPr id="6" name="Rectangle 5">
            <a:extLst>
              <a:ext uri="{FF2B5EF4-FFF2-40B4-BE49-F238E27FC236}">
                <a16:creationId xmlns:a16="http://schemas.microsoft.com/office/drawing/2014/main" id="{E24A071B-32D4-4CDC-970D-A0A3A0EBD0C4}"/>
              </a:ext>
            </a:extLst>
          </p:cNvPr>
          <p:cNvSpPr/>
          <p:nvPr/>
        </p:nvSpPr>
        <p:spPr>
          <a:xfrm>
            <a:off x="8545286" y="2530576"/>
            <a:ext cx="239485" cy="2254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BBFF7CD-0EB1-6943-B129-2FA440F5BA99}"/>
              </a:ext>
            </a:extLst>
          </p:cNvPr>
          <p:cNvSpPr txBox="1"/>
          <p:nvPr/>
        </p:nvSpPr>
        <p:spPr>
          <a:xfrm>
            <a:off x="4881148" y="4100932"/>
            <a:ext cx="1053192"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dirty="0"/>
              <a:t>Coronal CECT</a:t>
            </a:r>
          </a:p>
        </p:txBody>
      </p:sp>
      <p:sp>
        <p:nvSpPr>
          <p:cNvPr id="31" name="TextBox 30">
            <a:extLst>
              <a:ext uri="{FF2B5EF4-FFF2-40B4-BE49-F238E27FC236}">
                <a16:creationId xmlns:a16="http://schemas.microsoft.com/office/drawing/2014/main" id="{7FA8DB75-CDD9-DE4A-BBB9-4C56C1E8EB11}"/>
              </a:ext>
            </a:extLst>
          </p:cNvPr>
          <p:cNvSpPr txBox="1"/>
          <p:nvPr/>
        </p:nvSpPr>
        <p:spPr>
          <a:xfrm>
            <a:off x="2127351" y="5819398"/>
            <a:ext cx="1580913"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dirty="0"/>
              <a:t>Axial </a:t>
            </a:r>
            <a:r>
              <a:rPr lang="en-US" sz="1200" baseline="30000" dirty="0"/>
              <a:t>18</a:t>
            </a:r>
            <a:r>
              <a:rPr lang="en-US" sz="1200" dirty="0"/>
              <a:t>F-FDG PET/MR</a:t>
            </a:r>
          </a:p>
        </p:txBody>
      </p:sp>
    </p:spTree>
    <p:extLst>
      <p:ext uri="{BB962C8B-B14F-4D97-AF65-F5344CB8AC3E}">
        <p14:creationId xmlns:p14="http://schemas.microsoft.com/office/powerpoint/2010/main" val="127228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2050C29C-9FA7-FC4E-9E3D-61F40ED10497}"/>
              </a:ext>
            </a:extLst>
          </p:cNvPr>
          <p:cNvSpPr txBox="1">
            <a:spLocks/>
          </p:cNvSpPr>
          <p:nvPr/>
        </p:nvSpPr>
        <p:spPr>
          <a:xfrm>
            <a:off x="556343" y="684245"/>
            <a:ext cx="1040529" cy="44613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err="1">
                <a:solidFill>
                  <a:srgbClr val="D31145"/>
                </a:solidFill>
              </a:rPr>
              <a:t>Viabilidad</a:t>
            </a:r>
            <a:r>
              <a:rPr lang="en-US" sz="1800" b="1" dirty="0">
                <a:solidFill>
                  <a:srgbClr val="D31145"/>
                </a:solidFill>
              </a:rPr>
              <a:t>:</a:t>
            </a:r>
          </a:p>
        </p:txBody>
      </p:sp>
      <p:sp>
        <p:nvSpPr>
          <p:cNvPr id="16" name="TextBox 15">
            <a:extLst>
              <a:ext uri="{FF2B5EF4-FFF2-40B4-BE49-F238E27FC236}">
                <a16:creationId xmlns:a16="http://schemas.microsoft.com/office/drawing/2014/main" id="{4D7194C5-ACD0-DC46-B62F-56855F73A44A}"/>
              </a:ext>
            </a:extLst>
          </p:cNvPr>
          <p:cNvSpPr txBox="1"/>
          <p:nvPr/>
        </p:nvSpPr>
        <p:spPr>
          <a:xfrm>
            <a:off x="8244359" y="4056625"/>
            <a:ext cx="3736476" cy="2462213"/>
          </a:xfrm>
          <a:prstGeom prst="rect">
            <a:avLst/>
          </a:prstGeom>
          <a:noFill/>
        </p:spPr>
        <p:txBody>
          <a:bodyPr wrap="square" rtlCol="0">
            <a:spAutoFit/>
          </a:bodyPr>
          <a:lstStyle/>
          <a:p>
            <a:pPr marL="285750" indent="-285750">
              <a:buFont typeface="Arial" panose="020B0604020202020204" pitchFamily="34" charset="0"/>
              <a:buChar char="•"/>
            </a:pPr>
            <a:r>
              <a:rPr lang="es-ES" sz="1400" dirty="0"/>
              <a:t>Ambos casos muestran la utilidad del PET 18F-FDG para evaluar la actividad metabólica para la focalización de los </a:t>
            </a:r>
            <a:r>
              <a:rPr lang="es-ES" sz="1400" dirty="0" err="1"/>
              <a:t>tejidosº</a:t>
            </a:r>
            <a:r>
              <a:rPr lang="en-US" sz="1400" dirty="0"/>
              <a:t>(</a:t>
            </a:r>
            <a:r>
              <a:rPr lang="en-US" sz="1400" dirty="0">
                <a:solidFill>
                  <a:srgbClr val="D31145"/>
                </a:solidFill>
              </a:rPr>
              <a:t> areas</a:t>
            </a:r>
            <a:r>
              <a:rPr lang="en-US" sz="1400" dirty="0"/>
              <a:t> </a:t>
            </a:r>
            <a:r>
              <a:rPr lang="en-US" sz="1400" dirty="0" err="1"/>
              <a:t>rojas</a:t>
            </a:r>
            <a:r>
              <a:rPr lang="en-US" sz="1400" dirty="0"/>
              <a:t> y </a:t>
            </a:r>
            <a:r>
              <a:rPr lang="en-US" sz="1400" dirty="0" err="1">
                <a:solidFill>
                  <a:schemeClr val="accent6"/>
                </a:solidFill>
              </a:rPr>
              <a:t>bordeado</a:t>
            </a:r>
            <a:r>
              <a:rPr lang="en-US" sz="1400" dirty="0">
                <a:solidFill>
                  <a:schemeClr val="accent6"/>
                </a:solidFill>
              </a:rPr>
              <a:t> </a:t>
            </a:r>
            <a:r>
              <a:rPr lang="en-US" sz="1400" dirty="0" err="1">
                <a:solidFill>
                  <a:schemeClr val="accent6"/>
                </a:solidFill>
              </a:rPr>
              <a:t>verde</a:t>
            </a:r>
            <a:r>
              <a:rPr lang="en-US" sz="1400" dirty="0"/>
              <a:t>). </a:t>
            </a:r>
          </a:p>
          <a:p>
            <a:endParaRPr lang="en-US" sz="1400" dirty="0"/>
          </a:p>
          <a:p>
            <a:pPr marL="285750" indent="-285750">
              <a:buFont typeface="Arial" panose="020B0604020202020204" pitchFamily="34" charset="0"/>
              <a:buChar char="•"/>
            </a:pPr>
            <a:r>
              <a:rPr lang="en-US" sz="1400" dirty="0"/>
              <a:t>Case 2 </a:t>
            </a:r>
            <a:r>
              <a:rPr lang="es-ES" sz="1400" dirty="0"/>
              <a:t>muestra la utilidad de utilizar una aguja de corte lateral (vs un dispositivo de corte final) cuando se trabaja en una orientación perpendicular en relación con las estructuras críticas, en este caso la </a:t>
            </a:r>
            <a:r>
              <a:rPr lang="es-ES" sz="1400" dirty="0" err="1"/>
              <a:t>vasculatura</a:t>
            </a:r>
            <a:r>
              <a:rPr lang="es-ES" sz="1400" dirty="0"/>
              <a:t> mediastinal</a:t>
            </a:r>
            <a:r>
              <a:rPr lang="en-US" sz="1400" dirty="0"/>
              <a:t>(</a:t>
            </a:r>
            <a:r>
              <a:rPr lang="en-US" sz="1400" dirty="0">
                <a:solidFill>
                  <a:srgbClr val="F97407"/>
                </a:solidFill>
              </a:rPr>
              <a:t>area </a:t>
            </a:r>
            <a:r>
              <a:rPr lang="en-US" sz="1400" dirty="0" err="1">
                <a:solidFill>
                  <a:srgbClr val="F97407"/>
                </a:solidFill>
              </a:rPr>
              <a:t>naranja</a:t>
            </a:r>
            <a:r>
              <a:rPr lang="en-US" sz="1400" dirty="0"/>
              <a:t>). </a:t>
            </a:r>
          </a:p>
        </p:txBody>
      </p:sp>
      <p:pic>
        <p:nvPicPr>
          <p:cNvPr id="12" name="Picture 2">
            <a:extLst>
              <a:ext uri="{FF2B5EF4-FFF2-40B4-BE49-F238E27FC236}">
                <a16:creationId xmlns:a16="http://schemas.microsoft.com/office/drawing/2014/main" id="{6CC0665D-DA70-4446-8A36-A0E36C906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349" t="35013" r="28308" b="43314"/>
          <a:stretch>
            <a:fillRect/>
          </a:stretch>
        </p:blipFill>
        <p:spPr>
          <a:xfrm>
            <a:off x="2733330" y="3982075"/>
            <a:ext cx="3050613" cy="2341319"/>
          </a:xfrm>
          <a:prstGeom prst="rect">
            <a:avLst/>
          </a:prstGeom>
          <a:ln>
            <a:noFill/>
            <a:miter lim="800000"/>
            <a:headEnd/>
            <a:tailEnd/>
          </a:ln>
        </p:spPr>
      </p:pic>
      <p:pic>
        <p:nvPicPr>
          <p:cNvPr id="13" name="Picture 3">
            <a:extLst>
              <a:ext uri="{FF2B5EF4-FFF2-40B4-BE49-F238E27FC236}">
                <a16:creationId xmlns:a16="http://schemas.microsoft.com/office/drawing/2014/main" id="{7325C4EC-881E-3A48-80E3-2A1E4FB26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67969" y="3982075"/>
            <a:ext cx="2476390" cy="2341318"/>
          </a:xfrm>
          <a:prstGeom prst="rect">
            <a:avLst/>
          </a:prstGeom>
          <a:ln>
            <a:noFill/>
            <a:miter lim="800000"/>
            <a:headEnd/>
            <a:tailEnd/>
          </a:ln>
        </p:spPr>
      </p:pic>
      <p:sp>
        <p:nvSpPr>
          <p:cNvPr id="15" name="TextBox 14">
            <a:extLst>
              <a:ext uri="{FF2B5EF4-FFF2-40B4-BE49-F238E27FC236}">
                <a16:creationId xmlns:a16="http://schemas.microsoft.com/office/drawing/2014/main" id="{667AA481-F438-F740-B5A3-E53BA41A5ED0}"/>
              </a:ext>
            </a:extLst>
          </p:cNvPr>
          <p:cNvSpPr txBox="1"/>
          <p:nvPr/>
        </p:nvSpPr>
        <p:spPr>
          <a:xfrm>
            <a:off x="133532" y="4545908"/>
            <a:ext cx="2628790"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b="1" dirty="0">
                <a:solidFill>
                  <a:srgbClr val="D31145"/>
                </a:solidFill>
              </a:rPr>
              <a:t>Caso 2: </a:t>
            </a:r>
            <a:r>
              <a:rPr lang="es-ES" sz="1600" dirty="0">
                <a:solidFill>
                  <a:schemeClr val="tx1"/>
                </a:solidFill>
              </a:rPr>
              <a:t>Masa del lóbulo superior izquierdo</a:t>
            </a:r>
            <a:endParaRPr lang="en-US" sz="1600" dirty="0">
              <a:solidFill>
                <a:schemeClr val="tx1"/>
              </a:solidFill>
            </a:endParaRPr>
          </a:p>
        </p:txBody>
      </p:sp>
      <p:sp>
        <p:nvSpPr>
          <p:cNvPr id="17" name="TextBox 16">
            <a:extLst>
              <a:ext uri="{FF2B5EF4-FFF2-40B4-BE49-F238E27FC236}">
                <a16:creationId xmlns:a16="http://schemas.microsoft.com/office/drawing/2014/main" id="{1954A8BC-3589-7844-94E5-B40D1EA6D0DF}"/>
              </a:ext>
            </a:extLst>
          </p:cNvPr>
          <p:cNvSpPr txBox="1"/>
          <p:nvPr/>
        </p:nvSpPr>
        <p:spPr>
          <a:xfrm>
            <a:off x="5792743" y="3937066"/>
            <a:ext cx="2355409"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400" dirty="0" err="1"/>
              <a:t>Cáncer</a:t>
            </a:r>
            <a:r>
              <a:rPr lang="en-US" sz="1400" dirty="0"/>
              <a:t> de </a:t>
            </a:r>
            <a:r>
              <a:rPr lang="en-US" sz="1400" dirty="0" err="1"/>
              <a:t>seno</a:t>
            </a:r>
            <a:r>
              <a:rPr lang="en-US" sz="1400" dirty="0"/>
              <a:t> </a:t>
            </a:r>
            <a:r>
              <a:rPr lang="en-US" sz="1400" dirty="0" err="1"/>
              <a:t>sarcomatoide</a:t>
            </a:r>
            <a:endParaRPr lang="en-US" sz="1400" dirty="0"/>
          </a:p>
        </p:txBody>
      </p:sp>
      <p:sp>
        <p:nvSpPr>
          <p:cNvPr id="19" name="Freeform 18">
            <a:extLst>
              <a:ext uri="{FF2B5EF4-FFF2-40B4-BE49-F238E27FC236}">
                <a16:creationId xmlns:a16="http://schemas.microsoft.com/office/drawing/2014/main" id="{34E56B7B-6A0B-D042-B82C-BD612D76BB11}"/>
              </a:ext>
            </a:extLst>
          </p:cNvPr>
          <p:cNvSpPr/>
          <p:nvPr/>
        </p:nvSpPr>
        <p:spPr>
          <a:xfrm>
            <a:off x="3752383" y="4906338"/>
            <a:ext cx="1044393" cy="1248731"/>
          </a:xfrm>
          <a:custGeom>
            <a:avLst/>
            <a:gdLst>
              <a:gd name="connsiteX0" fmla="*/ 883920 w 934720"/>
              <a:gd name="connsiteY0" fmla="*/ 71120 h 1117600"/>
              <a:gd name="connsiteX1" fmla="*/ 741680 w 934720"/>
              <a:gd name="connsiteY1" fmla="*/ 30480 h 1117600"/>
              <a:gd name="connsiteX2" fmla="*/ 701040 w 934720"/>
              <a:gd name="connsiteY2" fmla="*/ 20320 h 1117600"/>
              <a:gd name="connsiteX3" fmla="*/ 640080 w 934720"/>
              <a:gd name="connsiteY3" fmla="*/ 0 h 1117600"/>
              <a:gd name="connsiteX4" fmla="*/ 568960 w 934720"/>
              <a:gd name="connsiteY4" fmla="*/ 10160 h 1117600"/>
              <a:gd name="connsiteX5" fmla="*/ 548640 w 934720"/>
              <a:gd name="connsiteY5" fmla="*/ 40640 h 1117600"/>
              <a:gd name="connsiteX6" fmla="*/ 518160 w 934720"/>
              <a:gd name="connsiteY6" fmla="*/ 101600 h 1117600"/>
              <a:gd name="connsiteX7" fmla="*/ 487680 w 934720"/>
              <a:gd name="connsiteY7" fmla="*/ 111760 h 1117600"/>
              <a:gd name="connsiteX8" fmla="*/ 375920 w 934720"/>
              <a:gd name="connsiteY8" fmla="*/ 121920 h 1117600"/>
              <a:gd name="connsiteX9" fmla="*/ 314960 w 934720"/>
              <a:gd name="connsiteY9" fmla="*/ 142240 h 1117600"/>
              <a:gd name="connsiteX10" fmla="*/ 284480 w 934720"/>
              <a:gd name="connsiteY10" fmla="*/ 152400 h 1117600"/>
              <a:gd name="connsiteX11" fmla="*/ 254000 w 934720"/>
              <a:gd name="connsiteY11" fmla="*/ 182880 h 1117600"/>
              <a:gd name="connsiteX12" fmla="*/ 243840 w 934720"/>
              <a:gd name="connsiteY12" fmla="*/ 213360 h 1117600"/>
              <a:gd name="connsiteX13" fmla="*/ 182880 w 934720"/>
              <a:gd name="connsiteY13" fmla="*/ 254000 h 1117600"/>
              <a:gd name="connsiteX14" fmla="*/ 152400 w 934720"/>
              <a:gd name="connsiteY14" fmla="*/ 314960 h 1117600"/>
              <a:gd name="connsiteX15" fmla="*/ 142240 w 934720"/>
              <a:gd name="connsiteY15" fmla="*/ 345440 h 1117600"/>
              <a:gd name="connsiteX16" fmla="*/ 121920 w 934720"/>
              <a:gd name="connsiteY16" fmla="*/ 375920 h 1117600"/>
              <a:gd name="connsiteX17" fmla="*/ 60960 w 934720"/>
              <a:gd name="connsiteY17" fmla="*/ 406400 h 1117600"/>
              <a:gd name="connsiteX18" fmla="*/ 10160 w 934720"/>
              <a:gd name="connsiteY18" fmla="*/ 497840 h 1117600"/>
              <a:gd name="connsiteX19" fmla="*/ 0 w 934720"/>
              <a:gd name="connsiteY19" fmla="*/ 538480 h 1117600"/>
              <a:gd name="connsiteX20" fmla="*/ 20320 w 934720"/>
              <a:gd name="connsiteY20" fmla="*/ 619760 h 1117600"/>
              <a:gd name="connsiteX21" fmla="*/ 40640 w 934720"/>
              <a:gd name="connsiteY21" fmla="*/ 650240 h 1117600"/>
              <a:gd name="connsiteX22" fmla="*/ 71120 w 934720"/>
              <a:gd name="connsiteY22" fmla="*/ 660400 h 1117600"/>
              <a:gd name="connsiteX23" fmla="*/ 101600 w 934720"/>
              <a:gd name="connsiteY23" fmla="*/ 680720 h 1117600"/>
              <a:gd name="connsiteX24" fmla="*/ 111760 w 934720"/>
              <a:gd name="connsiteY24" fmla="*/ 711200 h 1117600"/>
              <a:gd name="connsiteX25" fmla="*/ 152400 w 934720"/>
              <a:gd name="connsiteY25" fmla="*/ 772160 h 1117600"/>
              <a:gd name="connsiteX26" fmla="*/ 182880 w 934720"/>
              <a:gd name="connsiteY26" fmla="*/ 833120 h 1117600"/>
              <a:gd name="connsiteX27" fmla="*/ 193040 w 934720"/>
              <a:gd name="connsiteY27" fmla="*/ 863600 h 1117600"/>
              <a:gd name="connsiteX28" fmla="*/ 264160 w 934720"/>
              <a:gd name="connsiteY28" fmla="*/ 955040 h 1117600"/>
              <a:gd name="connsiteX29" fmla="*/ 274320 w 934720"/>
              <a:gd name="connsiteY29" fmla="*/ 985520 h 1117600"/>
              <a:gd name="connsiteX30" fmla="*/ 335280 w 934720"/>
              <a:gd name="connsiteY30" fmla="*/ 1026160 h 1117600"/>
              <a:gd name="connsiteX31" fmla="*/ 416560 w 934720"/>
              <a:gd name="connsiteY31" fmla="*/ 1097280 h 1117600"/>
              <a:gd name="connsiteX32" fmla="*/ 477520 w 934720"/>
              <a:gd name="connsiteY32" fmla="*/ 1117600 h 1117600"/>
              <a:gd name="connsiteX33" fmla="*/ 508000 w 934720"/>
              <a:gd name="connsiteY33" fmla="*/ 1107440 h 1117600"/>
              <a:gd name="connsiteX34" fmla="*/ 538480 w 934720"/>
              <a:gd name="connsiteY34" fmla="*/ 1036320 h 1117600"/>
              <a:gd name="connsiteX35" fmla="*/ 518160 w 934720"/>
              <a:gd name="connsiteY35" fmla="*/ 894080 h 1117600"/>
              <a:gd name="connsiteX36" fmla="*/ 508000 w 934720"/>
              <a:gd name="connsiteY36" fmla="*/ 863600 h 1117600"/>
              <a:gd name="connsiteX37" fmla="*/ 436880 w 934720"/>
              <a:gd name="connsiteY37" fmla="*/ 833120 h 1117600"/>
              <a:gd name="connsiteX38" fmla="*/ 406400 w 934720"/>
              <a:gd name="connsiteY38" fmla="*/ 812800 h 1117600"/>
              <a:gd name="connsiteX39" fmla="*/ 365760 w 934720"/>
              <a:gd name="connsiteY39" fmla="*/ 751840 h 1117600"/>
              <a:gd name="connsiteX40" fmla="*/ 345440 w 934720"/>
              <a:gd name="connsiteY40" fmla="*/ 721360 h 1117600"/>
              <a:gd name="connsiteX41" fmla="*/ 314960 w 934720"/>
              <a:gd name="connsiteY41" fmla="*/ 690880 h 1117600"/>
              <a:gd name="connsiteX42" fmla="*/ 304800 w 934720"/>
              <a:gd name="connsiteY42" fmla="*/ 660400 h 1117600"/>
              <a:gd name="connsiteX43" fmla="*/ 284480 w 934720"/>
              <a:gd name="connsiteY43" fmla="*/ 629920 h 1117600"/>
              <a:gd name="connsiteX44" fmla="*/ 294640 w 934720"/>
              <a:gd name="connsiteY44" fmla="*/ 558800 h 1117600"/>
              <a:gd name="connsiteX45" fmla="*/ 335280 w 934720"/>
              <a:gd name="connsiteY45" fmla="*/ 467360 h 1117600"/>
              <a:gd name="connsiteX46" fmla="*/ 365760 w 934720"/>
              <a:gd name="connsiteY46" fmla="*/ 457200 h 1117600"/>
              <a:gd name="connsiteX47" fmla="*/ 375920 w 934720"/>
              <a:gd name="connsiteY47" fmla="*/ 426720 h 1117600"/>
              <a:gd name="connsiteX48" fmla="*/ 416560 w 934720"/>
              <a:gd name="connsiteY48" fmla="*/ 365760 h 1117600"/>
              <a:gd name="connsiteX49" fmla="*/ 436880 w 934720"/>
              <a:gd name="connsiteY49" fmla="*/ 304800 h 1117600"/>
              <a:gd name="connsiteX50" fmla="*/ 447040 w 934720"/>
              <a:gd name="connsiteY50" fmla="*/ 274320 h 1117600"/>
              <a:gd name="connsiteX51" fmla="*/ 538480 w 934720"/>
              <a:gd name="connsiteY51" fmla="*/ 203200 h 1117600"/>
              <a:gd name="connsiteX52" fmla="*/ 568960 w 934720"/>
              <a:gd name="connsiteY52" fmla="*/ 193040 h 1117600"/>
              <a:gd name="connsiteX53" fmla="*/ 640080 w 934720"/>
              <a:gd name="connsiteY53" fmla="*/ 203200 h 1117600"/>
              <a:gd name="connsiteX54" fmla="*/ 670560 w 934720"/>
              <a:gd name="connsiteY54" fmla="*/ 213360 h 1117600"/>
              <a:gd name="connsiteX55" fmla="*/ 731520 w 934720"/>
              <a:gd name="connsiteY55" fmla="*/ 193040 h 1117600"/>
              <a:gd name="connsiteX56" fmla="*/ 833120 w 934720"/>
              <a:gd name="connsiteY56" fmla="*/ 203200 h 1117600"/>
              <a:gd name="connsiteX57" fmla="*/ 863600 w 934720"/>
              <a:gd name="connsiteY57" fmla="*/ 213360 h 1117600"/>
              <a:gd name="connsiteX58" fmla="*/ 894080 w 934720"/>
              <a:gd name="connsiteY58" fmla="*/ 203200 h 1117600"/>
              <a:gd name="connsiteX59" fmla="*/ 934720 w 934720"/>
              <a:gd name="connsiteY59" fmla="*/ 111760 h 1117600"/>
              <a:gd name="connsiteX60" fmla="*/ 883920 w 934720"/>
              <a:gd name="connsiteY60" fmla="*/ 7112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34720" h="1117600">
                <a:moveTo>
                  <a:pt x="883920" y="71120"/>
                </a:moveTo>
                <a:cubicBezTo>
                  <a:pt x="774352" y="24162"/>
                  <a:pt x="853594" y="50828"/>
                  <a:pt x="741680" y="30480"/>
                </a:cubicBezTo>
                <a:cubicBezTo>
                  <a:pt x="727942" y="27982"/>
                  <a:pt x="714415" y="24332"/>
                  <a:pt x="701040" y="20320"/>
                </a:cubicBezTo>
                <a:cubicBezTo>
                  <a:pt x="680524" y="14165"/>
                  <a:pt x="640080" y="0"/>
                  <a:pt x="640080" y="0"/>
                </a:cubicBezTo>
                <a:cubicBezTo>
                  <a:pt x="616373" y="3387"/>
                  <a:pt x="590843" y="434"/>
                  <a:pt x="568960" y="10160"/>
                </a:cubicBezTo>
                <a:cubicBezTo>
                  <a:pt x="557802" y="15119"/>
                  <a:pt x="554101" y="29718"/>
                  <a:pt x="548640" y="40640"/>
                </a:cubicBezTo>
                <a:cubicBezTo>
                  <a:pt x="536369" y="65181"/>
                  <a:pt x="542424" y="82189"/>
                  <a:pt x="518160" y="101600"/>
                </a:cubicBezTo>
                <a:cubicBezTo>
                  <a:pt x="509797" y="108290"/>
                  <a:pt x="498282" y="110245"/>
                  <a:pt x="487680" y="111760"/>
                </a:cubicBezTo>
                <a:cubicBezTo>
                  <a:pt x="450649" y="117050"/>
                  <a:pt x="413173" y="118533"/>
                  <a:pt x="375920" y="121920"/>
                </a:cubicBezTo>
                <a:lnTo>
                  <a:pt x="314960" y="142240"/>
                </a:lnTo>
                <a:lnTo>
                  <a:pt x="284480" y="152400"/>
                </a:lnTo>
                <a:cubicBezTo>
                  <a:pt x="274320" y="162560"/>
                  <a:pt x="261970" y="170925"/>
                  <a:pt x="254000" y="182880"/>
                </a:cubicBezTo>
                <a:cubicBezTo>
                  <a:pt x="248059" y="191791"/>
                  <a:pt x="251413" y="205787"/>
                  <a:pt x="243840" y="213360"/>
                </a:cubicBezTo>
                <a:cubicBezTo>
                  <a:pt x="226571" y="230629"/>
                  <a:pt x="182880" y="254000"/>
                  <a:pt x="182880" y="254000"/>
                </a:cubicBezTo>
                <a:cubicBezTo>
                  <a:pt x="157343" y="330612"/>
                  <a:pt x="191791" y="236178"/>
                  <a:pt x="152400" y="314960"/>
                </a:cubicBezTo>
                <a:cubicBezTo>
                  <a:pt x="147611" y="324539"/>
                  <a:pt x="147029" y="335861"/>
                  <a:pt x="142240" y="345440"/>
                </a:cubicBezTo>
                <a:cubicBezTo>
                  <a:pt x="136779" y="356362"/>
                  <a:pt x="130554" y="367286"/>
                  <a:pt x="121920" y="375920"/>
                </a:cubicBezTo>
                <a:cubicBezTo>
                  <a:pt x="102225" y="395615"/>
                  <a:pt x="85750" y="398137"/>
                  <a:pt x="60960" y="406400"/>
                </a:cubicBezTo>
                <a:cubicBezTo>
                  <a:pt x="24574" y="460979"/>
                  <a:pt x="23572" y="450898"/>
                  <a:pt x="10160" y="497840"/>
                </a:cubicBezTo>
                <a:cubicBezTo>
                  <a:pt x="6324" y="511266"/>
                  <a:pt x="3387" y="524933"/>
                  <a:pt x="0" y="538480"/>
                </a:cubicBezTo>
                <a:cubicBezTo>
                  <a:pt x="3864" y="557802"/>
                  <a:pt x="9906" y="598932"/>
                  <a:pt x="20320" y="619760"/>
                </a:cubicBezTo>
                <a:cubicBezTo>
                  <a:pt x="25781" y="630682"/>
                  <a:pt x="31105" y="642612"/>
                  <a:pt x="40640" y="650240"/>
                </a:cubicBezTo>
                <a:cubicBezTo>
                  <a:pt x="49003" y="656930"/>
                  <a:pt x="61541" y="655611"/>
                  <a:pt x="71120" y="660400"/>
                </a:cubicBezTo>
                <a:cubicBezTo>
                  <a:pt x="82042" y="665861"/>
                  <a:pt x="91440" y="673947"/>
                  <a:pt x="101600" y="680720"/>
                </a:cubicBezTo>
                <a:cubicBezTo>
                  <a:pt x="104987" y="690880"/>
                  <a:pt x="106559" y="701838"/>
                  <a:pt x="111760" y="711200"/>
                </a:cubicBezTo>
                <a:cubicBezTo>
                  <a:pt x="123620" y="732548"/>
                  <a:pt x="144677" y="748992"/>
                  <a:pt x="152400" y="772160"/>
                </a:cubicBezTo>
                <a:cubicBezTo>
                  <a:pt x="177937" y="848772"/>
                  <a:pt x="143489" y="754338"/>
                  <a:pt x="182880" y="833120"/>
                </a:cubicBezTo>
                <a:cubicBezTo>
                  <a:pt x="187669" y="842699"/>
                  <a:pt x="187839" y="854238"/>
                  <a:pt x="193040" y="863600"/>
                </a:cubicBezTo>
                <a:cubicBezTo>
                  <a:pt x="223421" y="918286"/>
                  <a:pt x="227136" y="918016"/>
                  <a:pt x="264160" y="955040"/>
                </a:cubicBezTo>
                <a:cubicBezTo>
                  <a:pt x="267547" y="965200"/>
                  <a:pt x="266747" y="977947"/>
                  <a:pt x="274320" y="985520"/>
                </a:cubicBezTo>
                <a:cubicBezTo>
                  <a:pt x="291589" y="1002789"/>
                  <a:pt x="335280" y="1026160"/>
                  <a:pt x="335280" y="1026160"/>
                </a:cubicBezTo>
                <a:cubicBezTo>
                  <a:pt x="358987" y="1061720"/>
                  <a:pt x="365760" y="1080347"/>
                  <a:pt x="416560" y="1097280"/>
                </a:cubicBezTo>
                <a:lnTo>
                  <a:pt x="477520" y="1117600"/>
                </a:lnTo>
                <a:cubicBezTo>
                  <a:pt x="487680" y="1114213"/>
                  <a:pt x="499637" y="1114130"/>
                  <a:pt x="508000" y="1107440"/>
                </a:cubicBezTo>
                <a:cubicBezTo>
                  <a:pt x="529926" y="1089899"/>
                  <a:pt x="532379" y="1060724"/>
                  <a:pt x="538480" y="1036320"/>
                </a:cubicBezTo>
                <a:cubicBezTo>
                  <a:pt x="513304" y="960793"/>
                  <a:pt x="540419" y="1049894"/>
                  <a:pt x="518160" y="894080"/>
                </a:cubicBezTo>
                <a:cubicBezTo>
                  <a:pt x="516645" y="883478"/>
                  <a:pt x="514690" y="871963"/>
                  <a:pt x="508000" y="863600"/>
                </a:cubicBezTo>
                <a:cubicBezTo>
                  <a:pt x="490459" y="841674"/>
                  <a:pt x="461284" y="839221"/>
                  <a:pt x="436880" y="833120"/>
                </a:cubicBezTo>
                <a:cubicBezTo>
                  <a:pt x="426720" y="826347"/>
                  <a:pt x="414441" y="821990"/>
                  <a:pt x="406400" y="812800"/>
                </a:cubicBezTo>
                <a:cubicBezTo>
                  <a:pt x="390318" y="794421"/>
                  <a:pt x="379307" y="772160"/>
                  <a:pt x="365760" y="751840"/>
                </a:cubicBezTo>
                <a:cubicBezTo>
                  <a:pt x="358987" y="741680"/>
                  <a:pt x="354074" y="729994"/>
                  <a:pt x="345440" y="721360"/>
                </a:cubicBezTo>
                <a:lnTo>
                  <a:pt x="314960" y="690880"/>
                </a:lnTo>
                <a:cubicBezTo>
                  <a:pt x="311573" y="680720"/>
                  <a:pt x="309589" y="669979"/>
                  <a:pt x="304800" y="660400"/>
                </a:cubicBezTo>
                <a:cubicBezTo>
                  <a:pt x="299339" y="649478"/>
                  <a:pt x="285695" y="642070"/>
                  <a:pt x="284480" y="629920"/>
                </a:cubicBezTo>
                <a:cubicBezTo>
                  <a:pt x="282097" y="606091"/>
                  <a:pt x="289255" y="582134"/>
                  <a:pt x="294640" y="558800"/>
                </a:cubicBezTo>
                <a:cubicBezTo>
                  <a:pt x="298506" y="542047"/>
                  <a:pt x="314660" y="483856"/>
                  <a:pt x="335280" y="467360"/>
                </a:cubicBezTo>
                <a:cubicBezTo>
                  <a:pt x="343643" y="460670"/>
                  <a:pt x="355600" y="460587"/>
                  <a:pt x="365760" y="457200"/>
                </a:cubicBezTo>
                <a:cubicBezTo>
                  <a:pt x="369147" y="447040"/>
                  <a:pt x="370719" y="436082"/>
                  <a:pt x="375920" y="426720"/>
                </a:cubicBezTo>
                <a:cubicBezTo>
                  <a:pt x="387780" y="405372"/>
                  <a:pt x="408837" y="388928"/>
                  <a:pt x="416560" y="365760"/>
                </a:cubicBezTo>
                <a:lnTo>
                  <a:pt x="436880" y="304800"/>
                </a:lnTo>
                <a:cubicBezTo>
                  <a:pt x="440267" y="294640"/>
                  <a:pt x="439467" y="281893"/>
                  <a:pt x="447040" y="274320"/>
                </a:cubicBezTo>
                <a:cubicBezTo>
                  <a:pt x="473339" y="248021"/>
                  <a:pt x="502022" y="215353"/>
                  <a:pt x="538480" y="203200"/>
                </a:cubicBezTo>
                <a:lnTo>
                  <a:pt x="568960" y="193040"/>
                </a:lnTo>
                <a:cubicBezTo>
                  <a:pt x="592667" y="196427"/>
                  <a:pt x="616598" y="198504"/>
                  <a:pt x="640080" y="203200"/>
                </a:cubicBezTo>
                <a:cubicBezTo>
                  <a:pt x="650582" y="205300"/>
                  <a:pt x="659916" y="214543"/>
                  <a:pt x="670560" y="213360"/>
                </a:cubicBezTo>
                <a:cubicBezTo>
                  <a:pt x="691848" y="210995"/>
                  <a:pt x="731520" y="193040"/>
                  <a:pt x="731520" y="193040"/>
                </a:cubicBezTo>
                <a:cubicBezTo>
                  <a:pt x="765387" y="196427"/>
                  <a:pt x="799480" y="198025"/>
                  <a:pt x="833120" y="203200"/>
                </a:cubicBezTo>
                <a:cubicBezTo>
                  <a:pt x="843705" y="204828"/>
                  <a:pt x="852890" y="213360"/>
                  <a:pt x="863600" y="213360"/>
                </a:cubicBezTo>
                <a:cubicBezTo>
                  <a:pt x="874310" y="213360"/>
                  <a:pt x="883920" y="206587"/>
                  <a:pt x="894080" y="203200"/>
                </a:cubicBezTo>
                <a:cubicBezTo>
                  <a:pt x="918261" y="130656"/>
                  <a:pt x="902519" y="160062"/>
                  <a:pt x="934720" y="111760"/>
                </a:cubicBezTo>
                <a:lnTo>
                  <a:pt x="883920" y="71120"/>
                </a:lnTo>
                <a:close/>
              </a:path>
            </a:pathLst>
          </a:custGeom>
          <a:solidFill>
            <a:srgbClr val="F13F3B">
              <a:alpha val="12941"/>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86161ABA-C357-3A4A-B18B-72352B63D1A2}"/>
              </a:ext>
            </a:extLst>
          </p:cNvPr>
          <p:cNvSpPr/>
          <p:nvPr/>
        </p:nvSpPr>
        <p:spPr>
          <a:xfrm>
            <a:off x="6749731" y="5137863"/>
            <a:ext cx="799353" cy="1061217"/>
          </a:xfrm>
          <a:custGeom>
            <a:avLst/>
            <a:gdLst>
              <a:gd name="connsiteX0" fmla="*/ 883920 w 934720"/>
              <a:gd name="connsiteY0" fmla="*/ 71120 h 1117600"/>
              <a:gd name="connsiteX1" fmla="*/ 741680 w 934720"/>
              <a:gd name="connsiteY1" fmla="*/ 30480 h 1117600"/>
              <a:gd name="connsiteX2" fmla="*/ 701040 w 934720"/>
              <a:gd name="connsiteY2" fmla="*/ 20320 h 1117600"/>
              <a:gd name="connsiteX3" fmla="*/ 640080 w 934720"/>
              <a:gd name="connsiteY3" fmla="*/ 0 h 1117600"/>
              <a:gd name="connsiteX4" fmla="*/ 568960 w 934720"/>
              <a:gd name="connsiteY4" fmla="*/ 10160 h 1117600"/>
              <a:gd name="connsiteX5" fmla="*/ 548640 w 934720"/>
              <a:gd name="connsiteY5" fmla="*/ 40640 h 1117600"/>
              <a:gd name="connsiteX6" fmla="*/ 518160 w 934720"/>
              <a:gd name="connsiteY6" fmla="*/ 101600 h 1117600"/>
              <a:gd name="connsiteX7" fmla="*/ 487680 w 934720"/>
              <a:gd name="connsiteY7" fmla="*/ 111760 h 1117600"/>
              <a:gd name="connsiteX8" fmla="*/ 375920 w 934720"/>
              <a:gd name="connsiteY8" fmla="*/ 121920 h 1117600"/>
              <a:gd name="connsiteX9" fmla="*/ 314960 w 934720"/>
              <a:gd name="connsiteY9" fmla="*/ 142240 h 1117600"/>
              <a:gd name="connsiteX10" fmla="*/ 284480 w 934720"/>
              <a:gd name="connsiteY10" fmla="*/ 152400 h 1117600"/>
              <a:gd name="connsiteX11" fmla="*/ 254000 w 934720"/>
              <a:gd name="connsiteY11" fmla="*/ 182880 h 1117600"/>
              <a:gd name="connsiteX12" fmla="*/ 243840 w 934720"/>
              <a:gd name="connsiteY12" fmla="*/ 213360 h 1117600"/>
              <a:gd name="connsiteX13" fmla="*/ 182880 w 934720"/>
              <a:gd name="connsiteY13" fmla="*/ 254000 h 1117600"/>
              <a:gd name="connsiteX14" fmla="*/ 152400 w 934720"/>
              <a:gd name="connsiteY14" fmla="*/ 314960 h 1117600"/>
              <a:gd name="connsiteX15" fmla="*/ 142240 w 934720"/>
              <a:gd name="connsiteY15" fmla="*/ 345440 h 1117600"/>
              <a:gd name="connsiteX16" fmla="*/ 121920 w 934720"/>
              <a:gd name="connsiteY16" fmla="*/ 375920 h 1117600"/>
              <a:gd name="connsiteX17" fmla="*/ 60960 w 934720"/>
              <a:gd name="connsiteY17" fmla="*/ 406400 h 1117600"/>
              <a:gd name="connsiteX18" fmla="*/ 10160 w 934720"/>
              <a:gd name="connsiteY18" fmla="*/ 497840 h 1117600"/>
              <a:gd name="connsiteX19" fmla="*/ 0 w 934720"/>
              <a:gd name="connsiteY19" fmla="*/ 538480 h 1117600"/>
              <a:gd name="connsiteX20" fmla="*/ 20320 w 934720"/>
              <a:gd name="connsiteY20" fmla="*/ 619760 h 1117600"/>
              <a:gd name="connsiteX21" fmla="*/ 40640 w 934720"/>
              <a:gd name="connsiteY21" fmla="*/ 650240 h 1117600"/>
              <a:gd name="connsiteX22" fmla="*/ 71120 w 934720"/>
              <a:gd name="connsiteY22" fmla="*/ 660400 h 1117600"/>
              <a:gd name="connsiteX23" fmla="*/ 101600 w 934720"/>
              <a:gd name="connsiteY23" fmla="*/ 680720 h 1117600"/>
              <a:gd name="connsiteX24" fmla="*/ 111760 w 934720"/>
              <a:gd name="connsiteY24" fmla="*/ 711200 h 1117600"/>
              <a:gd name="connsiteX25" fmla="*/ 152400 w 934720"/>
              <a:gd name="connsiteY25" fmla="*/ 772160 h 1117600"/>
              <a:gd name="connsiteX26" fmla="*/ 182880 w 934720"/>
              <a:gd name="connsiteY26" fmla="*/ 833120 h 1117600"/>
              <a:gd name="connsiteX27" fmla="*/ 193040 w 934720"/>
              <a:gd name="connsiteY27" fmla="*/ 863600 h 1117600"/>
              <a:gd name="connsiteX28" fmla="*/ 264160 w 934720"/>
              <a:gd name="connsiteY28" fmla="*/ 955040 h 1117600"/>
              <a:gd name="connsiteX29" fmla="*/ 274320 w 934720"/>
              <a:gd name="connsiteY29" fmla="*/ 985520 h 1117600"/>
              <a:gd name="connsiteX30" fmla="*/ 335280 w 934720"/>
              <a:gd name="connsiteY30" fmla="*/ 1026160 h 1117600"/>
              <a:gd name="connsiteX31" fmla="*/ 416560 w 934720"/>
              <a:gd name="connsiteY31" fmla="*/ 1097280 h 1117600"/>
              <a:gd name="connsiteX32" fmla="*/ 477520 w 934720"/>
              <a:gd name="connsiteY32" fmla="*/ 1117600 h 1117600"/>
              <a:gd name="connsiteX33" fmla="*/ 508000 w 934720"/>
              <a:gd name="connsiteY33" fmla="*/ 1107440 h 1117600"/>
              <a:gd name="connsiteX34" fmla="*/ 538480 w 934720"/>
              <a:gd name="connsiteY34" fmla="*/ 1036320 h 1117600"/>
              <a:gd name="connsiteX35" fmla="*/ 518160 w 934720"/>
              <a:gd name="connsiteY35" fmla="*/ 894080 h 1117600"/>
              <a:gd name="connsiteX36" fmla="*/ 508000 w 934720"/>
              <a:gd name="connsiteY36" fmla="*/ 863600 h 1117600"/>
              <a:gd name="connsiteX37" fmla="*/ 436880 w 934720"/>
              <a:gd name="connsiteY37" fmla="*/ 833120 h 1117600"/>
              <a:gd name="connsiteX38" fmla="*/ 406400 w 934720"/>
              <a:gd name="connsiteY38" fmla="*/ 812800 h 1117600"/>
              <a:gd name="connsiteX39" fmla="*/ 365760 w 934720"/>
              <a:gd name="connsiteY39" fmla="*/ 751840 h 1117600"/>
              <a:gd name="connsiteX40" fmla="*/ 345440 w 934720"/>
              <a:gd name="connsiteY40" fmla="*/ 721360 h 1117600"/>
              <a:gd name="connsiteX41" fmla="*/ 314960 w 934720"/>
              <a:gd name="connsiteY41" fmla="*/ 690880 h 1117600"/>
              <a:gd name="connsiteX42" fmla="*/ 304800 w 934720"/>
              <a:gd name="connsiteY42" fmla="*/ 660400 h 1117600"/>
              <a:gd name="connsiteX43" fmla="*/ 284480 w 934720"/>
              <a:gd name="connsiteY43" fmla="*/ 629920 h 1117600"/>
              <a:gd name="connsiteX44" fmla="*/ 294640 w 934720"/>
              <a:gd name="connsiteY44" fmla="*/ 558800 h 1117600"/>
              <a:gd name="connsiteX45" fmla="*/ 335280 w 934720"/>
              <a:gd name="connsiteY45" fmla="*/ 467360 h 1117600"/>
              <a:gd name="connsiteX46" fmla="*/ 365760 w 934720"/>
              <a:gd name="connsiteY46" fmla="*/ 457200 h 1117600"/>
              <a:gd name="connsiteX47" fmla="*/ 375920 w 934720"/>
              <a:gd name="connsiteY47" fmla="*/ 426720 h 1117600"/>
              <a:gd name="connsiteX48" fmla="*/ 416560 w 934720"/>
              <a:gd name="connsiteY48" fmla="*/ 365760 h 1117600"/>
              <a:gd name="connsiteX49" fmla="*/ 436880 w 934720"/>
              <a:gd name="connsiteY49" fmla="*/ 304800 h 1117600"/>
              <a:gd name="connsiteX50" fmla="*/ 447040 w 934720"/>
              <a:gd name="connsiteY50" fmla="*/ 274320 h 1117600"/>
              <a:gd name="connsiteX51" fmla="*/ 538480 w 934720"/>
              <a:gd name="connsiteY51" fmla="*/ 203200 h 1117600"/>
              <a:gd name="connsiteX52" fmla="*/ 568960 w 934720"/>
              <a:gd name="connsiteY52" fmla="*/ 193040 h 1117600"/>
              <a:gd name="connsiteX53" fmla="*/ 640080 w 934720"/>
              <a:gd name="connsiteY53" fmla="*/ 203200 h 1117600"/>
              <a:gd name="connsiteX54" fmla="*/ 670560 w 934720"/>
              <a:gd name="connsiteY54" fmla="*/ 213360 h 1117600"/>
              <a:gd name="connsiteX55" fmla="*/ 731520 w 934720"/>
              <a:gd name="connsiteY55" fmla="*/ 193040 h 1117600"/>
              <a:gd name="connsiteX56" fmla="*/ 833120 w 934720"/>
              <a:gd name="connsiteY56" fmla="*/ 203200 h 1117600"/>
              <a:gd name="connsiteX57" fmla="*/ 863600 w 934720"/>
              <a:gd name="connsiteY57" fmla="*/ 213360 h 1117600"/>
              <a:gd name="connsiteX58" fmla="*/ 894080 w 934720"/>
              <a:gd name="connsiteY58" fmla="*/ 203200 h 1117600"/>
              <a:gd name="connsiteX59" fmla="*/ 934720 w 934720"/>
              <a:gd name="connsiteY59" fmla="*/ 111760 h 1117600"/>
              <a:gd name="connsiteX60" fmla="*/ 883920 w 934720"/>
              <a:gd name="connsiteY60" fmla="*/ 7112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34720" h="1117600">
                <a:moveTo>
                  <a:pt x="883920" y="71120"/>
                </a:moveTo>
                <a:cubicBezTo>
                  <a:pt x="774352" y="24162"/>
                  <a:pt x="853594" y="50828"/>
                  <a:pt x="741680" y="30480"/>
                </a:cubicBezTo>
                <a:cubicBezTo>
                  <a:pt x="727942" y="27982"/>
                  <a:pt x="714415" y="24332"/>
                  <a:pt x="701040" y="20320"/>
                </a:cubicBezTo>
                <a:cubicBezTo>
                  <a:pt x="680524" y="14165"/>
                  <a:pt x="640080" y="0"/>
                  <a:pt x="640080" y="0"/>
                </a:cubicBezTo>
                <a:cubicBezTo>
                  <a:pt x="616373" y="3387"/>
                  <a:pt x="590843" y="434"/>
                  <a:pt x="568960" y="10160"/>
                </a:cubicBezTo>
                <a:cubicBezTo>
                  <a:pt x="557802" y="15119"/>
                  <a:pt x="554101" y="29718"/>
                  <a:pt x="548640" y="40640"/>
                </a:cubicBezTo>
                <a:cubicBezTo>
                  <a:pt x="536369" y="65181"/>
                  <a:pt x="542424" y="82189"/>
                  <a:pt x="518160" y="101600"/>
                </a:cubicBezTo>
                <a:cubicBezTo>
                  <a:pt x="509797" y="108290"/>
                  <a:pt x="498282" y="110245"/>
                  <a:pt x="487680" y="111760"/>
                </a:cubicBezTo>
                <a:cubicBezTo>
                  <a:pt x="450649" y="117050"/>
                  <a:pt x="413173" y="118533"/>
                  <a:pt x="375920" y="121920"/>
                </a:cubicBezTo>
                <a:lnTo>
                  <a:pt x="314960" y="142240"/>
                </a:lnTo>
                <a:lnTo>
                  <a:pt x="284480" y="152400"/>
                </a:lnTo>
                <a:cubicBezTo>
                  <a:pt x="274320" y="162560"/>
                  <a:pt x="261970" y="170925"/>
                  <a:pt x="254000" y="182880"/>
                </a:cubicBezTo>
                <a:cubicBezTo>
                  <a:pt x="248059" y="191791"/>
                  <a:pt x="251413" y="205787"/>
                  <a:pt x="243840" y="213360"/>
                </a:cubicBezTo>
                <a:cubicBezTo>
                  <a:pt x="226571" y="230629"/>
                  <a:pt x="182880" y="254000"/>
                  <a:pt x="182880" y="254000"/>
                </a:cubicBezTo>
                <a:cubicBezTo>
                  <a:pt x="157343" y="330612"/>
                  <a:pt x="191791" y="236178"/>
                  <a:pt x="152400" y="314960"/>
                </a:cubicBezTo>
                <a:cubicBezTo>
                  <a:pt x="147611" y="324539"/>
                  <a:pt x="147029" y="335861"/>
                  <a:pt x="142240" y="345440"/>
                </a:cubicBezTo>
                <a:cubicBezTo>
                  <a:pt x="136779" y="356362"/>
                  <a:pt x="130554" y="367286"/>
                  <a:pt x="121920" y="375920"/>
                </a:cubicBezTo>
                <a:cubicBezTo>
                  <a:pt x="102225" y="395615"/>
                  <a:pt x="85750" y="398137"/>
                  <a:pt x="60960" y="406400"/>
                </a:cubicBezTo>
                <a:cubicBezTo>
                  <a:pt x="24574" y="460979"/>
                  <a:pt x="23572" y="450898"/>
                  <a:pt x="10160" y="497840"/>
                </a:cubicBezTo>
                <a:cubicBezTo>
                  <a:pt x="6324" y="511266"/>
                  <a:pt x="3387" y="524933"/>
                  <a:pt x="0" y="538480"/>
                </a:cubicBezTo>
                <a:cubicBezTo>
                  <a:pt x="3864" y="557802"/>
                  <a:pt x="9906" y="598932"/>
                  <a:pt x="20320" y="619760"/>
                </a:cubicBezTo>
                <a:cubicBezTo>
                  <a:pt x="25781" y="630682"/>
                  <a:pt x="31105" y="642612"/>
                  <a:pt x="40640" y="650240"/>
                </a:cubicBezTo>
                <a:cubicBezTo>
                  <a:pt x="49003" y="656930"/>
                  <a:pt x="61541" y="655611"/>
                  <a:pt x="71120" y="660400"/>
                </a:cubicBezTo>
                <a:cubicBezTo>
                  <a:pt x="82042" y="665861"/>
                  <a:pt x="91440" y="673947"/>
                  <a:pt x="101600" y="680720"/>
                </a:cubicBezTo>
                <a:cubicBezTo>
                  <a:pt x="104987" y="690880"/>
                  <a:pt x="106559" y="701838"/>
                  <a:pt x="111760" y="711200"/>
                </a:cubicBezTo>
                <a:cubicBezTo>
                  <a:pt x="123620" y="732548"/>
                  <a:pt x="144677" y="748992"/>
                  <a:pt x="152400" y="772160"/>
                </a:cubicBezTo>
                <a:cubicBezTo>
                  <a:pt x="177937" y="848772"/>
                  <a:pt x="143489" y="754338"/>
                  <a:pt x="182880" y="833120"/>
                </a:cubicBezTo>
                <a:cubicBezTo>
                  <a:pt x="187669" y="842699"/>
                  <a:pt x="187839" y="854238"/>
                  <a:pt x="193040" y="863600"/>
                </a:cubicBezTo>
                <a:cubicBezTo>
                  <a:pt x="223421" y="918286"/>
                  <a:pt x="227136" y="918016"/>
                  <a:pt x="264160" y="955040"/>
                </a:cubicBezTo>
                <a:cubicBezTo>
                  <a:pt x="267547" y="965200"/>
                  <a:pt x="266747" y="977947"/>
                  <a:pt x="274320" y="985520"/>
                </a:cubicBezTo>
                <a:cubicBezTo>
                  <a:pt x="291589" y="1002789"/>
                  <a:pt x="335280" y="1026160"/>
                  <a:pt x="335280" y="1026160"/>
                </a:cubicBezTo>
                <a:cubicBezTo>
                  <a:pt x="358987" y="1061720"/>
                  <a:pt x="365760" y="1080347"/>
                  <a:pt x="416560" y="1097280"/>
                </a:cubicBezTo>
                <a:lnTo>
                  <a:pt x="477520" y="1117600"/>
                </a:lnTo>
                <a:cubicBezTo>
                  <a:pt x="487680" y="1114213"/>
                  <a:pt x="499637" y="1114130"/>
                  <a:pt x="508000" y="1107440"/>
                </a:cubicBezTo>
                <a:cubicBezTo>
                  <a:pt x="529926" y="1089899"/>
                  <a:pt x="532379" y="1060724"/>
                  <a:pt x="538480" y="1036320"/>
                </a:cubicBezTo>
                <a:cubicBezTo>
                  <a:pt x="513304" y="960793"/>
                  <a:pt x="540419" y="1049894"/>
                  <a:pt x="518160" y="894080"/>
                </a:cubicBezTo>
                <a:cubicBezTo>
                  <a:pt x="516645" y="883478"/>
                  <a:pt x="514690" y="871963"/>
                  <a:pt x="508000" y="863600"/>
                </a:cubicBezTo>
                <a:cubicBezTo>
                  <a:pt x="490459" y="841674"/>
                  <a:pt x="461284" y="839221"/>
                  <a:pt x="436880" y="833120"/>
                </a:cubicBezTo>
                <a:cubicBezTo>
                  <a:pt x="426720" y="826347"/>
                  <a:pt x="414441" y="821990"/>
                  <a:pt x="406400" y="812800"/>
                </a:cubicBezTo>
                <a:cubicBezTo>
                  <a:pt x="390318" y="794421"/>
                  <a:pt x="379307" y="772160"/>
                  <a:pt x="365760" y="751840"/>
                </a:cubicBezTo>
                <a:cubicBezTo>
                  <a:pt x="358987" y="741680"/>
                  <a:pt x="354074" y="729994"/>
                  <a:pt x="345440" y="721360"/>
                </a:cubicBezTo>
                <a:lnTo>
                  <a:pt x="314960" y="690880"/>
                </a:lnTo>
                <a:cubicBezTo>
                  <a:pt x="311573" y="680720"/>
                  <a:pt x="309589" y="669979"/>
                  <a:pt x="304800" y="660400"/>
                </a:cubicBezTo>
                <a:cubicBezTo>
                  <a:pt x="299339" y="649478"/>
                  <a:pt x="285695" y="642070"/>
                  <a:pt x="284480" y="629920"/>
                </a:cubicBezTo>
                <a:cubicBezTo>
                  <a:pt x="282097" y="606091"/>
                  <a:pt x="289255" y="582134"/>
                  <a:pt x="294640" y="558800"/>
                </a:cubicBezTo>
                <a:cubicBezTo>
                  <a:pt x="298506" y="542047"/>
                  <a:pt x="314660" y="483856"/>
                  <a:pt x="335280" y="467360"/>
                </a:cubicBezTo>
                <a:cubicBezTo>
                  <a:pt x="343643" y="460670"/>
                  <a:pt x="355600" y="460587"/>
                  <a:pt x="365760" y="457200"/>
                </a:cubicBezTo>
                <a:cubicBezTo>
                  <a:pt x="369147" y="447040"/>
                  <a:pt x="370719" y="436082"/>
                  <a:pt x="375920" y="426720"/>
                </a:cubicBezTo>
                <a:cubicBezTo>
                  <a:pt x="387780" y="405372"/>
                  <a:pt x="408837" y="388928"/>
                  <a:pt x="416560" y="365760"/>
                </a:cubicBezTo>
                <a:lnTo>
                  <a:pt x="436880" y="304800"/>
                </a:lnTo>
                <a:cubicBezTo>
                  <a:pt x="440267" y="294640"/>
                  <a:pt x="439467" y="281893"/>
                  <a:pt x="447040" y="274320"/>
                </a:cubicBezTo>
                <a:cubicBezTo>
                  <a:pt x="473339" y="248021"/>
                  <a:pt x="502022" y="215353"/>
                  <a:pt x="538480" y="203200"/>
                </a:cubicBezTo>
                <a:lnTo>
                  <a:pt x="568960" y="193040"/>
                </a:lnTo>
                <a:cubicBezTo>
                  <a:pt x="592667" y="196427"/>
                  <a:pt x="616598" y="198504"/>
                  <a:pt x="640080" y="203200"/>
                </a:cubicBezTo>
                <a:cubicBezTo>
                  <a:pt x="650582" y="205300"/>
                  <a:pt x="659916" y="214543"/>
                  <a:pt x="670560" y="213360"/>
                </a:cubicBezTo>
                <a:cubicBezTo>
                  <a:pt x="691848" y="210995"/>
                  <a:pt x="731520" y="193040"/>
                  <a:pt x="731520" y="193040"/>
                </a:cubicBezTo>
                <a:cubicBezTo>
                  <a:pt x="765387" y="196427"/>
                  <a:pt x="799480" y="198025"/>
                  <a:pt x="833120" y="203200"/>
                </a:cubicBezTo>
                <a:cubicBezTo>
                  <a:pt x="843705" y="204828"/>
                  <a:pt x="852890" y="213360"/>
                  <a:pt x="863600" y="213360"/>
                </a:cubicBezTo>
                <a:cubicBezTo>
                  <a:pt x="874310" y="213360"/>
                  <a:pt x="883920" y="206587"/>
                  <a:pt x="894080" y="203200"/>
                </a:cubicBezTo>
                <a:cubicBezTo>
                  <a:pt x="918261" y="130656"/>
                  <a:pt x="902519" y="160062"/>
                  <a:pt x="934720" y="111760"/>
                </a:cubicBezTo>
                <a:lnTo>
                  <a:pt x="883920" y="71120"/>
                </a:lnTo>
                <a:close/>
              </a:path>
            </a:pathLst>
          </a:custGeom>
          <a:solidFill>
            <a:srgbClr val="FF3737">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a:extLst>
              <a:ext uri="{FF2B5EF4-FFF2-40B4-BE49-F238E27FC236}">
                <a16:creationId xmlns:a16="http://schemas.microsoft.com/office/drawing/2014/main" id="{F9A083CE-9648-DE47-918E-620AFCDA6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675" r="26735"/>
          <a:stretch>
            <a:fillRect/>
          </a:stretch>
        </p:blipFill>
        <p:spPr>
          <a:xfrm>
            <a:off x="2734492" y="891616"/>
            <a:ext cx="3058251" cy="3060374"/>
          </a:xfrm>
          <a:prstGeom prst="rect">
            <a:avLst/>
          </a:prstGeom>
          <a:ln>
            <a:noFill/>
            <a:miter lim="800000"/>
            <a:headEnd/>
            <a:tailEnd/>
          </a:ln>
        </p:spPr>
      </p:pic>
      <p:pic>
        <p:nvPicPr>
          <p:cNvPr id="4" name="Picture 2">
            <a:extLst>
              <a:ext uri="{FF2B5EF4-FFF2-40B4-BE49-F238E27FC236}">
                <a16:creationId xmlns:a16="http://schemas.microsoft.com/office/drawing/2014/main" id="{7C52F493-D7B2-1741-AF2F-20335E360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675" r="26735"/>
          <a:stretch>
            <a:fillRect/>
          </a:stretch>
        </p:blipFill>
        <p:spPr>
          <a:xfrm>
            <a:off x="2684332" y="938871"/>
            <a:ext cx="3049058" cy="3051175"/>
          </a:xfrm>
          <a:ln>
            <a:solidFill>
              <a:schemeClr val="accent4">
                <a:lumMod val="60000"/>
                <a:lumOff val="40000"/>
              </a:schemeClr>
            </a:solidFill>
            <a:miter lim="800000"/>
            <a:headEnd/>
            <a:tailEnd/>
          </a:ln>
        </p:spPr>
      </p:pic>
      <p:pic>
        <p:nvPicPr>
          <p:cNvPr id="5" name="Picture 2">
            <a:extLst>
              <a:ext uri="{FF2B5EF4-FFF2-40B4-BE49-F238E27FC236}">
                <a16:creationId xmlns:a16="http://schemas.microsoft.com/office/drawing/2014/main" id="{6A910646-901D-134F-A79D-B7A70017D6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743" t="26735" r="31726" b="41675"/>
          <a:stretch/>
        </p:blipFill>
        <p:spPr>
          <a:xfrm>
            <a:off x="5733390" y="891616"/>
            <a:ext cx="3006537" cy="3060374"/>
          </a:xfrm>
          <a:prstGeom prst="rect">
            <a:avLst/>
          </a:prstGeom>
          <a:ln>
            <a:noFill/>
            <a:miter lim="800000"/>
            <a:headEnd/>
            <a:tailEnd/>
          </a:ln>
        </p:spPr>
      </p:pic>
      <p:sp>
        <p:nvSpPr>
          <p:cNvPr id="8" name="TextBox 7">
            <a:extLst>
              <a:ext uri="{FF2B5EF4-FFF2-40B4-BE49-F238E27FC236}">
                <a16:creationId xmlns:a16="http://schemas.microsoft.com/office/drawing/2014/main" id="{88D26FA7-EBDC-EB48-A786-DB4FB838E7B2}"/>
              </a:ext>
            </a:extLst>
          </p:cNvPr>
          <p:cNvSpPr txBox="1"/>
          <p:nvPr/>
        </p:nvSpPr>
        <p:spPr>
          <a:xfrm>
            <a:off x="3207623" y="3690381"/>
            <a:ext cx="2575927" cy="43088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 sz="1100" dirty="0"/>
              <a:t>Los resultados iniciales de la biopsia fueron no diagnósticos</a:t>
            </a:r>
            <a:endParaRPr lang="en-US" sz="1100" dirty="0"/>
          </a:p>
        </p:txBody>
      </p:sp>
      <p:cxnSp>
        <p:nvCxnSpPr>
          <p:cNvPr id="9" name="Straight Arrow Connector 8">
            <a:extLst>
              <a:ext uri="{FF2B5EF4-FFF2-40B4-BE49-F238E27FC236}">
                <a16:creationId xmlns:a16="http://schemas.microsoft.com/office/drawing/2014/main" id="{ADB27795-3A6C-594A-97F2-98B04930A00A}"/>
              </a:ext>
            </a:extLst>
          </p:cNvPr>
          <p:cNvCxnSpPr>
            <a:cxnSpLocks/>
          </p:cNvCxnSpPr>
          <p:nvPr/>
        </p:nvCxnSpPr>
        <p:spPr>
          <a:xfrm>
            <a:off x="4607252" y="2206591"/>
            <a:ext cx="0" cy="468684"/>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86ABC4-F0FA-7A4F-A0F2-16BDC51450B1}"/>
              </a:ext>
            </a:extLst>
          </p:cNvPr>
          <p:cNvSpPr txBox="1"/>
          <p:nvPr/>
        </p:nvSpPr>
        <p:spPr>
          <a:xfrm>
            <a:off x="162523" y="1756245"/>
            <a:ext cx="2570807"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b="1" dirty="0">
                <a:solidFill>
                  <a:srgbClr val="D31145"/>
                </a:solidFill>
              </a:rPr>
              <a:t>Caso 1:</a:t>
            </a:r>
            <a:r>
              <a:rPr lang="es-ES" sz="1600" dirty="0">
                <a:solidFill>
                  <a:schemeClr val="tx1"/>
                </a:solidFill>
              </a:rPr>
              <a:t>Masa del lóbulo inferior izquierdo (flecha)</a:t>
            </a:r>
            <a:endParaRPr lang="en-US" sz="1600" b="1" dirty="0">
              <a:solidFill>
                <a:srgbClr val="D31145"/>
              </a:solidFill>
            </a:endParaRPr>
          </a:p>
        </p:txBody>
      </p:sp>
      <p:grpSp>
        <p:nvGrpSpPr>
          <p:cNvPr id="23" name="Group 22">
            <a:extLst>
              <a:ext uri="{FF2B5EF4-FFF2-40B4-BE49-F238E27FC236}">
                <a16:creationId xmlns:a16="http://schemas.microsoft.com/office/drawing/2014/main" id="{59115262-04D4-4EB7-8A02-CFCA9B91E7CD}"/>
              </a:ext>
            </a:extLst>
          </p:cNvPr>
          <p:cNvGrpSpPr/>
          <p:nvPr/>
        </p:nvGrpSpPr>
        <p:grpSpPr>
          <a:xfrm>
            <a:off x="8765384" y="895284"/>
            <a:ext cx="2997499" cy="3056706"/>
            <a:chOff x="8296656" y="872675"/>
            <a:chExt cx="2395336" cy="2498414"/>
          </a:xfrm>
        </p:grpSpPr>
        <p:pic>
          <p:nvPicPr>
            <p:cNvPr id="6" name="Picture 4">
              <a:extLst>
                <a:ext uri="{FF2B5EF4-FFF2-40B4-BE49-F238E27FC236}">
                  <a16:creationId xmlns:a16="http://schemas.microsoft.com/office/drawing/2014/main" id="{D9290CA6-14D8-0B47-BAD9-6EE2F17247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70" t="26675" r="26735" b="13284"/>
            <a:stretch/>
          </p:blipFill>
          <p:spPr>
            <a:xfrm>
              <a:off x="8296656" y="872675"/>
              <a:ext cx="2395336" cy="2498414"/>
            </a:xfrm>
            <a:prstGeom prst="rect">
              <a:avLst/>
            </a:prstGeom>
            <a:noFill/>
            <a:ln>
              <a:noFill/>
              <a:miter lim="800000"/>
              <a:headEnd/>
              <a:tailEnd/>
            </a:ln>
          </p:spPr>
        </p:pic>
        <p:sp>
          <p:nvSpPr>
            <p:cNvPr id="29" name="Freeform: Shape 28">
              <a:extLst>
                <a:ext uri="{FF2B5EF4-FFF2-40B4-BE49-F238E27FC236}">
                  <a16:creationId xmlns:a16="http://schemas.microsoft.com/office/drawing/2014/main" id="{F6F867D7-AB57-4253-AA12-68EF65648E02}"/>
                </a:ext>
              </a:extLst>
            </p:cNvPr>
            <p:cNvSpPr/>
            <p:nvPr/>
          </p:nvSpPr>
          <p:spPr>
            <a:xfrm>
              <a:off x="9808238" y="937282"/>
              <a:ext cx="373380" cy="348028"/>
            </a:xfrm>
            <a:custGeom>
              <a:avLst/>
              <a:gdLst>
                <a:gd name="connsiteX0" fmla="*/ 73660 w 373380"/>
                <a:gd name="connsiteY0" fmla="*/ 48 h 348028"/>
                <a:gd name="connsiteX1" fmla="*/ 38100 w 373380"/>
                <a:gd name="connsiteY1" fmla="*/ 7668 h 348028"/>
                <a:gd name="connsiteX2" fmla="*/ 22860 w 373380"/>
                <a:gd name="connsiteY2" fmla="*/ 12748 h 348028"/>
                <a:gd name="connsiteX3" fmla="*/ 17780 w 373380"/>
                <a:gd name="connsiteY3" fmla="*/ 20368 h 348028"/>
                <a:gd name="connsiteX4" fmla="*/ 10160 w 373380"/>
                <a:gd name="connsiteY4" fmla="*/ 22908 h 348028"/>
                <a:gd name="connsiteX5" fmla="*/ 5080 w 373380"/>
                <a:gd name="connsiteY5" fmla="*/ 38148 h 348028"/>
                <a:gd name="connsiteX6" fmla="*/ 0 w 373380"/>
                <a:gd name="connsiteY6" fmla="*/ 45768 h 348028"/>
                <a:gd name="connsiteX7" fmla="*/ 2540 w 373380"/>
                <a:gd name="connsiteY7" fmla="*/ 71168 h 348028"/>
                <a:gd name="connsiteX8" fmla="*/ 5080 w 373380"/>
                <a:gd name="connsiteY8" fmla="*/ 81328 h 348028"/>
                <a:gd name="connsiteX9" fmla="*/ 12700 w 373380"/>
                <a:gd name="connsiteY9" fmla="*/ 86408 h 348028"/>
                <a:gd name="connsiteX10" fmla="*/ 25400 w 373380"/>
                <a:gd name="connsiteY10" fmla="*/ 99108 h 348028"/>
                <a:gd name="connsiteX11" fmla="*/ 38100 w 373380"/>
                <a:gd name="connsiteY11" fmla="*/ 109268 h 348028"/>
                <a:gd name="connsiteX12" fmla="*/ 43180 w 373380"/>
                <a:gd name="connsiteY12" fmla="*/ 119428 h 348028"/>
                <a:gd name="connsiteX13" fmla="*/ 50800 w 373380"/>
                <a:gd name="connsiteY13" fmla="*/ 121968 h 348028"/>
                <a:gd name="connsiteX14" fmla="*/ 76200 w 373380"/>
                <a:gd name="connsiteY14" fmla="*/ 134668 h 348028"/>
                <a:gd name="connsiteX15" fmla="*/ 101600 w 373380"/>
                <a:gd name="connsiteY15" fmla="*/ 144828 h 348028"/>
                <a:gd name="connsiteX16" fmla="*/ 127000 w 373380"/>
                <a:gd name="connsiteY16" fmla="*/ 152448 h 348028"/>
                <a:gd name="connsiteX17" fmla="*/ 142240 w 373380"/>
                <a:gd name="connsiteY17" fmla="*/ 157528 h 348028"/>
                <a:gd name="connsiteX18" fmla="*/ 160020 w 373380"/>
                <a:gd name="connsiteY18" fmla="*/ 162608 h 348028"/>
                <a:gd name="connsiteX19" fmla="*/ 172720 w 373380"/>
                <a:gd name="connsiteY19" fmla="*/ 175308 h 348028"/>
                <a:gd name="connsiteX20" fmla="*/ 185420 w 373380"/>
                <a:gd name="connsiteY20" fmla="*/ 188008 h 348028"/>
                <a:gd name="connsiteX21" fmla="*/ 198120 w 373380"/>
                <a:gd name="connsiteY21" fmla="*/ 200708 h 348028"/>
                <a:gd name="connsiteX22" fmla="*/ 210820 w 373380"/>
                <a:gd name="connsiteY22" fmla="*/ 213408 h 348028"/>
                <a:gd name="connsiteX23" fmla="*/ 223520 w 373380"/>
                <a:gd name="connsiteY23" fmla="*/ 226108 h 348028"/>
                <a:gd name="connsiteX24" fmla="*/ 236220 w 373380"/>
                <a:gd name="connsiteY24" fmla="*/ 238808 h 348028"/>
                <a:gd name="connsiteX25" fmla="*/ 246380 w 373380"/>
                <a:gd name="connsiteY25" fmla="*/ 254048 h 348028"/>
                <a:gd name="connsiteX26" fmla="*/ 254000 w 373380"/>
                <a:gd name="connsiteY26" fmla="*/ 271828 h 348028"/>
                <a:gd name="connsiteX27" fmla="*/ 259080 w 373380"/>
                <a:gd name="connsiteY27" fmla="*/ 287068 h 348028"/>
                <a:gd name="connsiteX28" fmla="*/ 261620 w 373380"/>
                <a:gd name="connsiteY28" fmla="*/ 297228 h 348028"/>
                <a:gd name="connsiteX29" fmla="*/ 269240 w 373380"/>
                <a:gd name="connsiteY29" fmla="*/ 304848 h 348028"/>
                <a:gd name="connsiteX30" fmla="*/ 271780 w 373380"/>
                <a:gd name="connsiteY30" fmla="*/ 312468 h 348028"/>
                <a:gd name="connsiteX31" fmla="*/ 274320 w 373380"/>
                <a:gd name="connsiteY31" fmla="*/ 322628 h 348028"/>
                <a:gd name="connsiteX32" fmla="*/ 281940 w 373380"/>
                <a:gd name="connsiteY32" fmla="*/ 325168 h 348028"/>
                <a:gd name="connsiteX33" fmla="*/ 287020 w 373380"/>
                <a:gd name="connsiteY33" fmla="*/ 335328 h 348028"/>
                <a:gd name="connsiteX34" fmla="*/ 294640 w 373380"/>
                <a:gd name="connsiteY34" fmla="*/ 337868 h 348028"/>
                <a:gd name="connsiteX35" fmla="*/ 312420 w 373380"/>
                <a:gd name="connsiteY35" fmla="*/ 348028 h 348028"/>
                <a:gd name="connsiteX36" fmla="*/ 342900 w 373380"/>
                <a:gd name="connsiteY36" fmla="*/ 345488 h 348028"/>
                <a:gd name="connsiteX37" fmla="*/ 358140 w 373380"/>
                <a:gd name="connsiteY37" fmla="*/ 340408 h 348028"/>
                <a:gd name="connsiteX38" fmla="*/ 368300 w 373380"/>
                <a:gd name="connsiteY38" fmla="*/ 330248 h 348028"/>
                <a:gd name="connsiteX39" fmla="*/ 373380 w 373380"/>
                <a:gd name="connsiteY39" fmla="*/ 322628 h 348028"/>
                <a:gd name="connsiteX40" fmla="*/ 363220 w 373380"/>
                <a:gd name="connsiteY40" fmla="*/ 294688 h 348028"/>
                <a:gd name="connsiteX41" fmla="*/ 355600 w 373380"/>
                <a:gd name="connsiteY41" fmla="*/ 292148 h 348028"/>
                <a:gd name="connsiteX42" fmla="*/ 342900 w 373380"/>
                <a:gd name="connsiteY42" fmla="*/ 281988 h 348028"/>
                <a:gd name="connsiteX43" fmla="*/ 337820 w 373380"/>
                <a:gd name="connsiteY43" fmla="*/ 271828 h 348028"/>
                <a:gd name="connsiteX44" fmla="*/ 330200 w 373380"/>
                <a:gd name="connsiteY44" fmla="*/ 266748 h 348028"/>
                <a:gd name="connsiteX45" fmla="*/ 332740 w 373380"/>
                <a:gd name="connsiteY45" fmla="*/ 246428 h 348028"/>
                <a:gd name="connsiteX46" fmla="*/ 342900 w 373380"/>
                <a:gd name="connsiteY46" fmla="*/ 243888 h 348028"/>
                <a:gd name="connsiteX47" fmla="*/ 345440 w 373380"/>
                <a:gd name="connsiteY47" fmla="*/ 233728 h 348028"/>
                <a:gd name="connsiteX48" fmla="*/ 342900 w 373380"/>
                <a:gd name="connsiteY48" fmla="*/ 221028 h 348028"/>
                <a:gd name="connsiteX49" fmla="*/ 337820 w 373380"/>
                <a:gd name="connsiteY49" fmla="*/ 205788 h 348028"/>
                <a:gd name="connsiteX50" fmla="*/ 335280 w 373380"/>
                <a:gd name="connsiteY50" fmla="*/ 195628 h 348028"/>
                <a:gd name="connsiteX51" fmla="*/ 330200 w 373380"/>
                <a:gd name="connsiteY51" fmla="*/ 188008 h 348028"/>
                <a:gd name="connsiteX52" fmla="*/ 322580 w 373380"/>
                <a:gd name="connsiteY52" fmla="*/ 170228 h 348028"/>
                <a:gd name="connsiteX53" fmla="*/ 314960 w 373380"/>
                <a:gd name="connsiteY53" fmla="*/ 165148 h 348028"/>
                <a:gd name="connsiteX54" fmla="*/ 304800 w 373380"/>
                <a:gd name="connsiteY54" fmla="*/ 142288 h 348028"/>
                <a:gd name="connsiteX55" fmla="*/ 302260 w 373380"/>
                <a:gd name="connsiteY55" fmla="*/ 132128 h 348028"/>
                <a:gd name="connsiteX56" fmla="*/ 292100 w 373380"/>
                <a:gd name="connsiteY56" fmla="*/ 116888 h 348028"/>
                <a:gd name="connsiteX57" fmla="*/ 284480 w 373380"/>
                <a:gd name="connsiteY57" fmla="*/ 99108 h 348028"/>
                <a:gd name="connsiteX58" fmla="*/ 276860 w 373380"/>
                <a:gd name="connsiteY58" fmla="*/ 94028 h 348028"/>
                <a:gd name="connsiteX59" fmla="*/ 266700 w 373380"/>
                <a:gd name="connsiteY59" fmla="*/ 81328 h 348028"/>
                <a:gd name="connsiteX60" fmla="*/ 261620 w 373380"/>
                <a:gd name="connsiteY60" fmla="*/ 73708 h 348028"/>
                <a:gd name="connsiteX61" fmla="*/ 246380 w 373380"/>
                <a:gd name="connsiteY61" fmla="*/ 63548 h 348028"/>
                <a:gd name="connsiteX62" fmla="*/ 241300 w 373380"/>
                <a:gd name="connsiteY62" fmla="*/ 55928 h 348028"/>
                <a:gd name="connsiteX63" fmla="*/ 226060 w 373380"/>
                <a:gd name="connsiteY63" fmla="*/ 48308 h 348028"/>
                <a:gd name="connsiteX64" fmla="*/ 215900 w 373380"/>
                <a:gd name="connsiteY64" fmla="*/ 38148 h 348028"/>
                <a:gd name="connsiteX65" fmla="*/ 210820 w 373380"/>
                <a:gd name="connsiteY65" fmla="*/ 30528 h 348028"/>
                <a:gd name="connsiteX66" fmla="*/ 187960 w 373380"/>
                <a:gd name="connsiteY66" fmla="*/ 22908 h 348028"/>
                <a:gd name="connsiteX67" fmla="*/ 177800 w 373380"/>
                <a:gd name="connsiteY67" fmla="*/ 17828 h 348028"/>
                <a:gd name="connsiteX68" fmla="*/ 132080 w 373380"/>
                <a:gd name="connsiteY68" fmla="*/ 5128 h 348028"/>
                <a:gd name="connsiteX69" fmla="*/ 73660 w 373380"/>
                <a:gd name="connsiteY69" fmla="*/ 48 h 3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3380" h="348028">
                  <a:moveTo>
                    <a:pt x="73660" y="48"/>
                  </a:moveTo>
                  <a:cubicBezTo>
                    <a:pt x="57997" y="471"/>
                    <a:pt x="49860" y="4728"/>
                    <a:pt x="38100" y="7668"/>
                  </a:cubicBezTo>
                  <a:cubicBezTo>
                    <a:pt x="32905" y="8967"/>
                    <a:pt x="22860" y="12748"/>
                    <a:pt x="22860" y="12748"/>
                  </a:cubicBezTo>
                  <a:cubicBezTo>
                    <a:pt x="21167" y="15288"/>
                    <a:pt x="20164" y="18461"/>
                    <a:pt x="17780" y="20368"/>
                  </a:cubicBezTo>
                  <a:cubicBezTo>
                    <a:pt x="15689" y="22041"/>
                    <a:pt x="11716" y="20729"/>
                    <a:pt x="10160" y="22908"/>
                  </a:cubicBezTo>
                  <a:cubicBezTo>
                    <a:pt x="7048" y="27265"/>
                    <a:pt x="8050" y="33693"/>
                    <a:pt x="5080" y="38148"/>
                  </a:cubicBezTo>
                  <a:lnTo>
                    <a:pt x="0" y="45768"/>
                  </a:lnTo>
                  <a:cubicBezTo>
                    <a:pt x="847" y="54235"/>
                    <a:pt x="1337" y="62745"/>
                    <a:pt x="2540" y="71168"/>
                  </a:cubicBezTo>
                  <a:cubicBezTo>
                    <a:pt x="3034" y="74624"/>
                    <a:pt x="3144" y="78423"/>
                    <a:pt x="5080" y="81328"/>
                  </a:cubicBezTo>
                  <a:cubicBezTo>
                    <a:pt x="6773" y="83868"/>
                    <a:pt x="10160" y="84715"/>
                    <a:pt x="12700" y="86408"/>
                  </a:cubicBezTo>
                  <a:cubicBezTo>
                    <a:pt x="18657" y="104278"/>
                    <a:pt x="9707" y="83415"/>
                    <a:pt x="25400" y="99108"/>
                  </a:cubicBezTo>
                  <a:cubicBezTo>
                    <a:pt x="38761" y="112469"/>
                    <a:pt x="12673" y="102911"/>
                    <a:pt x="38100" y="109268"/>
                  </a:cubicBezTo>
                  <a:cubicBezTo>
                    <a:pt x="39793" y="112655"/>
                    <a:pt x="40503" y="116751"/>
                    <a:pt x="43180" y="119428"/>
                  </a:cubicBezTo>
                  <a:cubicBezTo>
                    <a:pt x="45073" y="121321"/>
                    <a:pt x="48460" y="120668"/>
                    <a:pt x="50800" y="121968"/>
                  </a:cubicBezTo>
                  <a:cubicBezTo>
                    <a:pt x="82337" y="139489"/>
                    <a:pt x="52460" y="127546"/>
                    <a:pt x="76200" y="134668"/>
                  </a:cubicBezTo>
                  <a:cubicBezTo>
                    <a:pt x="109896" y="144777"/>
                    <a:pt x="76140" y="134644"/>
                    <a:pt x="101600" y="144828"/>
                  </a:cubicBezTo>
                  <a:cubicBezTo>
                    <a:pt x="119561" y="152012"/>
                    <a:pt x="112030" y="147957"/>
                    <a:pt x="127000" y="152448"/>
                  </a:cubicBezTo>
                  <a:cubicBezTo>
                    <a:pt x="132129" y="153987"/>
                    <a:pt x="137111" y="155989"/>
                    <a:pt x="142240" y="157528"/>
                  </a:cubicBezTo>
                  <a:cubicBezTo>
                    <a:pt x="174134" y="167096"/>
                    <a:pt x="134411" y="154072"/>
                    <a:pt x="160020" y="162608"/>
                  </a:cubicBezTo>
                  <a:cubicBezTo>
                    <a:pt x="173567" y="182928"/>
                    <a:pt x="155787" y="158375"/>
                    <a:pt x="172720" y="175308"/>
                  </a:cubicBezTo>
                  <a:cubicBezTo>
                    <a:pt x="189653" y="192241"/>
                    <a:pt x="165100" y="174461"/>
                    <a:pt x="185420" y="188008"/>
                  </a:cubicBezTo>
                  <a:cubicBezTo>
                    <a:pt x="198967" y="208328"/>
                    <a:pt x="181187" y="183775"/>
                    <a:pt x="198120" y="200708"/>
                  </a:cubicBezTo>
                  <a:cubicBezTo>
                    <a:pt x="215053" y="217641"/>
                    <a:pt x="190500" y="199861"/>
                    <a:pt x="210820" y="213408"/>
                  </a:cubicBezTo>
                  <a:cubicBezTo>
                    <a:pt x="224367" y="233728"/>
                    <a:pt x="206587" y="209175"/>
                    <a:pt x="223520" y="226108"/>
                  </a:cubicBezTo>
                  <a:cubicBezTo>
                    <a:pt x="240453" y="243041"/>
                    <a:pt x="215900" y="225261"/>
                    <a:pt x="236220" y="238808"/>
                  </a:cubicBezTo>
                  <a:cubicBezTo>
                    <a:pt x="239607" y="243888"/>
                    <a:pt x="244449" y="248256"/>
                    <a:pt x="246380" y="254048"/>
                  </a:cubicBezTo>
                  <a:cubicBezTo>
                    <a:pt x="254556" y="278576"/>
                    <a:pt x="241445" y="240441"/>
                    <a:pt x="254000" y="271828"/>
                  </a:cubicBezTo>
                  <a:cubicBezTo>
                    <a:pt x="255989" y="276800"/>
                    <a:pt x="257781" y="281873"/>
                    <a:pt x="259080" y="287068"/>
                  </a:cubicBezTo>
                  <a:cubicBezTo>
                    <a:pt x="259927" y="290455"/>
                    <a:pt x="259888" y="294197"/>
                    <a:pt x="261620" y="297228"/>
                  </a:cubicBezTo>
                  <a:cubicBezTo>
                    <a:pt x="263402" y="300347"/>
                    <a:pt x="266700" y="302308"/>
                    <a:pt x="269240" y="304848"/>
                  </a:cubicBezTo>
                  <a:cubicBezTo>
                    <a:pt x="270087" y="307388"/>
                    <a:pt x="271044" y="309894"/>
                    <a:pt x="271780" y="312468"/>
                  </a:cubicBezTo>
                  <a:cubicBezTo>
                    <a:pt x="272739" y="315825"/>
                    <a:pt x="272139" y="319902"/>
                    <a:pt x="274320" y="322628"/>
                  </a:cubicBezTo>
                  <a:cubicBezTo>
                    <a:pt x="275993" y="324719"/>
                    <a:pt x="279400" y="324321"/>
                    <a:pt x="281940" y="325168"/>
                  </a:cubicBezTo>
                  <a:cubicBezTo>
                    <a:pt x="283633" y="328555"/>
                    <a:pt x="284343" y="332651"/>
                    <a:pt x="287020" y="335328"/>
                  </a:cubicBezTo>
                  <a:cubicBezTo>
                    <a:pt x="288913" y="337221"/>
                    <a:pt x="292179" y="336813"/>
                    <a:pt x="294640" y="337868"/>
                  </a:cubicBezTo>
                  <a:cubicBezTo>
                    <a:pt x="303663" y="341735"/>
                    <a:pt x="304767" y="342926"/>
                    <a:pt x="312420" y="348028"/>
                  </a:cubicBezTo>
                  <a:cubicBezTo>
                    <a:pt x="322580" y="347181"/>
                    <a:pt x="332844" y="347164"/>
                    <a:pt x="342900" y="345488"/>
                  </a:cubicBezTo>
                  <a:cubicBezTo>
                    <a:pt x="348182" y="344608"/>
                    <a:pt x="358140" y="340408"/>
                    <a:pt x="358140" y="340408"/>
                  </a:cubicBezTo>
                  <a:cubicBezTo>
                    <a:pt x="363682" y="323783"/>
                    <a:pt x="355985" y="340100"/>
                    <a:pt x="368300" y="330248"/>
                  </a:cubicBezTo>
                  <a:cubicBezTo>
                    <a:pt x="370684" y="328341"/>
                    <a:pt x="371687" y="325168"/>
                    <a:pt x="373380" y="322628"/>
                  </a:cubicBezTo>
                  <a:cubicBezTo>
                    <a:pt x="372039" y="317263"/>
                    <a:pt x="370214" y="300284"/>
                    <a:pt x="363220" y="294688"/>
                  </a:cubicBezTo>
                  <a:cubicBezTo>
                    <a:pt x="361129" y="293015"/>
                    <a:pt x="358140" y="292995"/>
                    <a:pt x="355600" y="292148"/>
                  </a:cubicBezTo>
                  <a:cubicBezTo>
                    <a:pt x="349322" y="273313"/>
                    <a:pt x="359092" y="295481"/>
                    <a:pt x="342900" y="281988"/>
                  </a:cubicBezTo>
                  <a:cubicBezTo>
                    <a:pt x="339991" y="279564"/>
                    <a:pt x="340244" y="274737"/>
                    <a:pt x="337820" y="271828"/>
                  </a:cubicBezTo>
                  <a:cubicBezTo>
                    <a:pt x="335866" y="269483"/>
                    <a:pt x="332740" y="268441"/>
                    <a:pt x="330200" y="266748"/>
                  </a:cubicBezTo>
                  <a:cubicBezTo>
                    <a:pt x="331047" y="259975"/>
                    <a:pt x="329425" y="252395"/>
                    <a:pt x="332740" y="246428"/>
                  </a:cubicBezTo>
                  <a:cubicBezTo>
                    <a:pt x="334435" y="243376"/>
                    <a:pt x="340432" y="246356"/>
                    <a:pt x="342900" y="243888"/>
                  </a:cubicBezTo>
                  <a:cubicBezTo>
                    <a:pt x="345368" y="241420"/>
                    <a:pt x="344593" y="237115"/>
                    <a:pt x="345440" y="233728"/>
                  </a:cubicBezTo>
                  <a:cubicBezTo>
                    <a:pt x="344593" y="229495"/>
                    <a:pt x="344036" y="225193"/>
                    <a:pt x="342900" y="221028"/>
                  </a:cubicBezTo>
                  <a:cubicBezTo>
                    <a:pt x="341491" y="215862"/>
                    <a:pt x="339119" y="210983"/>
                    <a:pt x="337820" y="205788"/>
                  </a:cubicBezTo>
                  <a:cubicBezTo>
                    <a:pt x="336973" y="202401"/>
                    <a:pt x="336655" y="198837"/>
                    <a:pt x="335280" y="195628"/>
                  </a:cubicBezTo>
                  <a:cubicBezTo>
                    <a:pt x="334077" y="192822"/>
                    <a:pt x="331565" y="190738"/>
                    <a:pt x="330200" y="188008"/>
                  </a:cubicBezTo>
                  <a:cubicBezTo>
                    <a:pt x="326230" y="180067"/>
                    <a:pt x="329187" y="178156"/>
                    <a:pt x="322580" y="170228"/>
                  </a:cubicBezTo>
                  <a:cubicBezTo>
                    <a:pt x="320626" y="167883"/>
                    <a:pt x="317500" y="166841"/>
                    <a:pt x="314960" y="165148"/>
                  </a:cubicBezTo>
                  <a:cubicBezTo>
                    <a:pt x="308915" y="147012"/>
                    <a:pt x="312850" y="154363"/>
                    <a:pt x="304800" y="142288"/>
                  </a:cubicBezTo>
                  <a:cubicBezTo>
                    <a:pt x="303953" y="138901"/>
                    <a:pt x="303821" y="135250"/>
                    <a:pt x="302260" y="132128"/>
                  </a:cubicBezTo>
                  <a:cubicBezTo>
                    <a:pt x="299530" y="126667"/>
                    <a:pt x="292100" y="116888"/>
                    <a:pt x="292100" y="116888"/>
                  </a:cubicBezTo>
                  <a:cubicBezTo>
                    <a:pt x="290157" y="109115"/>
                    <a:pt x="290327" y="104955"/>
                    <a:pt x="284480" y="99108"/>
                  </a:cubicBezTo>
                  <a:cubicBezTo>
                    <a:pt x="282321" y="96949"/>
                    <a:pt x="279400" y="95721"/>
                    <a:pt x="276860" y="94028"/>
                  </a:cubicBezTo>
                  <a:cubicBezTo>
                    <a:pt x="271915" y="79193"/>
                    <a:pt x="278189" y="92817"/>
                    <a:pt x="266700" y="81328"/>
                  </a:cubicBezTo>
                  <a:cubicBezTo>
                    <a:pt x="264541" y="79169"/>
                    <a:pt x="263917" y="75718"/>
                    <a:pt x="261620" y="73708"/>
                  </a:cubicBezTo>
                  <a:cubicBezTo>
                    <a:pt x="257025" y="69688"/>
                    <a:pt x="246380" y="63548"/>
                    <a:pt x="246380" y="63548"/>
                  </a:cubicBezTo>
                  <a:cubicBezTo>
                    <a:pt x="244687" y="61008"/>
                    <a:pt x="243459" y="58087"/>
                    <a:pt x="241300" y="55928"/>
                  </a:cubicBezTo>
                  <a:cubicBezTo>
                    <a:pt x="236376" y="51004"/>
                    <a:pt x="232258" y="50374"/>
                    <a:pt x="226060" y="48308"/>
                  </a:cubicBezTo>
                  <a:cubicBezTo>
                    <a:pt x="220518" y="31683"/>
                    <a:pt x="228215" y="48000"/>
                    <a:pt x="215900" y="38148"/>
                  </a:cubicBezTo>
                  <a:cubicBezTo>
                    <a:pt x="213516" y="36241"/>
                    <a:pt x="213409" y="32146"/>
                    <a:pt x="210820" y="30528"/>
                  </a:cubicBezTo>
                  <a:cubicBezTo>
                    <a:pt x="200660" y="24178"/>
                    <a:pt x="196850" y="27353"/>
                    <a:pt x="187960" y="22908"/>
                  </a:cubicBezTo>
                  <a:cubicBezTo>
                    <a:pt x="184573" y="21215"/>
                    <a:pt x="181316" y="19234"/>
                    <a:pt x="177800" y="17828"/>
                  </a:cubicBezTo>
                  <a:cubicBezTo>
                    <a:pt x="167646" y="13767"/>
                    <a:pt x="138376" y="5578"/>
                    <a:pt x="132080" y="5128"/>
                  </a:cubicBezTo>
                  <a:cubicBezTo>
                    <a:pt x="88919" y="2045"/>
                    <a:pt x="89323" y="-375"/>
                    <a:pt x="73660" y="48"/>
                  </a:cubicBezTo>
                  <a:close/>
                </a:path>
              </a:pathLst>
            </a:custGeom>
            <a:solidFill>
              <a:srgbClr val="FF5050">
                <a:alpha val="20000"/>
              </a:srgb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7DC3F3F2-9533-0948-B6AE-ED71756C5F1A}"/>
              </a:ext>
            </a:extLst>
          </p:cNvPr>
          <p:cNvSpPr txBox="1"/>
          <p:nvPr/>
        </p:nvSpPr>
        <p:spPr>
          <a:xfrm>
            <a:off x="8818189" y="3644678"/>
            <a:ext cx="2970151" cy="29238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300" dirty="0" err="1">
                <a:solidFill>
                  <a:srgbClr val="FF0000"/>
                </a:solidFill>
              </a:rPr>
              <a:t>Cáncer</a:t>
            </a:r>
            <a:r>
              <a:rPr lang="en-US" sz="1300" dirty="0">
                <a:solidFill>
                  <a:srgbClr val="FF0000"/>
                </a:solidFill>
              </a:rPr>
              <a:t> de </a:t>
            </a:r>
            <a:r>
              <a:rPr lang="en-US" sz="1300" dirty="0" err="1">
                <a:solidFill>
                  <a:srgbClr val="FF0000"/>
                </a:solidFill>
              </a:rPr>
              <a:t>pulmón</a:t>
            </a:r>
            <a:r>
              <a:rPr lang="en-US" sz="1300" dirty="0">
                <a:solidFill>
                  <a:srgbClr val="FF0000"/>
                </a:solidFill>
              </a:rPr>
              <a:t> no </a:t>
            </a:r>
            <a:r>
              <a:rPr lang="en-US" sz="1300" dirty="0" err="1">
                <a:solidFill>
                  <a:srgbClr val="FF0000"/>
                </a:solidFill>
              </a:rPr>
              <a:t>microcítico</a:t>
            </a:r>
            <a:r>
              <a:rPr lang="en-US" sz="1300" dirty="0">
                <a:solidFill>
                  <a:srgbClr val="FF0000"/>
                </a:solidFill>
              </a:rPr>
              <a:t> (</a:t>
            </a:r>
            <a:r>
              <a:rPr lang="en-US" sz="1300" dirty="0" err="1">
                <a:solidFill>
                  <a:srgbClr val="FF0000"/>
                </a:solidFill>
              </a:rPr>
              <a:t>flecha</a:t>
            </a:r>
            <a:r>
              <a:rPr lang="en-US" sz="1300" dirty="0">
                <a:solidFill>
                  <a:srgbClr val="FF0000"/>
                </a:solidFill>
              </a:rPr>
              <a:t>)</a:t>
            </a:r>
          </a:p>
        </p:txBody>
      </p:sp>
      <p:cxnSp>
        <p:nvCxnSpPr>
          <p:cNvPr id="25" name="Straight Arrow Connector 24">
            <a:extLst>
              <a:ext uri="{FF2B5EF4-FFF2-40B4-BE49-F238E27FC236}">
                <a16:creationId xmlns:a16="http://schemas.microsoft.com/office/drawing/2014/main" id="{ADB27795-3A6C-594A-97F2-98B04930A00A}"/>
              </a:ext>
            </a:extLst>
          </p:cNvPr>
          <p:cNvCxnSpPr>
            <a:cxnSpLocks/>
          </p:cNvCxnSpPr>
          <p:nvPr/>
        </p:nvCxnSpPr>
        <p:spPr>
          <a:xfrm flipH="1">
            <a:off x="11067383" y="1316419"/>
            <a:ext cx="34667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7D7858B7-FC5E-4A73-BA7E-0997148AF82F}"/>
              </a:ext>
            </a:extLst>
          </p:cNvPr>
          <p:cNvSpPr/>
          <p:nvPr/>
        </p:nvSpPr>
        <p:spPr>
          <a:xfrm>
            <a:off x="8037922" y="1309198"/>
            <a:ext cx="539825" cy="443246"/>
          </a:xfrm>
          <a:custGeom>
            <a:avLst/>
            <a:gdLst>
              <a:gd name="connsiteX0" fmla="*/ 73660 w 373380"/>
              <a:gd name="connsiteY0" fmla="*/ 48 h 348028"/>
              <a:gd name="connsiteX1" fmla="*/ 38100 w 373380"/>
              <a:gd name="connsiteY1" fmla="*/ 7668 h 348028"/>
              <a:gd name="connsiteX2" fmla="*/ 22860 w 373380"/>
              <a:gd name="connsiteY2" fmla="*/ 12748 h 348028"/>
              <a:gd name="connsiteX3" fmla="*/ 17780 w 373380"/>
              <a:gd name="connsiteY3" fmla="*/ 20368 h 348028"/>
              <a:gd name="connsiteX4" fmla="*/ 10160 w 373380"/>
              <a:gd name="connsiteY4" fmla="*/ 22908 h 348028"/>
              <a:gd name="connsiteX5" fmla="*/ 5080 w 373380"/>
              <a:gd name="connsiteY5" fmla="*/ 38148 h 348028"/>
              <a:gd name="connsiteX6" fmla="*/ 0 w 373380"/>
              <a:gd name="connsiteY6" fmla="*/ 45768 h 348028"/>
              <a:gd name="connsiteX7" fmla="*/ 2540 w 373380"/>
              <a:gd name="connsiteY7" fmla="*/ 71168 h 348028"/>
              <a:gd name="connsiteX8" fmla="*/ 5080 w 373380"/>
              <a:gd name="connsiteY8" fmla="*/ 81328 h 348028"/>
              <a:gd name="connsiteX9" fmla="*/ 12700 w 373380"/>
              <a:gd name="connsiteY9" fmla="*/ 86408 h 348028"/>
              <a:gd name="connsiteX10" fmla="*/ 25400 w 373380"/>
              <a:gd name="connsiteY10" fmla="*/ 99108 h 348028"/>
              <a:gd name="connsiteX11" fmla="*/ 38100 w 373380"/>
              <a:gd name="connsiteY11" fmla="*/ 109268 h 348028"/>
              <a:gd name="connsiteX12" fmla="*/ 43180 w 373380"/>
              <a:gd name="connsiteY12" fmla="*/ 119428 h 348028"/>
              <a:gd name="connsiteX13" fmla="*/ 50800 w 373380"/>
              <a:gd name="connsiteY13" fmla="*/ 121968 h 348028"/>
              <a:gd name="connsiteX14" fmla="*/ 76200 w 373380"/>
              <a:gd name="connsiteY14" fmla="*/ 134668 h 348028"/>
              <a:gd name="connsiteX15" fmla="*/ 101600 w 373380"/>
              <a:gd name="connsiteY15" fmla="*/ 144828 h 348028"/>
              <a:gd name="connsiteX16" fmla="*/ 127000 w 373380"/>
              <a:gd name="connsiteY16" fmla="*/ 152448 h 348028"/>
              <a:gd name="connsiteX17" fmla="*/ 142240 w 373380"/>
              <a:gd name="connsiteY17" fmla="*/ 157528 h 348028"/>
              <a:gd name="connsiteX18" fmla="*/ 160020 w 373380"/>
              <a:gd name="connsiteY18" fmla="*/ 162608 h 348028"/>
              <a:gd name="connsiteX19" fmla="*/ 172720 w 373380"/>
              <a:gd name="connsiteY19" fmla="*/ 175308 h 348028"/>
              <a:gd name="connsiteX20" fmla="*/ 185420 w 373380"/>
              <a:gd name="connsiteY20" fmla="*/ 188008 h 348028"/>
              <a:gd name="connsiteX21" fmla="*/ 198120 w 373380"/>
              <a:gd name="connsiteY21" fmla="*/ 200708 h 348028"/>
              <a:gd name="connsiteX22" fmla="*/ 210820 w 373380"/>
              <a:gd name="connsiteY22" fmla="*/ 213408 h 348028"/>
              <a:gd name="connsiteX23" fmla="*/ 223520 w 373380"/>
              <a:gd name="connsiteY23" fmla="*/ 226108 h 348028"/>
              <a:gd name="connsiteX24" fmla="*/ 236220 w 373380"/>
              <a:gd name="connsiteY24" fmla="*/ 238808 h 348028"/>
              <a:gd name="connsiteX25" fmla="*/ 246380 w 373380"/>
              <a:gd name="connsiteY25" fmla="*/ 254048 h 348028"/>
              <a:gd name="connsiteX26" fmla="*/ 254000 w 373380"/>
              <a:gd name="connsiteY26" fmla="*/ 271828 h 348028"/>
              <a:gd name="connsiteX27" fmla="*/ 259080 w 373380"/>
              <a:gd name="connsiteY27" fmla="*/ 287068 h 348028"/>
              <a:gd name="connsiteX28" fmla="*/ 261620 w 373380"/>
              <a:gd name="connsiteY28" fmla="*/ 297228 h 348028"/>
              <a:gd name="connsiteX29" fmla="*/ 269240 w 373380"/>
              <a:gd name="connsiteY29" fmla="*/ 304848 h 348028"/>
              <a:gd name="connsiteX30" fmla="*/ 271780 w 373380"/>
              <a:gd name="connsiteY30" fmla="*/ 312468 h 348028"/>
              <a:gd name="connsiteX31" fmla="*/ 274320 w 373380"/>
              <a:gd name="connsiteY31" fmla="*/ 322628 h 348028"/>
              <a:gd name="connsiteX32" fmla="*/ 281940 w 373380"/>
              <a:gd name="connsiteY32" fmla="*/ 325168 h 348028"/>
              <a:gd name="connsiteX33" fmla="*/ 287020 w 373380"/>
              <a:gd name="connsiteY33" fmla="*/ 335328 h 348028"/>
              <a:gd name="connsiteX34" fmla="*/ 294640 w 373380"/>
              <a:gd name="connsiteY34" fmla="*/ 337868 h 348028"/>
              <a:gd name="connsiteX35" fmla="*/ 312420 w 373380"/>
              <a:gd name="connsiteY35" fmla="*/ 348028 h 348028"/>
              <a:gd name="connsiteX36" fmla="*/ 342900 w 373380"/>
              <a:gd name="connsiteY36" fmla="*/ 345488 h 348028"/>
              <a:gd name="connsiteX37" fmla="*/ 358140 w 373380"/>
              <a:gd name="connsiteY37" fmla="*/ 340408 h 348028"/>
              <a:gd name="connsiteX38" fmla="*/ 368300 w 373380"/>
              <a:gd name="connsiteY38" fmla="*/ 330248 h 348028"/>
              <a:gd name="connsiteX39" fmla="*/ 373380 w 373380"/>
              <a:gd name="connsiteY39" fmla="*/ 322628 h 348028"/>
              <a:gd name="connsiteX40" fmla="*/ 363220 w 373380"/>
              <a:gd name="connsiteY40" fmla="*/ 294688 h 348028"/>
              <a:gd name="connsiteX41" fmla="*/ 355600 w 373380"/>
              <a:gd name="connsiteY41" fmla="*/ 292148 h 348028"/>
              <a:gd name="connsiteX42" fmla="*/ 342900 w 373380"/>
              <a:gd name="connsiteY42" fmla="*/ 281988 h 348028"/>
              <a:gd name="connsiteX43" fmla="*/ 337820 w 373380"/>
              <a:gd name="connsiteY43" fmla="*/ 271828 h 348028"/>
              <a:gd name="connsiteX44" fmla="*/ 330200 w 373380"/>
              <a:gd name="connsiteY44" fmla="*/ 266748 h 348028"/>
              <a:gd name="connsiteX45" fmla="*/ 332740 w 373380"/>
              <a:gd name="connsiteY45" fmla="*/ 246428 h 348028"/>
              <a:gd name="connsiteX46" fmla="*/ 342900 w 373380"/>
              <a:gd name="connsiteY46" fmla="*/ 243888 h 348028"/>
              <a:gd name="connsiteX47" fmla="*/ 345440 w 373380"/>
              <a:gd name="connsiteY47" fmla="*/ 233728 h 348028"/>
              <a:gd name="connsiteX48" fmla="*/ 342900 w 373380"/>
              <a:gd name="connsiteY48" fmla="*/ 221028 h 348028"/>
              <a:gd name="connsiteX49" fmla="*/ 337820 w 373380"/>
              <a:gd name="connsiteY49" fmla="*/ 205788 h 348028"/>
              <a:gd name="connsiteX50" fmla="*/ 335280 w 373380"/>
              <a:gd name="connsiteY50" fmla="*/ 195628 h 348028"/>
              <a:gd name="connsiteX51" fmla="*/ 330200 w 373380"/>
              <a:gd name="connsiteY51" fmla="*/ 188008 h 348028"/>
              <a:gd name="connsiteX52" fmla="*/ 322580 w 373380"/>
              <a:gd name="connsiteY52" fmla="*/ 170228 h 348028"/>
              <a:gd name="connsiteX53" fmla="*/ 314960 w 373380"/>
              <a:gd name="connsiteY53" fmla="*/ 165148 h 348028"/>
              <a:gd name="connsiteX54" fmla="*/ 304800 w 373380"/>
              <a:gd name="connsiteY54" fmla="*/ 142288 h 348028"/>
              <a:gd name="connsiteX55" fmla="*/ 302260 w 373380"/>
              <a:gd name="connsiteY55" fmla="*/ 132128 h 348028"/>
              <a:gd name="connsiteX56" fmla="*/ 292100 w 373380"/>
              <a:gd name="connsiteY56" fmla="*/ 116888 h 348028"/>
              <a:gd name="connsiteX57" fmla="*/ 284480 w 373380"/>
              <a:gd name="connsiteY57" fmla="*/ 99108 h 348028"/>
              <a:gd name="connsiteX58" fmla="*/ 276860 w 373380"/>
              <a:gd name="connsiteY58" fmla="*/ 94028 h 348028"/>
              <a:gd name="connsiteX59" fmla="*/ 266700 w 373380"/>
              <a:gd name="connsiteY59" fmla="*/ 81328 h 348028"/>
              <a:gd name="connsiteX60" fmla="*/ 261620 w 373380"/>
              <a:gd name="connsiteY60" fmla="*/ 73708 h 348028"/>
              <a:gd name="connsiteX61" fmla="*/ 246380 w 373380"/>
              <a:gd name="connsiteY61" fmla="*/ 63548 h 348028"/>
              <a:gd name="connsiteX62" fmla="*/ 241300 w 373380"/>
              <a:gd name="connsiteY62" fmla="*/ 55928 h 348028"/>
              <a:gd name="connsiteX63" fmla="*/ 226060 w 373380"/>
              <a:gd name="connsiteY63" fmla="*/ 48308 h 348028"/>
              <a:gd name="connsiteX64" fmla="*/ 215900 w 373380"/>
              <a:gd name="connsiteY64" fmla="*/ 38148 h 348028"/>
              <a:gd name="connsiteX65" fmla="*/ 210820 w 373380"/>
              <a:gd name="connsiteY65" fmla="*/ 30528 h 348028"/>
              <a:gd name="connsiteX66" fmla="*/ 187960 w 373380"/>
              <a:gd name="connsiteY66" fmla="*/ 22908 h 348028"/>
              <a:gd name="connsiteX67" fmla="*/ 177800 w 373380"/>
              <a:gd name="connsiteY67" fmla="*/ 17828 h 348028"/>
              <a:gd name="connsiteX68" fmla="*/ 132080 w 373380"/>
              <a:gd name="connsiteY68" fmla="*/ 5128 h 348028"/>
              <a:gd name="connsiteX69" fmla="*/ 73660 w 373380"/>
              <a:gd name="connsiteY69" fmla="*/ 48 h 3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3380" h="348028">
                <a:moveTo>
                  <a:pt x="73660" y="48"/>
                </a:moveTo>
                <a:cubicBezTo>
                  <a:pt x="57997" y="471"/>
                  <a:pt x="49860" y="4728"/>
                  <a:pt x="38100" y="7668"/>
                </a:cubicBezTo>
                <a:cubicBezTo>
                  <a:pt x="32905" y="8967"/>
                  <a:pt x="22860" y="12748"/>
                  <a:pt x="22860" y="12748"/>
                </a:cubicBezTo>
                <a:cubicBezTo>
                  <a:pt x="21167" y="15288"/>
                  <a:pt x="20164" y="18461"/>
                  <a:pt x="17780" y="20368"/>
                </a:cubicBezTo>
                <a:cubicBezTo>
                  <a:pt x="15689" y="22041"/>
                  <a:pt x="11716" y="20729"/>
                  <a:pt x="10160" y="22908"/>
                </a:cubicBezTo>
                <a:cubicBezTo>
                  <a:pt x="7048" y="27265"/>
                  <a:pt x="8050" y="33693"/>
                  <a:pt x="5080" y="38148"/>
                </a:cubicBezTo>
                <a:lnTo>
                  <a:pt x="0" y="45768"/>
                </a:lnTo>
                <a:cubicBezTo>
                  <a:pt x="847" y="54235"/>
                  <a:pt x="1337" y="62745"/>
                  <a:pt x="2540" y="71168"/>
                </a:cubicBezTo>
                <a:cubicBezTo>
                  <a:pt x="3034" y="74624"/>
                  <a:pt x="3144" y="78423"/>
                  <a:pt x="5080" y="81328"/>
                </a:cubicBezTo>
                <a:cubicBezTo>
                  <a:pt x="6773" y="83868"/>
                  <a:pt x="10160" y="84715"/>
                  <a:pt x="12700" y="86408"/>
                </a:cubicBezTo>
                <a:cubicBezTo>
                  <a:pt x="18657" y="104278"/>
                  <a:pt x="9707" y="83415"/>
                  <a:pt x="25400" y="99108"/>
                </a:cubicBezTo>
                <a:cubicBezTo>
                  <a:pt x="38761" y="112469"/>
                  <a:pt x="12673" y="102911"/>
                  <a:pt x="38100" y="109268"/>
                </a:cubicBezTo>
                <a:cubicBezTo>
                  <a:pt x="39793" y="112655"/>
                  <a:pt x="40503" y="116751"/>
                  <a:pt x="43180" y="119428"/>
                </a:cubicBezTo>
                <a:cubicBezTo>
                  <a:pt x="45073" y="121321"/>
                  <a:pt x="48460" y="120668"/>
                  <a:pt x="50800" y="121968"/>
                </a:cubicBezTo>
                <a:cubicBezTo>
                  <a:pt x="82337" y="139489"/>
                  <a:pt x="52460" y="127546"/>
                  <a:pt x="76200" y="134668"/>
                </a:cubicBezTo>
                <a:cubicBezTo>
                  <a:pt x="109896" y="144777"/>
                  <a:pt x="76140" y="134644"/>
                  <a:pt x="101600" y="144828"/>
                </a:cubicBezTo>
                <a:cubicBezTo>
                  <a:pt x="119561" y="152012"/>
                  <a:pt x="112030" y="147957"/>
                  <a:pt x="127000" y="152448"/>
                </a:cubicBezTo>
                <a:cubicBezTo>
                  <a:pt x="132129" y="153987"/>
                  <a:pt x="137111" y="155989"/>
                  <a:pt x="142240" y="157528"/>
                </a:cubicBezTo>
                <a:cubicBezTo>
                  <a:pt x="174134" y="167096"/>
                  <a:pt x="134411" y="154072"/>
                  <a:pt x="160020" y="162608"/>
                </a:cubicBezTo>
                <a:cubicBezTo>
                  <a:pt x="173567" y="182928"/>
                  <a:pt x="155787" y="158375"/>
                  <a:pt x="172720" y="175308"/>
                </a:cubicBezTo>
                <a:cubicBezTo>
                  <a:pt x="189653" y="192241"/>
                  <a:pt x="165100" y="174461"/>
                  <a:pt x="185420" y="188008"/>
                </a:cubicBezTo>
                <a:cubicBezTo>
                  <a:pt x="198967" y="208328"/>
                  <a:pt x="181187" y="183775"/>
                  <a:pt x="198120" y="200708"/>
                </a:cubicBezTo>
                <a:cubicBezTo>
                  <a:pt x="215053" y="217641"/>
                  <a:pt x="190500" y="199861"/>
                  <a:pt x="210820" y="213408"/>
                </a:cubicBezTo>
                <a:cubicBezTo>
                  <a:pt x="224367" y="233728"/>
                  <a:pt x="206587" y="209175"/>
                  <a:pt x="223520" y="226108"/>
                </a:cubicBezTo>
                <a:cubicBezTo>
                  <a:pt x="240453" y="243041"/>
                  <a:pt x="215900" y="225261"/>
                  <a:pt x="236220" y="238808"/>
                </a:cubicBezTo>
                <a:cubicBezTo>
                  <a:pt x="239607" y="243888"/>
                  <a:pt x="244449" y="248256"/>
                  <a:pt x="246380" y="254048"/>
                </a:cubicBezTo>
                <a:cubicBezTo>
                  <a:pt x="254556" y="278576"/>
                  <a:pt x="241445" y="240441"/>
                  <a:pt x="254000" y="271828"/>
                </a:cubicBezTo>
                <a:cubicBezTo>
                  <a:pt x="255989" y="276800"/>
                  <a:pt x="257781" y="281873"/>
                  <a:pt x="259080" y="287068"/>
                </a:cubicBezTo>
                <a:cubicBezTo>
                  <a:pt x="259927" y="290455"/>
                  <a:pt x="259888" y="294197"/>
                  <a:pt x="261620" y="297228"/>
                </a:cubicBezTo>
                <a:cubicBezTo>
                  <a:pt x="263402" y="300347"/>
                  <a:pt x="266700" y="302308"/>
                  <a:pt x="269240" y="304848"/>
                </a:cubicBezTo>
                <a:cubicBezTo>
                  <a:pt x="270087" y="307388"/>
                  <a:pt x="271044" y="309894"/>
                  <a:pt x="271780" y="312468"/>
                </a:cubicBezTo>
                <a:cubicBezTo>
                  <a:pt x="272739" y="315825"/>
                  <a:pt x="272139" y="319902"/>
                  <a:pt x="274320" y="322628"/>
                </a:cubicBezTo>
                <a:cubicBezTo>
                  <a:pt x="275993" y="324719"/>
                  <a:pt x="279400" y="324321"/>
                  <a:pt x="281940" y="325168"/>
                </a:cubicBezTo>
                <a:cubicBezTo>
                  <a:pt x="283633" y="328555"/>
                  <a:pt x="284343" y="332651"/>
                  <a:pt x="287020" y="335328"/>
                </a:cubicBezTo>
                <a:cubicBezTo>
                  <a:pt x="288913" y="337221"/>
                  <a:pt x="292179" y="336813"/>
                  <a:pt x="294640" y="337868"/>
                </a:cubicBezTo>
                <a:cubicBezTo>
                  <a:pt x="303663" y="341735"/>
                  <a:pt x="304767" y="342926"/>
                  <a:pt x="312420" y="348028"/>
                </a:cubicBezTo>
                <a:cubicBezTo>
                  <a:pt x="322580" y="347181"/>
                  <a:pt x="332844" y="347164"/>
                  <a:pt x="342900" y="345488"/>
                </a:cubicBezTo>
                <a:cubicBezTo>
                  <a:pt x="348182" y="344608"/>
                  <a:pt x="358140" y="340408"/>
                  <a:pt x="358140" y="340408"/>
                </a:cubicBezTo>
                <a:cubicBezTo>
                  <a:pt x="363682" y="323783"/>
                  <a:pt x="355985" y="340100"/>
                  <a:pt x="368300" y="330248"/>
                </a:cubicBezTo>
                <a:cubicBezTo>
                  <a:pt x="370684" y="328341"/>
                  <a:pt x="371687" y="325168"/>
                  <a:pt x="373380" y="322628"/>
                </a:cubicBezTo>
                <a:cubicBezTo>
                  <a:pt x="372039" y="317263"/>
                  <a:pt x="370214" y="300284"/>
                  <a:pt x="363220" y="294688"/>
                </a:cubicBezTo>
                <a:cubicBezTo>
                  <a:pt x="361129" y="293015"/>
                  <a:pt x="358140" y="292995"/>
                  <a:pt x="355600" y="292148"/>
                </a:cubicBezTo>
                <a:cubicBezTo>
                  <a:pt x="349322" y="273313"/>
                  <a:pt x="359092" y="295481"/>
                  <a:pt x="342900" y="281988"/>
                </a:cubicBezTo>
                <a:cubicBezTo>
                  <a:pt x="339991" y="279564"/>
                  <a:pt x="340244" y="274737"/>
                  <a:pt x="337820" y="271828"/>
                </a:cubicBezTo>
                <a:cubicBezTo>
                  <a:pt x="335866" y="269483"/>
                  <a:pt x="332740" y="268441"/>
                  <a:pt x="330200" y="266748"/>
                </a:cubicBezTo>
                <a:cubicBezTo>
                  <a:pt x="331047" y="259975"/>
                  <a:pt x="329425" y="252395"/>
                  <a:pt x="332740" y="246428"/>
                </a:cubicBezTo>
                <a:cubicBezTo>
                  <a:pt x="334435" y="243376"/>
                  <a:pt x="340432" y="246356"/>
                  <a:pt x="342900" y="243888"/>
                </a:cubicBezTo>
                <a:cubicBezTo>
                  <a:pt x="345368" y="241420"/>
                  <a:pt x="344593" y="237115"/>
                  <a:pt x="345440" y="233728"/>
                </a:cubicBezTo>
                <a:cubicBezTo>
                  <a:pt x="344593" y="229495"/>
                  <a:pt x="344036" y="225193"/>
                  <a:pt x="342900" y="221028"/>
                </a:cubicBezTo>
                <a:cubicBezTo>
                  <a:pt x="341491" y="215862"/>
                  <a:pt x="339119" y="210983"/>
                  <a:pt x="337820" y="205788"/>
                </a:cubicBezTo>
                <a:cubicBezTo>
                  <a:pt x="336973" y="202401"/>
                  <a:pt x="336655" y="198837"/>
                  <a:pt x="335280" y="195628"/>
                </a:cubicBezTo>
                <a:cubicBezTo>
                  <a:pt x="334077" y="192822"/>
                  <a:pt x="331565" y="190738"/>
                  <a:pt x="330200" y="188008"/>
                </a:cubicBezTo>
                <a:cubicBezTo>
                  <a:pt x="326230" y="180067"/>
                  <a:pt x="329187" y="178156"/>
                  <a:pt x="322580" y="170228"/>
                </a:cubicBezTo>
                <a:cubicBezTo>
                  <a:pt x="320626" y="167883"/>
                  <a:pt x="317500" y="166841"/>
                  <a:pt x="314960" y="165148"/>
                </a:cubicBezTo>
                <a:cubicBezTo>
                  <a:pt x="308915" y="147012"/>
                  <a:pt x="312850" y="154363"/>
                  <a:pt x="304800" y="142288"/>
                </a:cubicBezTo>
                <a:cubicBezTo>
                  <a:pt x="303953" y="138901"/>
                  <a:pt x="303821" y="135250"/>
                  <a:pt x="302260" y="132128"/>
                </a:cubicBezTo>
                <a:cubicBezTo>
                  <a:pt x="299530" y="126667"/>
                  <a:pt x="292100" y="116888"/>
                  <a:pt x="292100" y="116888"/>
                </a:cubicBezTo>
                <a:cubicBezTo>
                  <a:pt x="290157" y="109115"/>
                  <a:pt x="290327" y="104955"/>
                  <a:pt x="284480" y="99108"/>
                </a:cubicBezTo>
                <a:cubicBezTo>
                  <a:pt x="282321" y="96949"/>
                  <a:pt x="279400" y="95721"/>
                  <a:pt x="276860" y="94028"/>
                </a:cubicBezTo>
                <a:cubicBezTo>
                  <a:pt x="271915" y="79193"/>
                  <a:pt x="278189" y="92817"/>
                  <a:pt x="266700" y="81328"/>
                </a:cubicBezTo>
                <a:cubicBezTo>
                  <a:pt x="264541" y="79169"/>
                  <a:pt x="263917" y="75718"/>
                  <a:pt x="261620" y="73708"/>
                </a:cubicBezTo>
                <a:cubicBezTo>
                  <a:pt x="257025" y="69688"/>
                  <a:pt x="246380" y="63548"/>
                  <a:pt x="246380" y="63548"/>
                </a:cubicBezTo>
                <a:cubicBezTo>
                  <a:pt x="244687" y="61008"/>
                  <a:pt x="243459" y="58087"/>
                  <a:pt x="241300" y="55928"/>
                </a:cubicBezTo>
                <a:cubicBezTo>
                  <a:pt x="236376" y="51004"/>
                  <a:pt x="232258" y="50374"/>
                  <a:pt x="226060" y="48308"/>
                </a:cubicBezTo>
                <a:cubicBezTo>
                  <a:pt x="220518" y="31683"/>
                  <a:pt x="228215" y="48000"/>
                  <a:pt x="215900" y="38148"/>
                </a:cubicBezTo>
                <a:cubicBezTo>
                  <a:pt x="213516" y="36241"/>
                  <a:pt x="213409" y="32146"/>
                  <a:pt x="210820" y="30528"/>
                </a:cubicBezTo>
                <a:cubicBezTo>
                  <a:pt x="200660" y="24178"/>
                  <a:pt x="196850" y="27353"/>
                  <a:pt x="187960" y="22908"/>
                </a:cubicBezTo>
                <a:cubicBezTo>
                  <a:pt x="184573" y="21215"/>
                  <a:pt x="181316" y="19234"/>
                  <a:pt x="177800" y="17828"/>
                </a:cubicBezTo>
                <a:cubicBezTo>
                  <a:pt x="167646" y="13767"/>
                  <a:pt x="138376" y="5578"/>
                  <a:pt x="132080" y="5128"/>
                </a:cubicBezTo>
                <a:cubicBezTo>
                  <a:pt x="88919" y="2045"/>
                  <a:pt x="89323" y="-375"/>
                  <a:pt x="73660" y="48"/>
                </a:cubicBezTo>
                <a:close/>
              </a:path>
            </a:pathLst>
          </a:custGeom>
          <a:solidFill>
            <a:srgbClr val="FF5050">
              <a:alpha val="20000"/>
            </a:srgb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0E5BE656-5AAD-42BA-BC33-D671A601B24F}"/>
              </a:ext>
            </a:extLst>
          </p:cNvPr>
          <p:cNvSpPr/>
          <p:nvPr/>
        </p:nvSpPr>
        <p:spPr>
          <a:xfrm>
            <a:off x="6391275" y="5858963"/>
            <a:ext cx="660083" cy="449580"/>
          </a:xfrm>
          <a:custGeom>
            <a:avLst/>
            <a:gdLst>
              <a:gd name="connsiteX0" fmla="*/ 653415 w 660083"/>
              <a:gd name="connsiteY0" fmla="*/ 453390 h 460256"/>
              <a:gd name="connsiteX1" fmla="*/ 590550 w 660083"/>
              <a:gd name="connsiteY1" fmla="*/ 371475 h 460256"/>
              <a:gd name="connsiteX2" fmla="*/ 584835 w 660083"/>
              <a:gd name="connsiteY2" fmla="*/ 363855 h 460256"/>
              <a:gd name="connsiteX3" fmla="*/ 579120 w 660083"/>
              <a:gd name="connsiteY3" fmla="*/ 361950 h 460256"/>
              <a:gd name="connsiteX4" fmla="*/ 575310 w 660083"/>
              <a:gd name="connsiteY4" fmla="*/ 354330 h 460256"/>
              <a:gd name="connsiteX5" fmla="*/ 569595 w 660083"/>
              <a:gd name="connsiteY5" fmla="*/ 352425 h 460256"/>
              <a:gd name="connsiteX6" fmla="*/ 561975 w 660083"/>
              <a:gd name="connsiteY6" fmla="*/ 348615 h 460256"/>
              <a:gd name="connsiteX7" fmla="*/ 552450 w 660083"/>
              <a:gd name="connsiteY7" fmla="*/ 340995 h 460256"/>
              <a:gd name="connsiteX8" fmla="*/ 548640 w 660083"/>
              <a:gd name="connsiteY8" fmla="*/ 335280 h 460256"/>
              <a:gd name="connsiteX9" fmla="*/ 542925 w 660083"/>
              <a:gd name="connsiteY9" fmla="*/ 333375 h 460256"/>
              <a:gd name="connsiteX10" fmla="*/ 523875 w 660083"/>
              <a:gd name="connsiteY10" fmla="*/ 323850 h 460256"/>
              <a:gd name="connsiteX11" fmla="*/ 520065 w 660083"/>
              <a:gd name="connsiteY11" fmla="*/ 316230 h 460256"/>
              <a:gd name="connsiteX12" fmla="*/ 514350 w 660083"/>
              <a:gd name="connsiteY12" fmla="*/ 314325 h 460256"/>
              <a:gd name="connsiteX13" fmla="*/ 508635 w 660083"/>
              <a:gd name="connsiteY13" fmla="*/ 310515 h 460256"/>
              <a:gd name="connsiteX14" fmla="*/ 504825 w 660083"/>
              <a:gd name="connsiteY14" fmla="*/ 304800 h 460256"/>
              <a:gd name="connsiteX15" fmla="*/ 501015 w 660083"/>
              <a:gd name="connsiteY15" fmla="*/ 297180 h 460256"/>
              <a:gd name="connsiteX16" fmla="*/ 495300 w 660083"/>
              <a:gd name="connsiteY16" fmla="*/ 293370 h 460256"/>
              <a:gd name="connsiteX17" fmla="*/ 485775 w 660083"/>
              <a:gd name="connsiteY17" fmla="*/ 283845 h 460256"/>
              <a:gd name="connsiteX18" fmla="*/ 483870 w 660083"/>
              <a:gd name="connsiteY18" fmla="*/ 278130 h 460256"/>
              <a:gd name="connsiteX19" fmla="*/ 476250 w 660083"/>
              <a:gd name="connsiteY19" fmla="*/ 266700 h 460256"/>
              <a:gd name="connsiteX20" fmla="*/ 472440 w 660083"/>
              <a:gd name="connsiteY20" fmla="*/ 259080 h 460256"/>
              <a:gd name="connsiteX21" fmla="*/ 466725 w 660083"/>
              <a:gd name="connsiteY21" fmla="*/ 257175 h 460256"/>
              <a:gd name="connsiteX22" fmla="*/ 462915 w 660083"/>
              <a:gd name="connsiteY22" fmla="*/ 243840 h 460256"/>
              <a:gd name="connsiteX23" fmla="*/ 457200 w 660083"/>
              <a:gd name="connsiteY23" fmla="*/ 240030 h 460256"/>
              <a:gd name="connsiteX24" fmla="*/ 451485 w 660083"/>
              <a:gd name="connsiteY24" fmla="*/ 228600 h 460256"/>
              <a:gd name="connsiteX25" fmla="*/ 445770 w 660083"/>
              <a:gd name="connsiteY25" fmla="*/ 224790 h 460256"/>
              <a:gd name="connsiteX26" fmla="*/ 443865 w 660083"/>
              <a:gd name="connsiteY26" fmla="*/ 219075 h 460256"/>
              <a:gd name="connsiteX27" fmla="*/ 441960 w 660083"/>
              <a:gd name="connsiteY27" fmla="*/ 211455 h 460256"/>
              <a:gd name="connsiteX28" fmla="*/ 436245 w 660083"/>
              <a:gd name="connsiteY28" fmla="*/ 209550 h 460256"/>
              <a:gd name="connsiteX29" fmla="*/ 434340 w 660083"/>
              <a:gd name="connsiteY29" fmla="*/ 201930 h 460256"/>
              <a:gd name="connsiteX30" fmla="*/ 428625 w 660083"/>
              <a:gd name="connsiteY30" fmla="*/ 200025 h 460256"/>
              <a:gd name="connsiteX31" fmla="*/ 426720 w 660083"/>
              <a:gd name="connsiteY31" fmla="*/ 192405 h 460256"/>
              <a:gd name="connsiteX32" fmla="*/ 422910 w 660083"/>
              <a:gd name="connsiteY32" fmla="*/ 180975 h 460256"/>
              <a:gd name="connsiteX33" fmla="*/ 419100 w 660083"/>
              <a:gd name="connsiteY33" fmla="*/ 171450 h 460256"/>
              <a:gd name="connsiteX34" fmla="*/ 417195 w 660083"/>
              <a:gd name="connsiteY34" fmla="*/ 161925 h 460256"/>
              <a:gd name="connsiteX35" fmla="*/ 415290 w 660083"/>
              <a:gd name="connsiteY35" fmla="*/ 154305 h 460256"/>
              <a:gd name="connsiteX36" fmla="*/ 409575 w 660083"/>
              <a:gd name="connsiteY36" fmla="*/ 140970 h 460256"/>
              <a:gd name="connsiteX37" fmla="*/ 405765 w 660083"/>
              <a:gd name="connsiteY37" fmla="*/ 129540 h 460256"/>
              <a:gd name="connsiteX38" fmla="*/ 400050 w 660083"/>
              <a:gd name="connsiteY38" fmla="*/ 116205 h 460256"/>
              <a:gd name="connsiteX39" fmla="*/ 394335 w 660083"/>
              <a:gd name="connsiteY39" fmla="*/ 110490 h 460256"/>
              <a:gd name="connsiteX40" fmla="*/ 390525 w 660083"/>
              <a:gd name="connsiteY40" fmla="*/ 104775 h 460256"/>
              <a:gd name="connsiteX41" fmla="*/ 386715 w 660083"/>
              <a:gd name="connsiteY41" fmla="*/ 97155 h 460256"/>
              <a:gd name="connsiteX42" fmla="*/ 381000 w 660083"/>
              <a:gd name="connsiteY42" fmla="*/ 95250 h 460256"/>
              <a:gd name="connsiteX43" fmla="*/ 371475 w 660083"/>
              <a:gd name="connsiteY43" fmla="*/ 83820 h 460256"/>
              <a:gd name="connsiteX44" fmla="*/ 367665 w 660083"/>
              <a:gd name="connsiteY44" fmla="*/ 78105 h 460256"/>
              <a:gd name="connsiteX45" fmla="*/ 356235 w 660083"/>
              <a:gd name="connsiteY45" fmla="*/ 74295 h 460256"/>
              <a:gd name="connsiteX46" fmla="*/ 352425 w 660083"/>
              <a:gd name="connsiteY46" fmla="*/ 68580 h 460256"/>
              <a:gd name="connsiteX47" fmla="*/ 346710 w 660083"/>
              <a:gd name="connsiteY47" fmla="*/ 66675 h 460256"/>
              <a:gd name="connsiteX48" fmla="*/ 340995 w 660083"/>
              <a:gd name="connsiteY48" fmla="*/ 62865 h 460256"/>
              <a:gd name="connsiteX49" fmla="*/ 337185 w 660083"/>
              <a:gd name="connsiteY49" fmla="*/ 57150 h 460256"/>
              <a:gd name="connsiteX50" fmla="*/ 331470 w 660083"/>
              <a:gd name="connsiteY50" fmla="*/ 55245 h 460256"/>
              <a:gd name="connsiteX51" fmla="*/ 323850 w 660083"/>
              <a:gd name="connsiteY51" fmla="*/ 47625 h 460256"/>
              <a:gd name="connsiteX52" fmla="*/ 318135 w 660083"/>
              <a:gd name="connsiteY52" fmla="*/ 40005 h 460256"/>
              <a:gd name="connsiteX53" fmla="*/ 312420 w 660083"/>
              <a:gd name="connsiteY53" fmla="*/ 38100 h 460256"/>
              <a:gd name="connsiteX54" fmla="*/ 304800 w 660083"/>
              <a:gd name="connsiteY54" fmla="*/ 34290 h 460256"/>
              <a:gd name="connsiteX55" fmla="*/ 295275 w 660083"/>
              <a:gd name="connsiteY55" fmla="*/ 26670 h 460256"/>
              <a:gd name="connsiteX56" fmla="*/ 291465 w 660083"/>
              <a:gd name="connsiteY56" fmla="*/ 20955 h 460256"/>
              <a:gd name="connsiteX57" fmla="*/ 285750 w 660083"/>
              <a:gd name="connsiteY57" fmla="*/ 19050 h 460256"/>
              <a:gd name="connsiteX58" fmla="*/ 274320 w 660083"/>
              <a:gd name="connsiteY58" fmla="*/ 11430 h 460256"/>
              <a:gd name="connsiteX59" fmla="*/ 255270 w 660083"/>
              <a:gd name="connsiteY59" fmla="*/ 5715 h 460256"/>
              <a:gd name="connsiteX60" fmla="*/ 247650 w 660083"/>
              <a:gd name="connsiteY60" fmla="*/ 1905 h 460256"/>
              <a:gd name="connsiteX61" fmla="*/ 236220 w 660083"/>
              <a:gd name="connsiteY61" fmla="*/ 0 h 460256"/>
              <a:gd name="connsiteX62" fmla="*/ 169545 w 660083"/>
              <a:gd name="connsiteY62" fmla="*/ 1905 h 460256"/>
              <a:gd name="connsiteX63" fmla="*/ 133350 w 660083"/>
              <a:gd name="connsiteY63" fmla="*/ 5715 h 460256"/>
              <a:gd name="connsiteX64" fmla="*/ 120015 w 660083"/>
              <a:gd name="connsiteY64" fmla="*/ 11430 h 460256"/>
              <a:gd name="connsiteX65" fmla="*/ 108585 w 660083"/>
              <a:gd name="connsiteY65" fmla="*/ 15240 h 460256"/>
              <a:gd name="connsiteX66" fmla="*/ 102870 w 660083"/>
              <a:gd name="connsiteY66" fmla="*/ 17145 h 460256"/>
              <a:gd name="connsiteX67" fmla="*/ 95250 w 660083"/>
              <a:gd name="connsiteY67" fmla="*/ 20955 h 460256"/>
              <a:gd name="connsiteX68" fmla="*/ 89535 w 660083"/>
              <a:gd name="connsiteY68" fmla="*/ 24765 h 460256"/>
              <a:gd name="connsiteX69" fmla="*/ 83820 w 660083"/>
              <a:gd name="connsiteY69" fmla="*/ 26670 h 460256"/>
              <a:gd name="connsiteX70" fmla="*/ 76200 w 660083"/>
              <a:gd name="connsiteY70" fmla="*/ 34290 h 460256"/>
              <a:gd name="connsiteX71" fmla="*/ 74295 w 660083"/>
              <a:gd name="connsiteY71" fmla="*/ 40005 h 460256"/>
              <a:gd name="connsiteX72" fmla="*/ 66675 w 660083"/>
              <a:gd name="connsiteY72" fmla="*/ 43815 h 460256"/>
              <a:gd name="connsiteX73" fmla="*/ 57150 w 660083"/>
              <a:gd name="connsiteY73" fmla="*/ 60960 h 460256"/>
              <a:gd name="connsiteX74" fmla="*/ 53340 w 660083"/>
              <a:gd name="connsiteY74" fmla="*/ 68580 h 460256"/>
              <a:gd name="connsiteX75" fmla="*/ 51435 w 660083"/>
              <a:gd name="connsiteY75" fmla="*/ 74295 h 460256"/>
              <a:gd name="connsiteX76" fmla="*/ 45720 w 660083"/>
              <a:gd name="connsiteY76" fmla="*/ 78105 h 460256"/>
              <a:gd name="connsiteX77" fmla="*/ 43815 w 660083"/>
              <a:gd name="connsiteY77" fmla="*/ 83820 h 460256"/>
              <a:gd name="connsiteX78" fmla="*/ 41910 w 660083"/>
              <a:gd name="connsiteY78" fmla="*/ 91440 h 460256"/>
              <a:gd name="connsiteX79" fmla="*/ 38100 w 660083"/>
              <a:gd name="connsiteY79" fmla="*/ 97155 h 460256"/>
              <a:gd name="connsiteX80" fmla="*/ 34290 w 660083"/>
              <a:gd name="connsiteY80" fmla="*/ 108585 h 460256"/>
              <a:gd name="connsiteX81" fmla="*/ 32385 w 660083"/>
              <a:gd name="connsiteY81" fmla="*/ 116205 h 460256"/>
              <a:gd name="connsiteX82" fmla="*/ 26670 w 660083"/>
              <a:gd name="connsiteY82" fmla="*/ 120015 h 460256"/>
              <a:gd name="connsiteX83" fmla="*/ 19050 w 660083"/>
              <a:gd name="connsiteY83" fmla="*/ 137160 h 460256"/>
              <a:gd name="connsiteX84" fmla="*/ 17145 w 660083"/>
              <a:gd name="connsiteY84" fmla="*/ 144780 h 460256"/>
              <a:gd name="connsiteX85" fmla="*/ 9525 w 660083"/>
              <a:gd name="connsiteY85" fmla="*/ 158115 h 460256"/>
              <a:gd name="connsiteX86" fmla="*/ 5715 w 660083"/>
              <a:gd name="connsiteY86" fmla="*/ 173355 h 460256"/>
              <a:gd name="connsiteX87" fmla="*/ 0 w 660083"/>
              <a:gd name="connsiteY87" fmla="*/ 188595 h 460256"/>
              <a:gd name="connsiteX88" fmla="*/ 3810 w 660083"/>
              <a:gd name="connsiteY88" fmla="*/ 240030 h 460256"/>
              <a:gd name="connsiteX89" fmla="*/ 5715 w 660083"/>
              <a:gd name="connsiteY89" fmla="*/ 245745 h 460256"/>
              <a:gd name="connsiteX90" fmla="*/ 13335 w 660083"/>
              <a:gd name="connsiteY90" fmla="*/ 259080 h 460256"/>
              <a:gd name="connsiteX91" fmla="*/ 19050 w 660083"/>
              <a:gd name="connsiteY91" fmla="*/ 270510 h 460256"/>
              <a:gd name="connsiteX92" fmla="*/ 22860 w 660083"/>
              <a:gd name="connsiteY92" fmla="*/ 278130 h 460256"/>
              <a:gd name="connsiteX93" fmla="*/ 28575 w 660083"/>
              <a:gd name="connsiteY93" fmla="*/ 281940 h 460256"/>
              <a:gd name="connsiteX94" fmla="*/ 34290 w 660083"/>
              <a:gd name="connsiteY94" fmla="*/ 293370 h 460256"/>
              <a:gd name="connsiteX95" fmla="*/ 40005 w 660083"/>
              <a:gd name="connsiteY95" fmla="*/ 297180 h 460256"/>
              <a:gd name="connsiteX96" fmla="*/ 53340 w 660083"/>
              <a:gd name="connsiteY96" fmla="*/ 312420 h 460256"/>
              <a:gd name="connsiteX97" fmla="*/ 57150 w 660083"/>
              <a:gd name="connsiteY97" fmla="*/ 318135 h 460256"/>
              <a:gd name="connsiteX98" fmla="*/ 60960 w 660083"/>
              <a:gd name="connsiteY98" fmla="*/ 325755 h 460256"/>
              <a:gd name="connsiteX99" fmla="*/ 66675 w 660083"/>
              <a:gd name="connsiteY99" fmla="*/ 331470 h 460256"/>
              <a:gd name="connsiteX100" fmla="*/ 72390 w 660083"/>
              <a:gd name="connsiteY100" fmla="*/ 344805 h 460256"/>
              <a:gd name="connsiteX101" fmla="*/ 78105 w 660083"/>
              <a:gd name="connsiteY101" fmla="*/ 348615 h 460256"/>
              <a:gd name="connsiteX102" fmla="*/ 87630 w 660083"/>
              <a:gd name="connsiteY102" fmla="*/ 363855 h 460256"/>
              <a:gd name="connsiteX103" fmla="*/ 97155 w 660083"/>
              <a:gd name="connsiteY103" fmla="*/ 377190 h 460256"/>
              <a:gd name="connsiteX104" fmla="*/ 104775 w 660083"/>
              <a:gd name="connsiteY104" fmla="*/ 386715 h 460256"/>
              <a:gd name="connsiteX105" fmla="*/ 106680 w 660083"/>
              <a:gd name="connsiteY105" fmla="*/ 392430 h 460256"/>
              <a:gd name="connsiteX106" fmla="*/ 114300 w 660083"/>
              <a:gd name="connsiteY106" fmla="*/ 403860 h 460256"/>
              <a:gd name="connsiteX107" fmla="*/ 118110 w 660083"/>
              <a:gd name="connsiteY107" fmla="*/ 417195 h 460256"/>
              <a:gd name="connsiteX108" fmla="*/ 123825 w 660083"/>
              <a:gd name="connsiteY108" fmla="*/ 421005 h 460256"/>
              <a:gd name="connsiteX109" fmla="*/ 129540 w 660083"/>
              <a:gd name="connsiteY109" fmla="*/ 432435 h 460256"/>
              <a:gd name="connsiteX110" fmla="*/ 135255 w 660083"/>
              <a:gd name="connsiteY110" fmla="*/ 434340 h 460256"/>
              <a:gd name="connsiteX111" fmla="*/ 142875 w 660083"/>
              <a:gd name="connsiteY111" fmla="*/ 443865 h 460256"/>
              <a:gd name="connsiteX112" fmla="*/ 144780 w 660083"/>
              <a:gd name="connsiteY112" fmla="*/ 449580 h 460256"/>
              <a:gd name="connsiteX113" fmla="*/ 152400 w 660083"/>
              <a:gd name="connsiteY113" fmla="*/ 451485 h 460256"/>
              <a:gd name="connsiteX114" fmla="*/ 180975 w 660083"/>
              <a:gd name="connsiteY114" fmla="*/ 455295 h 460256"/>
              <a:gd name="connsiteX115" fmla="*/ 300990 w 660083"/>
              <a:gd name="connsiteY115" fmla="*/ 459105 h 460256"/>
              <a:gd name="connsiteX116" fmla="*/ 440055 w 660083"/>
              <a:gd name="connsiteY116" fmla="*/ 455295 h 460256"/>
              <a:gd name="connsiteX117" fmla="*/ 653415 w 660083"/>
              <a:gd name="connsiteY117" fmla="*/ 453390 h 4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60083" h="460256">
                <a:moveTo>
                  <a:pt x="653415" y="453390"/>
                </a:moveTo>
                <a:cubicBezTo>
                  <a:pt x="678498" y="439420"/>
                  <a:pt x="627358" y="383744"/>
                  <a:pt x="590550" y="371475"/>
                </a:cubicBezTo>
                <a:cubicBezTo>
                  <a:pt x="588645" y="368935"/>
                  <a:pt x="587274" y="365888"/>
                  <a:pt x="584835" y="363855"/>
                </a:cubicBezTo>
                <a:cubicBezTo>
                  <a:pt x="583292" y="362569"/>
                  <a:pt x="580540" y="363370"/>
                  <a:pt x="579120" y="361950"/>
                </a:cubicBezTo>
                <a:cubicBezTo>
                  <a:pt x="577112" y="359942"/>
                  <a:pt x="577318" y="356338"/>
                  <a:pt x="575310" y="354330"/>
                </a:cubicBezTo>
                <a:cubicBezTo>
                  <a:pt x="573890" y="352910"/>
                  <a:pt x="571441" y="353216"/>
                  <a:pt x="569595" y="352425"/>
                </a:cubicBezTo>
                <a:cubicBezTo>
                  <a:pt x="566985" y="351306"/>
                  <a:pt x="564515" y="349885"/>
                  <a:pt x="561975" y="348615"/>
                </a:cubicBezTo>
                <a:cubicBezTo>
                  <a:pt x="557932" y="336485"/>
                  <a:pt x="563727" y="348513"/>
                  <a:pt x="552450" y="340995"/>
                </a:cubicBezTo>
                <a:cubicBezTo>
                  <a:pt x="550545" y="339725"/>
                  <a:pt x="550428" y="336710"/>
                  <a:pt x="548640" y="335280"/>
                </a:cubicBezTo>
                <a:cubicBezTo>
                  <a:pt x="547072" y="334026"/>
                  <a:pt x="544680" y="334350"/>
                  <a:pt x="542925" y="333375"/>
                </a:cubicBezTo>
                <a:cubicBezTo>
                  <a:pt x="524368" y="323066"/>
                  <a:pt x="538767" y="327573"/>
                  <a:pt x="523875" y="323850"/>
                </a:cubicBezTo>
                <a:cubicBezTo>
                  <a:pt x="522605" y="321310"/>
                  <a:pt x="522073" y="318238"/>
                  <a:pt x="520065" y="316230"/>
                </a:cubicBezTo>
                <a:cubicBezTo>
                  <a:pt x="518645" y="314810"/>
                  <a:pt x="516146" y="315223"/>
                  <a:pt x="514350" y="314325"/>
                </a:cubicBezTo>
                <a:cubicBezTo>
                  <a:pt x="512302" y="313301"/>
                  <a:pt x="510540" y="311785"/>
                  <a:pt x="508635" y="310515"/>
                </a:cubicBezTo>
                <a:cubicBezTo>
                  <a:pt x="507365" y="308610"/>
                  <a:pt x="505961" y="306788"/>
                  <a:pt x="504825" y="304800"/>
                </a:cubicBezTo>
                <a:cubicBezTo>
                  <a:pt x="503416" y="302334"/>
                  <a:pt x="502833" y="299362"/>
                  <a:pt x="501015" y="297180"/>
                </a:cubicBezTo>
                <a:cubicBezTo>
                  <a:pt x="499549" y="295421"/>
                  <a:pt x="497205" y="294640"/>
                  <a:pt x="495300" y="293370"/>
                </a:cubicBezTo>
                <a:cubicBezTo>
                  <a:pt x="490832" y="279967"/>
                  <a:pt x="497545" y="295615"/>
                  <a:pt x="485775" y="283845"/>
                </a:cubicBezTo>
                <a:cubicBezTo>
                  <a:pt x="484355" y="282425"/>
                  <a:pt x="484845" y="279885"/>
                  <a:pt x="483870" y="278130"/>
                </a:cubicBezTo>
                <a:cubicBezTo>
                  <a:pt x="481646" y="274127"/>
                  <a:pt x="478298" y="270796"/>
                  <a:pt x="476250" y="266700"/>
                </a:cubicBezTo>
                <a:cubicBezTo>
                  <a:pt x="474980" y="264160"/>
                  <a:pt x="474448" y="261088"/>
                  <a:pt x="472440" y="259080"/>
                </a:cubicBezTo>
                <a:cubicBezTo>
                  <a:pt x="471020" y="257660"/>
                  <a:pt x="468630" y="257810"/>
                  <a:pt x="466725" y="257175"/>
                </a:cubicBezTo>
                <a:cubicBezTo>
                  <a:pt x="466601" y="256677"/>
                  <a:pt x="463909" y="245082"/>
                  <a:pt x="462915" y="243840"/>
                </a:cubicBezTo>
                <a:cubicBezTo>
                  <a:pt x="461485" y="242052"/>
                  <a:pt x="459105" y="241300"/>
                  <a:pt x="457200" y="240030"/>
                </a:cubicBezTo>
                <a:cubicBezTo>
                  <a:pt x="455651" y="235382"/>
                  <a:pt x="455178" y="232293"/>
                  <a:pt x="451485" y="228600"/>
                </a:cubicBezTo>
                <a:cubicBezTo>
                  <a:pt x="449866" y="226981"/>
                  <a:pt x="447675" y="226060"/>
                  <a:pt x="445770" y="224790"/>
                </a:cubicBezTo>
                <a:cubicBezTo>
                  <a:pt x="445135" y="222885"/>
                  <a:pt x="444417" y="221006"/>
                  <a:pt x="443865" y="219075"/>
                </a:cubicBezTo>
                <a:cubicBezTo>
                  <a:pt x="443146" y="216558"/>
                  <a:pt x="443596" y="213499"/>
                  <a:pt x="441960" y="211455"/>
                </a:cubicBezTo>
                <a:cubicBezTo>
                  <a:pt x="440706" y="209887"/>
                  <a:pt x="438150" y="210185"/>
                  <a:pt x="436245" y="209550"/>
                </a:cubicBezTo>
                <a:cubicBezTo>
                  <a:pt x="435610" y="207010"/>
                  <a:pt x="435976" y="203974"/>
                  <a:pt x="434340" y="201930"/>
                </a:cubicBezTo>
                <a:cubicBezTo>
                  <a:pt x="433086" y="200362"/>
                  <a:pt x="429879" y="201593"/>
                  <a:pt x="428625" y="200025"/>
                </a:cubicBezTo>
                <a:cubicBezTo>
                  <a:pt x="426989" y="197981"/>
                  <a:pt x="427472" y="194913"/>
                  <a:pt x="426720" y="192405"/>
                </a:cubicBezTo>
                <a:cubicBezTo>
                  <a:pt x="425566" y="188558"/>
                  <a:pt x="424402" y="184704"/>
                  <a:pt x="422910" y="180975"/>
                </a:cubicBezTo>
                <a:cubicBezTo>
                  <a:pt x="421640" y="177800"/>
                  <a:pt x="420083" y="174725"/>
                  <a:pt x="419100" y="171450"/>
                </a:cubicBezTo>
                <a:cubicBezTo>
                  <a:pt x="418170" y="168349"/>
                  <a:pt x="417897" y="165086"/>
                  <a:pt x="417195" y="161925"/>
                </a:cubicBezTo>
                <a:cubicBezTo>
                  <a:pt x="416627" y="159369"/>
                  <a:pt x="416009" y="156822"/>
                  <a:pt x="415290" y="154305"/>
                </a:cubicBezTo>
                <a:cubicBezTo>
                  <a:pt x="412224" y="143574"/>
                  <a:pt x="414655" y="153670"/>
                  <a:pt x="409575" y="140970"/>
                </a:cubicBezTo>
                <a:cubicBezTo>
                  <a:pt x="408083" y="137241"/>
                  <a:pt x="407035" y="133350"/>
                  <a:pt x="405765" y="129540"/>
                </a:cubicBezTo>
                <a:cubicBezTo>
                  <a:pt x="404210" y="124876"/>
                  <a:pt x="402993" y="120325"/>
                  <a:pt x="400050" y="116205"/>
                </a:cubicBezTo>
                <a:cubicBezTo>
                  <a:pt x="398484" y="114013"/>
                  <a:pt x="396060" y="112560"/>
                  <a:pt x="394335" y="110490"/>
                </a:cubicBezTo>
                <a:cubicBezTo>
                  <a:pt x="392869" y="108731"/>
                  <a:pt x="391661" y="106763"/>
                  <a:pt x="390525" y="104775"/>
                </a:cubicBezTo>
                <a:cubicBezTo>
                  <a:pt x="389116" y="102309"/>
                  <a:pt x="388723" y="99163"/>
                  <a:pt x="386715" y="97155"/>
                </a:cubicBezTo>
                <a:cubicBezTo>
                  <a:pt x="385295" y="95735"/>
                  <a:pt x="382905" y="95885"/>
                  <a:pt x="381000" y="95250"/>
                </a:cubicBezTo>
                <a:cubicBezTo>
                  <a:pt x="377439" y="81008"/>
                  <a:pt x="382485" y="92995"/>
                  <a:pt x="371475" y="83820"/>
                </a:cubicBezTo>
                <a:cubicBezTo>
                  <a:pt x="369716" y="82354"/>
                  <a:pt x="369607" y="79318"/>
                  <a:pt x="367665" y="78105"/>
                </a:cubicBezTo>
                <a:cubicBezTo>
                  <a:pt x="364259" y="75976"/>
                  <a:pt x="356235" y="74295"/>
                  <a:pt x="356235" y="74295"/>
                </a:cubicBezTo>
                <a:cubicBezTo>
                  <a:pt x="354965" y="72390"/>
                  <a:pt x="354213" y="70010"/>
                  <a:pt x="352425" y="68580"/>
                </a:cubicBezTo>
                <a:cubicBezTo>
                  <a:pt x="350857" y="67326"/>
                  <a:pt x="348506" y="67573"/>
                  <a:pt x="346710" y="66675"/>
                </a:cubicBezTo>
                <a:cubicBezTo>
                  <a:pt x="344662" y="65651"/>
                  <a:pt x="342900" y="64135"/>
                  <a:pt x="340995" y="62865"/>
                </a:cubicBezTo>
                <a:cubicBezTo>
                  <a:pt x="339725" y="60960"/>
                  <a:pt x="338973" y="58580"/>
                  <a:pt x="337185" y="57150"/>
                </a:cubicBezTo>
                <a:cubicBezTo>
                  <a:pt x="335617" y="55896"/>
                  <a:pt x="332890" y="56665"/>
                  <a:pt x="331470" y="55245"/>
                </a:cubicBezTo>
                <a:cubicBezTo>
                  <a:pt x="321310" y="45085"/>
                  <a:pt x="339090" y="52705"/>
                  <a:pt x="323850" y="47625"/>
                </a:cubicBezTo>
                <a:cubicBezTo>
                  <a:pt x="321945" y="45085"/>
                  <a:pt x="320574" y="42038"/>
                  <a:pt x="318135" y="40005"/>
                </a:cubicBezTo>
                <a:cubicBezTo>
                  <a:pt x="316592" y="38719"/>
                  <a:pt x="314266" y="38891"/>
                  <a:pt x="312420" y="38100"/>
                </a:cubicBezTo>
                <a:cubicBezTo>
                  <a:pt x="309810" y="36981"/>
                  <a:pt x="307340" y="35560"/>
                  <a:pt x="304800" y="34290"/>
                </a:cubicBezTo>
                <a:cubicBezTo>
                  <a:pt x="293881" y="17912"/>
                  <a:pt x="308420" y="37186"/>
                  <a:pt x="295275" y="26670"/>
                </a:cubicBezTo>
                <a:cubicBezTo>
                  <a:pt x="293487" y="25240"/>
                  <a:pt x="293253" y="22385"/>
                  <a:pt x="291465" y="20955"/>
                </a:cubicBezTo>
                <a:cubicBezTo>
                  <a:pt x="289897" y="19701"/>
                  <a:pt x="287505" y="20025"/>
                  <a:pt x="285750" y="19050"/>
                </a:cubicBezTo>
                <a:cubicBezTo>
                  <a:pt x="281747" y="16826"/>
                  <a:pt x="278762" y="12541"/>
                  <a:pt x="274320" y="11430"/>
                </a:cubicBezTo>
                <a:cubicBezTo>
                  <a:pt x="268851" y="10063"/>
                  <a:pt x="259908" y="8034"/>
                  <a:pt x="255270" y="5715"/>
                </a:cubicBezTo>
                <a:cubicBezTo>
                  <a:pt x="252730" y="4445"/>
                  <a:pt x="250370" y="2721"/>
                  <a:pt x="247650" y="1905"/>
                </a:cubicBezTo>
                <a:cubicBezTo>
                  <a:pt x="243950" y="795"/>
                  <a:pt x="240030" y="635"/>
                  <a:pt x="236220" y="0"/>
                </a:cubicBezTo>
                <a:lnTo>
                  <a:pt x="169545" y="1905"/>
                </a:lnTo>
                <a:cubicBezTo>
                  <a:pt x="165416" y="2088"/>
                  <a:pt x="138237" y="5172"/>
                  <a:pt x="133350" y="5715"/>
                </a:cubicBezTo>
                <a:cubicBezTo>
                  <a:pt x="114954" y="11847"/>
                  <a:pt x="143555" y="2014"/>
                  <a:pt x="120015" y="11430"/>
                </a:cubicBezTo>
                <a:cubicBezTo>
                  <a:pt x="116286" y="12922"/>
                  <a:pt x="112395" y="13970"/>
                  <a:pt x="108585" y="15240"/>
                </a:cubicBezTo>
                <a:cubicBezTo>
                  <a:pt x="106680" y="15875"/>
                  <a:pt x="104666" y="16247"/>
                  <a:pt x="102870" y="17145"/>
                </a:cubicBezTo>
                <a:cubicBezTo>
                  <a:pt x="100330" y="18415"/>
                  <a:pt x="97716" y="19546"/>
                  <a:pt x="95250" y="20955"/>
                </a:cubicBezTo>
                <a:cubicBezTo>
                  <a:pt x="93262" y="22091"/>
                  <a:pt x="91583" y="23741"/>
                  <a:pt x="89535" y="24765"/>
                </a:cubicBezTo>
                <a:cubicBezTo>
                  <a:pt x="87739" y="25663"/>
                  <a:pt x="85725" y="26035"/>
                  <a:pt x="83820" y="26670"/>
                </a:cubicBezTo>
                <a:cubicBezTo>
                  <a:pt x="78740" y="41910"/>
                  <a:pt x="86360" y="24130"/>
                  <a:pt x="76200" y="34290"/>
                </a:cubicBezTo>
                <a:cubicBezTo>
                  <a:pt x="74780" y="35710"/>
                  <a:pt x="75715" y="38585"/>
                  <a:pt x="74295" y="40005"/>
                </a:cubicBezTo>
                <a:cubicBezTo>
                  <a:pt x="72287" y="42013"/>
                  <a:pt x="69215" y="42545"/>
                  <a:pt x="66675" y="43815"/>
                </a:cubicBezTo>
                <a:cubicBezTo>
                  <a:pt x="61407" y="59619"/>
                  <a:pt x="70251" y="34758"/>
                  <a:pt x="57150" y="60960"/>
                </a:cubicBezTo>
                <a:cubicBezTo>
                  <a:pt x="55880" y="63500"/>
                  <a:pt x="54459" y="65970"/>
                  <a:pt x="53340" y="68580"/>
                </a:cubicBezTo>
                <a:cubicBezTo>
                  <a:pt x="52549" y="70426"/>
                  <a:pt x="52689" y="72727"/>
                  <a:pt x="51435" y="74295"/>
                </a:cubicBezTo>
                <a:cubicBezTo>
                  <a:pt x="50005" y="76083"/>
                  <a:pt x="47625" y="76835"/>
                  <a:pt x="45720" y="78105"/>
                </a:cubicBezTo>
                <a:cubicBezTo>
                  <a:pt x="45085" y="80010"/>
                  <a:pt x="44367" y="81889"/>
                  <a:pt x="43815" y="83820"/>
                </a:cubicBezTo>
                <a:cubicBezTo>
                  <a:pt x="43096" y="86337"/>
                  <a:pt x="42941" y="89034"/>
                  <a:pt x="41910" y="91440"/>
                </a:cubicBezTo>
                <a:cubicBezTo>
                  <a:pt x="41008" y="93544"/>
                  <a:pt x="39030" y="95063"/>
                  <a:pt x="38100" y="97155"/>
                </a:cubicBezTo>
                <a:cubicBezTo>
                  <a:pt x="36469" y="100825"/>
                  <a:pt x="35264" y="104689"/>
                  <a:pt x="34290" y="108585"/>
                </a:cubicBezTo>
                <a:cubicBezTo>
                  <a:pt x="33655" y="111125"/>
                  <a:pt x="33837" y="114027"/>
                  <a:pt x="32385" y="116205"/>
                </a:cubicBezTo>
                <a:cubicBezTo>
                  <a:pt x="31115" y="118110"/>
                  <a:pt x="28575" y="118745"/>
                  <a:pt x="26670" y="120015"/>
                </a:cubicBezTo>
                <a:cubicBezTo>
                  <a:pt x="22136" y="133617"/>
                  <a:pt x="25088" y="128103"/>
                  <a:pt x="19050" y="137160"/>
                </a:cubicBezTo>
                <a:cubicBezTo>
                  <a:pt x="18415" y="139700"/>
                  <a:pt x="18176" y="142374"/>
                  <a:pt x="17145" y="144780"/>
                </a:cubicBezTo>
                <a:cubicBezTo>
                  <a:pt x="10874" y="159412"/>
                  <a:pt x="15458" y="140317"/>
                  <a:pt x="9525" y="158115"/>
                </a:cubicBezTo>
                <a:cubicBezTo>
                  <a:pt x="7869" y="163083"/>
                  <a:pt x="7371" y="168387"/>
                  <a:pt x="5715" y="173355"/>
                </a:cubicBezTo>
                <a:cubicBezTo>
                  <a:pt x="2729" y="182314"/>
                  <a:pt x="4556" y="177206"/>
                  <a:pt x="0" y="188595"/>
                </a:cubicBezTo>
                <a:cubicBezTo>
                  <a:pt x="1238" y="217078"/>
                  <a:pt x="-1501" y="221442"/>
                  <a:pt x="3810" y="240030"/>
                </a:cubicBezTo>
                <a:cubicBezTo>
                  <a:pt x="4362" y="241961"/>
                  <a:pt x="4817" y="243949"/>
                  <a:pt x="5715" y="245745"/>
                </a:cubicBezTo>
                <a:cubicBezTo>
                  <a:pt x="15281" y="264877"/>
                  <a:pt x="3316" y="235702"/>
                  <a:pt x="13335" y="259080"/>
                </a:cubicBezTo>
                <a:cubicBezTo>
                  <a:pt x="20819" y="276544"/>
                  <a:pt x="8590" y="252205"/>
                  <a:pt x="19050" y="270510"/>
                </a:cubicBezTo>
                <a:cubicBezTo>
                  <a:pt x="20459" y="272976"/>
                  <a:pt x="21042" y="275948"/>
                  <a:pt x="22860" y="278130"/>
                </a:cubicBezTo>
                <a:cubicBezTo>
                  <a:pt x="24326" y="279889"/>
                  <a:pt x="26670" y="280670"/>
                  <a:pt x="28575" y="281940"/>
                </a:cubicBezTo>
                <a:cubicBezTo>
                  <a:pt x="30124" y="286588"/>
                  <a:pt x="30597" y="289677"/>
                  <a:pt x="34290" y="293370"/>
                </a:cubicBezTo>
                <a:cubicBezTo>
                  <a:pt x="35909" y="294989"/>
                  <a:pt x="38100" y="295910"/>
                  <a:pt x="40005" y="297180"/>
                </a:cubicBezTo>
                <a:cubicBezTo>
                  <a:pt x="48895" y="310515"/>
                  <a:pt x="43815" y="306070"/>
                  <a:pt x="53340" y="312420"/>
                </a:cubicBezTo>
                <a:cubicBezTo>
                  <a:pt x="54610" y="314325"/>
                  <a:pt x="56014" y="316147"/>
                  <a:pt x="57150" y="318135"/>
                </a:cubicBezTo>
                <a:cubicBezTo>
                  <a:pt x="58559" y="320601"/>
                  <a:pt x="59309" y="323444"/>
                  <a:pt x="60960" y="325755"/>
                </a:cubicBezTo>
                <a:cubicBezTo>
                  <a:pt x="62526" y="327947"/>
                  <a:pt x="64770" y="329565"/>
                  <a:pt x="66675" y="331470"/>
                </a:cubicBezTo>
                <a:cubicBezTo>
                  <a:pt x="67998" y="335440"/>
                  <a:pt x="69774" y="341666"/>
                  <a:pt x="72390" y="344805"/>
                </a:cubicBezTo>
                <a:cubicBezTo>
                  <a:pt x="73856" y="346564"/>
                  <a:pt x="76200" y="347345"/>
                  <a:pt x="78105" y="348615"/>
                </a:cubicBezTo>
                <a:cubicBezTo>
                  <a:pt x="82639" y="362217"/>
                  <a:pt x="78573" y="357817"/>
                  <a:pt x="87630" y="363855"/>
                </a:cubicBezTo>
                <a:cubicBezTo>
                  <a:pt x="92075" y="377190"/>
                  <a:pt x="87630" y="374015"/>
                  <a:pt x="97155" y="377190"/>
                </a:cubicBezTo>
                <a:cubicBezTo>
                  <a:pt x="101943" y="391555"/>
                  <a:pt x="94927" y="374405"/>
                  <a:pt x="104775" y="386715"/>
                </a:cubicBezTo>
                <a:cubicBezTo>
                  <a:pt x="106029" y="388283"/>
                  <a:pt x="105705" y="390675"/>
                  <a:pt x="106680" y="392430"/>
                </a:cubicBezTo>
                <a:cubicBezTo>
                  <a:pt x="108904" y="396433"/>
                  <a:pt x="114300" y="403860"/>
                  <a:pt x="114300" y="403860"/>
                </a:cubicBezTo>
                <a:cubicBezTo>
                  <a:pt x="114424" y="404358"/>
                  <a:pt x="117116" y="415953"/>
                  <a:pt x="118110" y="417195"/>
                </a:cubicBezTo>
                <a:cubicBezTo>
                  <a:pt x="119540" y="418983"/>
                  <a:pt x="121920" y="419735"/>
                  <a:pt x="123825" y="421005"/>
                </a:cubicBezTo>
                <a:cubicBezTo>
                  <a:pt x="125080" y="424770"/>
                  <a:pt x="126183" y="429749"/>
                  <a:pt x="129540" y="432435"/>
                </a:cubicBezTo>
                <a:cubicBezTo>
                  <a:pt x="131108" y="433689"/>
                  <a:pt x="133350" y="433705"/>
                  <a:pt x="135255" y="434340"/>
                </a:cubicBezTo>
                <a:cubicBezTo>
                  <a:pt x="140043" y="448705"/>
                  <a:pt x="133027" y="431555"/>
                  <a:pt x="142875" y="443865"/>
                </a:cubicBezTo>
                <a:cubicBezTo>
                  <a:pt x="144129" y="445433"/>
                  <a:pt x="143212" y="448326"/>
                  <a:pt x="144780" y="449580"/>
                </a:cubicBezTo>
                <a:cubicBezTo>
                  <a:pt x="146824" y="451216"/>
                  <a:pt x="149883" y="450766"/>
                  <a:pt x="152400" y="451485"/>
                </a:cubicBezTo>
                <a:cubicBezTo>
                  <a:pt x="166731" y="455580"/>
                  <a:pt x="150928" y="454093"/>
                  <a:pt x="180975" y="455295"/>
                </a:cubicBezTo>
                <a:lnTo>
                  <a:pt x="300990" y="459105"/>
                </a:lnTo>
                <a:lnTo>
                  <a:pt x="440055" y="455295"/>
                </a:lnTo>
                <a:cubicBezTo>
                  <a:pt x="512455" y="455768"/>
                  <a:pt x="628332" y="467360"/>
                  <a:pt x="653415" y="453390"/>
                </a:cubicBezTo>
                <a:close/>
              </a:path>
            </a:pathLst>
          </a:custGeom>
          <a:solidFill>
            <a:srgbClr val="FFC000">
              <a:alpha val="2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6C135750-15D7-4625-8BBE-014CB10C27E9}"/>
              </a:ext>
            </a:extLst>
          </p:cNvPr>
          <p:cNvSpPr txBox="1">
            <a:spLocks/>
          </p:cNvSpPr>
          <p:nvPr/>
        </p:nvSpPr>
        <p:spPr>
          <a:xfrm>
            <a:off x="2216727" y="135085"/>
            <a:ext cx="7758546" cy="508817"/>
          </a:xfrm>
          <a:noFill/>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50000"/>
                    <a:lumOff val="50000"/>
                  </a:schemeClr>
                </a:solidFill>
              </a:rPr>
              <a:t>Consideraciones </a:t>
            </a:r>
            <a:r>
              <a:rPr lang="en-US" sz="2800" b="1" dirty="0" err="1">
                <a:solidFill>
                  <a:schemeClr val="tx1">
                    <a:lumMod val="50000"/>
                    <a:lumOff val="50000"/>
                  </a:schemeClr>
                </a:solidFill>
              </a:rPr>
              <a:t>sobre</a:t>
            </a:r>
            <a:r>
              <a:rPr lang="en-US" sz="2800" b="1" dirty="0">
                <a:solidFill>
                  <a:schemeClr val="tx1">
                    <a:lumMod val="50000"/>
                    <a:lumOff val="50000"/>
                  </a:schemeClr>
                </a:solidFill>
              </a:rPr>
              <a:t> la lesion  </a:t>
            </a:r>
            <a:r>
              <a:rPr lang="en-US" sz="2800" b="1" dirty="0" err="1">
                <a:solidFill>
                  <a:schemeClr val="tx1">
                    <a:lumMod val="50000"/>
                    <a:lumOff val="50000"/>
                  </a:schemeClr>
                </a:solidFill>
              </a:rPr>
              <a:t>blanco</a:t>
            </a:r>
            <a:endParaRPr lang="en-US" sz="2800" b="1" i="1" dirty="0">
              <a:solidFill>
                <a:schemeClr val="tx1">
                  <a:lumMod val="50000"/>
                  <a:lumOff val="50000"/>
                </a:schemeClr>
              </a:solidFill>
            </a:endParaRPr>
          </a:p>
        </p:txBody>
      </p:sp>
      <p:sp>
        <p:nvSpPr>
          <p:cNvPr id="2" name="Rectangle 1">
            <a:extLst>
              <a:ext uri="{FF2B5EF4-FFF2-40B4-BE49-F238E27FC236}">
                <a16:creationId xmlns:a16="http://schemas.microsoft.com/office/drawing/2014/main" id="{CF3EC819-0EA3-47FC-AC05-D43F896DBBD3}"/>
              </a:ext>
            </a:extLst>
          </p:cNvPr>
          <p:cNvSpPr/>
          <p:nvPr/>
        </p:nvSpPr>
        <p:spPr>
          <a:xfrm>
            <a:off x="5783550" y="879450"/>
            <a:ext cx="1098378" cy="307777"/>
          </a:xfrm>
          <a:prstGeom prst="rect">
            <a:avLst/>
          </a:prstGeom>
        </p:spPr>
        <p:txBody>
          <a:bodyPr wrap="none">
            <a:spAutoFit/>
          </a:bodyPr>
          <a:lstStyle/>
          <a:p>
            <a:r>
              <a:rPr lang="en-US" sz="1400" baseline="30000" dirty="0">
                <a:highlight>
                  <a:srgbClr val="000000"/>
                </a:highlight>
              </a:rPr>
              <a:t>18</a:t>
            </a:r>
            <a:r>
              <a:rPr lang="en-US" sz="1400" dirty="0">
                <a:highlight>
                  <a:srgbClr val="000000"/>
                </a:highlight>
              </a:rPr>
              <a:t>F-FDG PET </a:t>
            </a:r>
          </a:p>
        </p:txBody>
      </p:sp>
      <p:sp>
        <p:nvSpPr>
          <p:cNvPr id="26" name="Rectangle 25">
            <a:extLst>
              <a:ext uri="{FF2B5EF4-FFF2-40B4-BE49-F238E27FC236}">
                <a16:creationId xmlns:a16="http://schemas.microsoft.com/office/drawing/2014/main" id="{FF566047-66AD-45C0-9A1A-24ECE525707E}"/>
              </a:ext>
            </a:extLst>
          </p:cNvPr>
          <p:cNvSpPr/>
          <p:nvPr/>
        </p:nvSpPr>
        <p:spPr>
          <a:xfrm>
            <a:off x="2684332" y="3976868"/>
            <a:ext cx="1098378" cy="307777"/>
          </a:xfrm>
          <a:prstGeom prst="rect">
            <a:avLst/>
          </a:prstGeom>
        </p:spPr>
        <p:txBody>
          <a:bodyPr wrap="none">
            <a:spAutoFit/>
          </a:bodyPr>
          <a:lstStyle/>
          <a:p>
            <a:r>
              <a:rPr lang="en-US" sz="1400" baseline="30000" dirty="0">
                <a:solidFill>
                  <a:schemeClr val="bg1"/>
                </a:solidFill>
                <a:highlight>
                  <a:srgbClr val="000000"/>
                </a:highlight>
              </a:rPr>
              <a:t>18</a:t>
            </a:r>
            <a:r>
              <a:rPr lang="en-US" sz="1400" dirty="0">
                <a:solidFill>
                  <a:schemeClr val="bg1"/>
                </a:solidFill>
                <a:highlight>
                  <a:srgbClr val="000000"/>
                </a:highlight>
              </a:rPr>
              <a:t>F-FDG</a:t>
            </a:r>
            <a:r>
              <a:rPr lang="en-US" sz="1400" dirty="0">
                <a:solidFill>
                  <a:schemeClr val="bg1"/>
                </a:solidFill>
              </a:rPr>
              <a:t> PET </a:t>
            </a:r>
          </a:p>
        </p:txBody>
      </p:sp>
      <p:sp>
        <p:nvSpPr>
          <p:cNvPr id="28" name="Rectangle 27">
            <a:extLst>
              <a:ext uri="{FF2B5EF4-FFF2-40B4-BE49-F238E27FC236}">
                <a16:creationId xmlns:a16="http://schemas.microsoft.com/office/drawing/2014/main" id="{EC881BB1-7C84-4367-A04E-ECDDA6C6C251}"/>
              </a:ext>
            </a:extLst>
          </p:cNvPr>
          <p:cNvSpPr/>
          <p:nvPr/>
        </p:nvSpPr>
        <p:spPr>
          <a:xfrm>
            <a:off x="2733330" y="905165"/>
            <a:ext cx="1381917" cy="307777"/>
          </a:xfrm>
          <a:prstGeom prst="rect">
            <a:avLst/>
          </a:prstGeom>
          <a:solidFill>
            <a:schemeClr val="tx1"/>
          </a:solidFill>
        </p:spPr>
        <p:txBody>
          <a:bodyPr wrap="none">
            <a:spAutoFit/>
          </a:bodyPr>
          <a:lstStyle/>
          <a:p>
            <a:r>
              <a:rPr lang="en-US" sz="1400" dirty="0">
                <a:solidFill>
                  <a:schemeClr val="bg1"/>
                </a:solidFill>
              </a:rPr>
              <a:t>CT sin </a:t>
            </a:r>
            <a:r>
              <a:rPr lang="en-US" sz="1400" dirty="0" err="1">
                <a:solidFill>
                  <a:schemeClr val="bg1"/>
                </a:solidFill>
              </a:rPr>
              <a:t>contraste</a:t>
            </a:r>
            <a:r>
              <a:rPr lang="en-US" sz="1400" dirty="0">
                <a:solidFill>
                  <a:schemeClr val="bg1"/>
                </a:solidFill>
              </a:rPr>
              <a:t> </a:t>
            </a:r>
          </a:p>
        </p:txBody>
      </p:sp>
      <p:sp>
        <p:nvSpPr>
          <p:cNvPr id="30" name="Rectangle 29">
            <a:extLst>
              <a:ext uri="{FF2B5EF4-FFF2-40B4-BE49-F238E27FC236}">
                <a16:creationId xmlns:a16="http://schemas.microsoft.com/office/drawing/2014/main" id="{6BCD6315-10AC-4821-A16C-16728A58B5A5}"/>
              </a:ext>
            </a:extLst>
          </p:cNvPr>
          <p:cNvSpPr/>
          <p:nvPr/>
        </p:nvSpPr>
        <p:spPr>
          <a:xfrm>
            <a:off x="8773506" y="905165"/>
            <a:ext cx="1434303" cy="307777"/>
          </a:xfrm>
          <a:prstGeom prst="rect">
            <a:avLst/>
          </a:prstGeom>
          <a:solidFill>
            <a:schemeClr val="tx1"/>
          </a:solidFill>
        </p:spPr>
        <p:txBody>
          <a:bodyPr wrap="square">
            <a:spAutoFit/>
          </a:bodyPr>
          <a:lstStyle/>
          <a:p>
            <a:r>
              <a:rPr lang="en-US" sz="1400" dirty="0">
                <a:solidFill>
                  <a:schemeClr val="bg1"/>
                </a:solidFill>
              </a:rPr>
              <a:t>CT sin </a:t>
            </a:r>
            <a:r>
              <a:rPr lang="en-US" sz="1400" dirty="0" err="1">
                <a:solidFill>
                  <a:schemeClr val="bg1"/>
                </a:solidFill>
              </a:rPr>
              <a:t>contraste</a:t>
            </a:r>
            <a:endParaRPr lang="en-US" sz="1400" dirty="0">
              <a:solidFill>
                <a:schemeClr val="bg1"/>
              </a:solidFill>
            </a:endParaRPr>
          </a:p>
        </p:txBody>
      </p:sp>
    </p:spTree>
    <p:extLst>
      <p:ext uri="{BB962C8B-B14F-4D97-AF65-F5344CB8AC3E}">
        <p14:creationId xmlns:p14="http://schemas.microsoft.com/office/powerpoint/2010/main" val="2507344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D5EF53C7-E003-E140-B19F-EB6FD319F135}"/>
              </a:ext>
            </a:extLst>
          </p:cNvPr>
          <p:cNvSpPr txBox="1">
            <a:spLocks/>
          </p:cNvSpPr>
          <p:nvPr/>
        </p:nvSpPr>
        <p:spPr>
          <a:xfrm>
            <a:off x="616140" y="1490451"/>
            <a:ext cx="3839799" cy="1938549"/>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err="1">
                <a:solidFill>
                  <a:srgbClr val="D31145"/>
                </a:solidFill>
              </a:rPr>
              <a:t>Tipos</a:t>
            </a:r>
            <a:r>
              <a:rPr lang="en-US" sz="1800" b="1" dirty="0">
                <a:solidFill>
                  <a:srgbClr val="D31145"/>
                </a:solidFill>
              </a:rPr>
              <a:t> de </a:t>
            </a:r>
            <a:r>
              <a:rPr lang="en-US" sz="1800" b="1" dirty="0" err="1">
                <a:solidFill>
                  <a:srgbClr val="D31145"/>
                </a:solidFill>
              </a:rPr>
              <a:t>tejidos</a:t>
            </a:r>
            <a:r>
              <a:rPr lang="en-US" sz="1800" b="1" dirty="0">
                <a:solidFill>
                  <a:srgbClr val="D31145"/>
                </a:solidFill>
              </a:rPr>
              <a:t> : </a:t>
            </a:r>
            <a:r>
              <a:rPr lang="es-ES" sz="1800" dirty="0"/>
              <a:t>Las lesiones que se sabe que comprenden más de un tipo de tejido requieren métodos de muestreo representativos. Realizar evaluaciones citológicas inmediatas in situ puede ayudar a garantizar resultados concluyentes</a:t>
            </a:r>
            <a:r>
              <a:rPr lang="en-US" sz="1800" dirty="0"/>
              <a:t>.</a:t>
            </a:r>
            <a:r>
              <a:rPr lang="en-US" sz="1800" baseline="30000" dirty="0"/>
              <a:t>2</a:t>
            </a:r>
            <a:endParaRPr lang="en-US" sz="1800" b="1" baseline="30000" dirty="0">
              <a:solidFill>
                <a:srgbClr val="B3F7CA"/>
              </a:solidFill>
            </a:endParaRPr>
          </a:p>
        </p:txBody>
      </p:sp>
      <p:pic>
        <p:nvPicPr>
          <p:cNvPr id="4" name="Picture 2" descr="https://lh4.googleusercontent.com/Duy0UrI0OUYDUYcC3e2PkaOr9v5Ggw4WKrBQMa1T1wT9ob5xWb9BEKFBnCX8UymRfC6cgxjh8WdEmdn1T2sl9oo9Anqhq7oipKdHpdC5eWx__WOPIhp-4tljqx-ox5fzb0poZG3URGA">
            <a:extLst>
              <a:ext uri="{FF2B5EF4-FFF2-40B4-BE49-F238E27FC236}">
                <a16:creationId xmlns:a16="http://schemas.microsoft.com/office/drawing/2014/main" id="{091FD0B6-F445-F647-8B8C-CB0FC277EA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5" b="20553"/>
          <a:stretch/>
        </p:blipFill>
        <p:spPr bwMode="auto">
          <a:xfrm>
            <a:off x="5061844" y="891736"/>
            <a:ext cx="3591942" cy="3107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4.googleusercontent.com/yCgZk31h4LMuIa5YimP4sPGPsGLwNbmKpDJTg927bVMs38B9xznjyKt3eAh3GQj8pjPs-GrNAXGK0zJA73iKbAiCl298tFN6PSGjdmjZky0sWCIKJbnnNsw4yqZUZxFuZhne67wQ2nI">
            <a:extLst>
              <a:ext uri="{FF2B5EF4-FFF2-40B4-BE49-F238E27FC236}">
                <a16:creationId xmlns:a16="http://schemas.microsoft.com/office/drawing/2014/main" id="{69B04C58-9078-7841-AECA-2DC1E211F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3786" y="891736"/>
            <a:ext cx="3086703" cy="3111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lh4.googleusercontent.com/jdZqtGi3sWNGXgZffCjK7dyiZs0BP4IjXJcy0FueBLbnKCbC_S8xR_2XACG-ft0LqLTWRlNab8BrJ5G4dPVYt4pGHv7rdcp4Doe41UujH5ZD6TYDknHkEjoPVEYpcbHpaZnvWHQpHqU">
            <a:extLst>
              <a:ext uri="{FF2B5EF4-FFF2-40B4-BE49-F238E27FC236}">
                <a16:creationId xmlns:a16="http://schemas.microsoft.com/office/drawing/2014/main" id="{8EE80BC1-DE06-074B-8EEF-F8F9C8CE54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1083" y="3928236"/>
            <a:ext cx="3086703" cy="24753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9618B3-173D-AE48-96F2-3523EE1E5E0C}"/>
              </a:ext>
            </a:extLst>
          </p:cNvPr>
          <p:cNvSpPr txBox="1"/>
          <p:nvPr/>
        </p:nvSpPr>
        <p:spPr>
          <a:xfrm>
            <a:off x="616140" y="3999020"/>
            <a:ext cx="5825001" cy="2062103"/>
          </a:xfrm>
          <a:prstGeom prst="rect">
            <a:avLst/>
          </a:prstGeom>
          <a:noFill/>
          <a:ln w="15875">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b="1" dirty="0">
                <a:solidFill>
                  <a:srgbClr val="D31145"/>
                </a:solidFill>
              </a:rPr>
              <a:t>Caso:</a:t>
            </a:r>
            <a:r>
              <a:rPr lang="en-US" sz="1600" dirty="0">
                <a:solidFill>
                  <a:srgbClr val="D31145"/>
                </a:solidFill>
              </a:rPr>
              <a:t> </a:t>
            </a:r>
            <a:r>
              <a:rPr lang="en-US" sz="1600" dirty="0">
                <a:solidFill>
                  <a:schemeClr val="tx1"/>
                </a:solidFill>
              </a:rPr>
              <a:t>Masa de </a:t>
            </a:r>
            <a:r>
              <a:rPr lang="en-US" sz="1600" dirty="0" err="1">
                <a:solidFill>
                  <a:schemeClr val="tx1"/>
                </a:solidFill>
              </a:rPr>
              <a:t>rodilla</a:t>
            </a:r>
            <a:r>
              <a:rPr lang="en-US" sz="1600" dirty="0">
                <a:solidFill>
                  <a:schemeClr val="tx1"/>
                </a:solidFill>
              </a:rPr>
              <a:t> </a:t>
            </a:r>
            <a:r>
              <a:rPr lang="en-US" sz="1600" dirty="0" err="1">
                <a:solidFill>
                  <a:schemeClr val="tx1"/>
                </a:solidFill>
              </a:rPr>
              <a:t>derecha</a:t>
            </a:r>
            <a:r>
              <a:rPr lang="en-US" sz="1600" dirty="0">
                <a:solidFill>
                  <a:schemeClr val="tx1"/>
                </a:solidFill>
              </a:rPr>
              <a:t> (</a:t>
            </a:r>
            <a:r>
              <a:rPr lang="en-US" sz="1600" dirty="0" err="1">
                <a:solidFill>
                  <a:srgbClr val="E27172"/>
                </a:solidFill>
              </a:rPr>
              <a:t>flechas</a:t>
            </a:r>
            <a:r>
              <a:rPr lang="en-US" sz="1600" dirty="0">
                <a:solidFill>
                  <a:schemeClr val="tx1"/>
                </a:solidFill>
              </a:rPr>
              <a:t>)</a:t>
            </a:r>
          </a:p>
          <a:p>
            <a:endParaRPr lang="en-US" sz="1600" b="1" dirty="0">
              <a:solidFill>
                <a:schemeClr val="tx1"/>
              </a:solidFill>
            </a:endParaRPr>
          </a:p>
          <a:p>
            <a:pPr marL="285750" indent="-285750">
              <a:buFont typeface="Arial" panose="020B0604020202020204" pitchFamily="34" charset="0"/>
              <a:buChar char="•"/>
            </a:pPr>
            <a:r>
              <a:rPr lang="es-ES" sz="1600" dirty="0">
                <a:solidFill>
                  <a:schemeClr val="tx1"/>
                </a:solidFill>
              </a:rPr>
              <a:t>Los resultados del examen patológico confirmaron un osteosarcoma de alto grado. Además de la deposición osteoide patognomónica, el muestreo tisular puede proporcionar hallazgos histológicos adicionales para apoyar un diagnóstico más específico y excluir otros tumores con diferenciación </a:t>
            </a:r>
            <a:r>
              <a:rPr lang="es-ES" sz="1600" dirty="0" err="1">
                <a:solidFill>
                  <a:schemeClr val="tx1"/>
                </a:solidFill>
              </a:rPr>
              <a:t>osteosarcomatosa</a:t>
            </a:r>
            <a:r>
              <a:rPr lang="en-US" sz="1600" dirty="0">
                <a:solidFill>
                  <a:schemeClr val="tx1"/>
                </a:solidFill>
              </a:rPr>
              <a:t>.</a:t>
            </a:r>
          </a:p>
        </p:txBody>
      </p:sp>
      <p:cxnSp>
        <p:nvCxnSpPr>
          <p:cNvPr id="8" name="Straight Arrow Connector 7">
            <a:extLst>
              <a:ext uri="{FF2B5EF4-FFF2-40B4-BE49-F238E27FC236}">
                <a16:creationId xmlns:a16="http://schemas.microsoft.com/office/drawing/2014/main" id="{AF9FC393-5494-0746-8760-165D5F100D5B}"/>
              </a:ext>
            </a:extLst>
          </p:cNvPr>
          <p:cNvCxnSpPr>
            <a:cxnSpLocks/>
          </p:cNvCxnSpPr>
          <p:nvPr/>
        </p:nvCxnSpPr>
        <p:spPr>
          <a:xfrm flipH="1">
            <a:off x="8531120" y="5321048"/>
            <a:ext cx="494171"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BAC7DB-8CCF-2B40-B7B9-9BFE442A3E93}"/>
              </a:ext>
            </a:extLst>
          </p:cNvPr>
          <p:cNvCxnSpPr>
            <a:cxnSpLocks/>
          </p:cNvCxnSpPr>
          <p:nvPr/>
        </p:nvCxnSpPr>
        <p:spPr>
          <a:xfrm flipH="1">
            <a:off x="10379289" y="2684808"/>
            <a:ext cx="51067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F7C061-FBC9-E848-B7EF-20BCDF5C4B3A}"/>
              </a:ext>
            </a:extLst>
          </p:cNvPr>
          <p:cNvCxnSpPr>
            <a:cxnSpLocks/>
          </p:cNvCxnSpPr>
          <p:nvPr/>
        </p:nvCxnSpPr>
        <p:spPr>
          <a:xfrm flipH="1">
            <a:off x="6891085" y="2243374"/>
            <a:ext cx="542098"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755422-34AB-4134-B777-34CCDA5FEA31}"/>
              </a:ext>
            </a:extLst>
          </p:cNvPr>
          <p:cNvSpPr txBox="1"/>
          <p:nvPr/>
        </p:nvSpPr>
        <p:spPr>
          <a:xfrm>
            <a:off x="6894204" y="6065004"/>
            <a:ext cx="1458306" cy="338554"/>
          </a:xfrm>
          <a:prstGeom prst="rect">
            <a:avLst/>
          </a:prstGeom>
          <a:solidFill>
            <a:schemeClr val="tx1"/>
          </a:solidFill>
        </p:spPr>
        <p:txBody>
          <a:bodyPr wrap="square" rtlCol="0">
            <a:spAutoFit/>
          </a:bodyPr>
          <a:lstStyle/>
          <a:p>
            <a:r>
              <a:rPr lang="en-US" sz="1600" dirty="0">
                <a:solidFill>
                  <a:schemeClr val="bg1"/>
                </a:solidFill>
              </a:rPr>
              <a:t>Osteosarcoma</a:t>
            </a:r>
          </a:p>
        </p:txBody>
      </p:sp>
      <p:sp>
        <p:nvSpPr>
          <p:cNvPr id="13" name="Title 1">
            <a:extLst>
              <a:ext uri="{FF2B5EF4-FFF2-40B4-BE49-F238E27FC236}">
                <a16:creationId xmlns:a16="http://schemas.microsoft.com/office/drawing/2014/main" id="{3548BFB5-AEC4-4593-ADE1-40465A5C39BB}"/>
              </a:ext>
            </a:extLst>
          </p:cNvPr>
          <p:cNvSpPr txBox="1">
            <a:spLocks/>
          </p:cNvSpPr>
          <p:nvPr/>
        </p:nvSpPr>
        <p:spPr>
          <a:xfrm>
            <a:off x="2216727" y="135085"/>
            <a:ext cx="7758546" cy="508817"/>
          </a:xfrm>
          <a:noFill/>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50000"/>
                    <a:lumOff val="50000"/>
                  </a:schemeClr>
                </a:solidFill>
              </a:rPr>
              <a:t>Consideraciones </a:t>
            </a:r>
            <a:r>
              <a:rPr lang="en-US" sz="2800" b="1" dirty="0" err="1">
                <a:solidFill>
                  <a:schemeClr val="tx1">
                    <a:lumMod val="50000"/>
                    <a:lumOff val="50000"/>
                  </a:schemeClr>
                </a:solidFill>
              </a:rPr>
              <a:t>sobre</a:t>
            </a:r>
            <a:r>
              <a:rPr lang="en-US" sz="2800" b="1" dirty="0">
                <a:solidFill>
                  <a:schemeClr val="tx1">
                    <a:lumMod val="50000"/>
                    <a:lumOff val="50000"/>
                  </a:schemeClr>
                </a:solidFill>
              </a:rPr>
              <a:t> la lesion  </a:t>
            </a:r>
            <a:r>
              <a:rPr lang="en-US" sz="2800" b="1" dirty="0" err="1">
                <a:solidFill>
                  <a:schemeClr val="tx1">
                    <a:lumMod val="50000"/>
                    <a:lumOff val="50000"/>
                  </a:schemeClr>
                </a:solidFill>
              </a:rPr>
              <a:t>blanco</a:t>
            </a:r>
            <a:endParaRPr lang="en-US" sz="2800" b="1" i="1" dirty="0">
              <a:solidFill>
                <a:schemeClr val="tx1">
                  <a:lumMod val="50000"/>
                  <a:lumOff val="50000"/>
                </a:schemeClr>
              </a:solidFill>
            </a:endParaRPr>
          </a:p>
        </p:txBody>
      </p:sp>
      <p:sp>
        <p:nvSpPr>
          <p:cNvPr id="15" name="TextBox 14">
            <a:extLst>
              <a:ext uri="{FF2B5EF4-FFF2-40B4-BE49-F238E27FC236}">
                <a16:creationId xmlns:a16="http://schemas.microsoft.com/office/drawing/2014/main" id="{62168CFE-7D7F-4788-B60F-3C01FC8F80BC}"/>
              </a:ext>
            </a:extLst>
          </p:cNvPr>
          <p:cNvSpPr txBox="1"/>
          <p:nvPr/>
        </p:nvSpPr>
        <p:spPr>
          <a:xfrm>
            <a:off x="2572751" y="6247743"/>
            <a:ext cx="4093361" cy="577081"/>
          </a:xfrm>
          <a:prstGeom prst="rect">
            <a:avLst/>
          </a:prstGeom>
          <a:noFill/>
        </p:spPr>
        <p:txBody>
          <a:bodyPr wrap="square" rtlCol="0">
            <a:spAutoFit/>
          </a:bodyPr>
          <a:lstStyle/>
          <a:p>
            <a:r>
              <a:rPr lang="en-US" sz="1050" baseline="30000" dirty="0"/>
              <a:t>2</a:t>
            </a:r>
            <a:r>
              <a:rPr lang="en-US" sz="1050" dirty="0"/>
              <a:t>Virayavanich W, Ringler MD, Chin CT, et al. CT-guided biopsy of bone and soft-tissue lesions: role of on-site immediate cytologic evaluation. </a:t>
            </a:r>
            <a:br>
              <a:rPr lang="en-US" sz="1050" dirty="0"/>
            </a:br>
            <a:r>
              <a:rPr lang="en-US" sz="1050" dirty="0"/>
              <a:t>J Vasc Interv Radiol. 2011;22(7):1024-30.</a:t>
            </a:r>
          </a:p>
        </p:txBody>
      </p:sp>
      <p:sp>
        <p:nvSpPr>
          <p:cNvPr id="14" name="Rectangle 13">
            <a:extLst>
              <a:ext uri="{FF2B5EF4-FFF2-40B4-BE49-F238E27FC236}">
                <a16:creationId xmlns:a16="http://schemas.microsoft.com/office/drawing/2014/main" id="{A17ED478-C28C-413A-9C08-89C567564742}"/>
              </a:ext>
            </a:extLst>
          </p:cNvPr>
          <p:cNvSpPr/>
          <p:nvPr/>
        </p:nvSpPr>
        <p:spPr>
          <a:xfrm>
            <a:off x="5068316" y="3669445"/>
            <a:ext cx="2201164" cy="307777"/>
          </a:xfrm>
          <a:prstGeom prst="rect">
            <a:avLst/>
          </a:prstGeom>
          <a:solidFill>
            <a:schemeClr val="tx1"/>
          </a:solidFill>
        </p:spPr>
        <p:txBody>
          <a:bodyPr wrap="square">
            <a:spAutoFit/>
          </a:bodyPr>
          <a:lstStyle/>
          <a:p>
            <a:r>
              <a:rPr lang="en-US" sz="1400" dirty="0" err="1">
                <a:solidFill>
                  <a:schemeClr val="bg1"/>
                </a:solidFill>
              </a:rPr>
              <a:t>Radiografia</a:t>
            </a:r>
            <a:r>
              <a:rPr lang="en-US" sz="1400" dirty="0">
                <a:solidFill>
                  <a:schemeClr val="bg1"/>
                </a:solidFill>
              </a:rPr>
              <a:t> Anteroposterior</a:t>
            </a:r>
          </a:p>
        </p:txBody>
      </p:sp>
      <p:sp>
        <p:nvSpPr>
          <p:cNvPr id="16" name="Rectangle 15">
            <a:extLst>
              <a:ext uri="{FF2B5EF4-FFF2-40B4-BE49-F238E27FC236}">
                <a16:creationId xmlns:a16="http://schemas.microsoft.com/office/drawing/2014/main" id="{02B111B1-5980-471B-9ACE-000A50329CFE}"/>
              </a:ext>
            </a:extLst>
          </p:cNvPr>
          <p:cNvSpPr/>
          <p:nvPr/>
        </p:nvSpPr>
        <p:spPr>
          <a:xfrm>
            <a:off x="8653786" y="3722021"/>
            <a:ext cx="3086702" cy="276999"/>
          </a:xfrm>
          <a:prstGeom prst="rect">
            <a:avLst/>
          </a:prstGeom>
          <a:solidFill>
            <a:schemeClr val="tx1"/>
          </a:solidFill>
        </p:spPr>
        <p:txBody>
          <a:bodyPr wrap="square">
            <a:spAutoFit/>
          </a:bodyPr>
          <a:lstStyle/>
          <a:p>
            <a:r>
              <a:rPr lang="en-US" sz="1200" dirty="0" err="1">
                <a:solidFill>
                  <a:schemeClr val="bg1"/>
                </a:solidFill>
              </a:rPr>
              <a:t>Sagital</a:t>
            </a:r>
            <a:r>
              <a:rPr lang="en-US" sz="1200">
                <a:solidFill>
                  <a:schemeClr val="bg1"/>
                </a:solidFill>
              </a:rPr>
              <a:t> T2-contrastada -  </a:t>
            </a:r>
            <a:r>
              <a:rPr lang="en-US" sz="1200" dirty="0">
                <a:solidFill>
                  <a:schemeClr val="bg1"/>
                </a:solidFill>
              </a:rPr>
              <a:t>fat-sat MRI</a:t>
            </a:r>
          </a:p>
        </p:txBody>
      </p:sp>
      <p:sp>
        <p:nvSpPr>
          <p:cNvPr id="17" name="Rectangle 16">
            <a:extLst>
              <a:ext uri="{FF2B5EF4-FFF2-40B4-BE49-F238E27FC236}">
                <a16:creationId xmlns:a16="http://schemas.microsoft.com/office/drawing/2014/main" id="{FAB421EF-2C5E-4D56-896C-23EC17CA9FCA}"/>
              </a:ext>
            </a:extLst>
          </p:cNvPr>
          <p:cNvSpPr/>
          <p:nvPr/>
        </p:nvSpPr>
        <p:spPr>
          <a:xfrm>
            <a:off x="9608914" y="6095781"/>
            <a:ext cx="366359" cy="276999"/>
          </a:xfrm>
          <a:prstGeom prst="rect">
            <a:avLst/>
          </a:prstGeom>
          <a:solidFill>
            <a:schemeClr val="tx1"/>
          </a:solidFill>
        </p:spPr>
        <p:txBody>
          <a:bodyPr wrap="square">
            <a:spAutoFit/>
          </a:bodyPr>
          <a:lstStyle/>
          <a:p>
            <a:r>
              <a:rPr lang="en-US" sz="1200">
                <a:solidFill>
                  <a:schemeClr val="bg1"/>
                </a:solidFill>
              </a:rPr>
              <a:t>US</a:t>
            </a:r>
            <a:endParaRPr lang="en-US" sz="1200" dirty="0">
              <a:solidFill>
                <a:schemeClr val="bg1"/>
              </a:solidFill>
            </a:endParaRPr>
          </a:p>
        </p:txBody>
      </p:sp>
    </p:spTree>
    <p:extLst>
      <p:ext uri="{BB962C8B-B14F-4D97-AF65-F5344CB8AC3E}">
        <p14:creationId xmlns:p14="http://schemas.microsoft.com/office/powerpoint/2010/main" val="16614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46945" y="3002608"/>
            <a:ext cx="6498109" cy="3448712"/>
            <a:chOff x="3354551" y="3009309"/>
            <a:chExt cx="5450004" cy="2892456"/>
          </a:xfrm>
        </p:grpSpPr>
        <p:pic>
          <p:nvPicPr>
            <p:cNvPr id="5" name="Picture 4">
              <a:extLst>
                <a:ext uri="{FF2B5EF4-FFF2-40B4-BE49-F238E27FC236}">
                  <a16:creationId xmlns:a16="http://schemas.microsoft.com/office/drawing/2014/main" id="{C05DD9A4-C57C-4A4E-993E-400CEFB87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89"/>
            <a:stretch/>
          </p:blipFill>
          <p:spPr>
            <a:xfrm>
              <a:off x="3354551" y="3009309"/>
              <a:ext cx="2582959" cy="2886836"/>
            </a:xfrm>
            <a:prstGeom prst="rect">
              <a:avLst/>
            </a:prstGeom>
            <a:ln>
              <a:noFill/>
              <a:miter lim="800000"/>
              <a:headEnd/>
              <a:tailEnd/>
            </a:ln>
          </p:spPr>
        </p:pic>
        <p:pic>
          <p:nvPicPr>
            <p:cNvPr id="7" name="Picture 3">
              <a:extLst>
                <a:ext uri="{FF2B5EF4-FFF2-40B4-BE49-F238E27FC236}">
                  <a16:creationId xmlns:a16="http://schemas.microsoft.com/office/drawing/2014/main" id="{700CC3EA-85BB-F240-A83D-8A6CB8BAA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310" t="13338" r="10004" b="29976"/>
            <a:stretch>
              <a:fillRect/>
            </a:stretch>
          </p:blipFill>
          <p:spPr>
            <a:xfrm>
              <a:off x="5915098" y="3009309"/>
              <a:ext cx="2889457" cy="2892456"/>
            </a:xfrm>
            <a:prstGeom prst="rect">
              <a:avLst/>
            </a:prstGeom>
            <a:ln>
              <a:noFill/>
              <a:miter lim="800000"/>
              <a:headEnd/>
              <a:tailEnd/>
            </a:ln>
          </p:spPr>
        </p:pic>
      </p:grpSp>
      <p:sp>
        <p:nvSpPr>
          <p:cNvPr id="2" name="Content Placeholder 10">
            <a:extLst>
              <a:ext uri="{FF2B5EF4-FFF2-40B4-BE49-F238E27FC236}">
                <a16:creationId xmlns:a16="http://schemas.microsoft.com/office/drawing/2014/main" id="{D5EF53C7-E003-E140-B19F-EB6FD319F135}"/>
              </a:ext>
            </a:extLst>
          </p:cNvPr>
          <p:cNvSpPr txBox="1">
            <a:spLocks/>
          </p:cNvSpPr>
          <p:nvPr/>
        </p:nvSpPr>
        <p:spPr>
          <a:xfrm>
            <a:off x="821657" y="903293"/>
            <a:ext cx="4603784" cy="1785104"/>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err="1">
                <a:solidFill>
                  <a:srgbClr val="D31145"/>
                </a:solidFill>
              </a:rPr>
              <a:t>Escenario</a:t>
            </a:r>
            <a:r>
              <a:rPr lang="en-US" sz="1800" b="1" dirty="0">
                <a:solidFill>
                  <a:srgbClr val="D31145"/>
                </a:solidFill>
              </a:rPr>
              <a:t>:</a:t>
            </a:r>
            <a:r>
              <a:rPr lang="en-US" sz="1800" dirty="0"/>
              <a:t> </a:t>
            </a:r>
            <a:r>
              <a:rPr lang="es-ES" sz="1800" dirty="0"/>
              <a:t>Como principio general, se puede preferir realizar una biopsia de una supuesta lesión metastásica a realizar una biopsia de lesión primaria, ya que esto permite determinar el diagnóstico de tejido y la etapa del cáncer simultáneamente</a:t>
            </a:r>
            <a:r>
              <a:rPr lang="en-US" sz="1800" dirty="0"/>
              <a:t>. </a:t>
            </a:r>
            <a:endParaRPr lang="en-US" sz="1800" dirty="0">
              <a:solidFill>
                <a:srgbClr val="B3F7CA"/>
              </a:solidFill>
            </a:endParaRPr>
          </a:p>
        </p:txBody>
      </p:sp>
      <p:sp>
        <p:nvSpPr>
          <p:cNvPr id="3" name="Title 1">
            <a:extLst>
              <a:ext uri="{FF2B5EF4-FFF2-40B4-BE49-F238E27FC236}">
                <a16:creationId xmlns:a16="http://schemas.microsoft.com/office/drawing/2014/main" id="{3548BFB5-AEC4-4593-ADE1-40465A5C39BB}"/>
              </a:ext>
            </a:extLst>
          </p:cNvPr>
          <p:cNvSpPr txBox="1">
            <a:spLocks/>
          </p:cNvSpPr>
          <p:nvPr/>
        </p:nvSpPr>
        <p:spPr>
          <a:xfrm>
            <a:off x="2216727" y="135085"/>
            <a:ext cx="7758546" cy="508817"/>
          </a:xfrm>
          <a:noFill/>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chemeClr val="tx1">
                    <a:lumMod val="50000"/>
                    <a:lumOff val="50000"/>
                  </a:schemeClr>
                </a:solidFill>
                <a:latin typeface="+mn-lt"/>
              </a:rPr>
              <a:t>Consideraciones</a:t>
            </a:r>
            <a:r>
              <a:rPr lang="en-US" sz="2800" b="1" dirty="0">
                <a:solidFill>
                  <a:schemeClr val="tx1">
                    <a:lumMod val="50000"/>
                    <a:lumOff val="50000"/>
                  </a:schemeClr>
                </a:solidFill>
                <a:latin typeface="+mn-lt"/>
              </a:rPr>
              <a:t> </a:t>
            </a:r>
            <a:r>
              <a:rPr lang="en-US" sz="2800" b="1" dirty="0" err="1">
                <a:solidFill>
                  <a:schemeClr val="tx1">
                    <a:lumMod val="50000"/>
                    <a:lumOff val="50000"/>
                  </a:schemeClr>
                </a:solidFill>
                <a:latin typeface="+mn-lt"/>
              </a:rPr>
              <a:t>sobre</a:t>
            </a:r>
            <a:r>
              <a:rPr lang="en-US" sz="2800" b="1" dirty="0">
                <a:solidFill>
                  <a:schemeClr val="tx1">
                    <a:lumMod val="50000"/>
                    <a:lumOff val="50000"/>
                  </a:schemeClr>
                </a:solidFill>
                <a:latin typeface="+mn-lt"/>
              </a:rPr>
              <a:t> </a:t>
            </a:r>
            <a:r>
              <a:rPr lang="en-US" sz="2800" b="1" dirty="0" err="1">
                <a:solidFill>
                  <a:schemeClr val="tx1">
                    <a:lumMod val="50000"/>
                    <a:lumOff val="50000"/>
                  </a:schemeClr>
                </a:solidFill>
                <a:latin typeface="+mn-lt"/>
              </a:rPr>
              <a:t>lesiones</a:t>
            </a:r>
            <a:r>
              <a:rPr lang="en-US" sz="2800" b="1" dirty="0">
                <a:solidFill>
                  <a:schemeClr val="tx1">
                    <a:lumMod val="50000"/>
                    <a:lumOff val="50000"/>
                  </a:schemeClr>
                </a:solidFill>
                <a:latin typeface="+mn-lt"/>
              </a:rPr>
              <a:t> </a:t>
            </a:r>
            <a:r>
              <a:rPr lang="en-US" sz="2800" b="1" dirty="0" err="1">
                <a:solidFill>
                  <a:schemeClr val="tx1">
                    <a:lumMod val="50000"/>
                    <a:lumOff val="50000"/>
                  </a:schemeClr>
                </a:solidFill>
                <a:latin typeface="+mn-lt"/>
              </a:rPr>
              <a:t>objetivo</a:t>
            </a:r>
            <a:endParaRPr lang="en-US" sz="2800" b="1" dirty="0">
              <a:solidFill>
                <a:schemeClr val="tx1">
                  <a:lumMod val="50000"/>
                  <a:lumOff val="50000"/>
                </a:schemeClr>
              </a:solidFill>
              <a:latin typeface="+mn-lt"/>
            </a:endParaRPr>
          </a:p>
        </p:txBody>
      </p:sp>
      <p:sp>
        <p:nvSpPr>
          <p:cNvPr id="8" name="TextBox 7">
            <a:extLst>
              <a:ext uri="{FF2B5EF4-FFF2-40B4-BE49-F238E27FC236}">
                <a16:creationId xmlns:a16="http://schemas.microsoft.com/office/drawing/2014/main" id="{88974104-DA50-6548-AA0D-F10DB4911645}"/>
              </a:ext>
            </a:extLst>
          </p:cNvPr>
          <p:cNvSpPr txBox="1"/>
          <p:nvPr/>
        </p:nvSpPr>
        <p:spPr>
          <a:xfrm>
            <a:off x="5899919" y="3002608"/>
            <a:ext cx="3445136" cy="523220"/>
          </a:xfrm>
          <a:prstGeom prst="rect">
            <a:avLst/>
          </a:prstGeom>
          <a:solidFill>
            <a:schemeClr val="tx1"/>
          </a:solidFill>
        </p:spPr>
        <p:txBody>
          <a:bodyPr wrap="square" rtlCol="0">
            <a:spAutoFit/>
          </a:bodyPr>
          <a:lstStyle/>
          <a:p>
            <a:r>
              <a:rPr lang="en-US" sz="1400" dirty="0">
                <a:solidFill>
                  <a:schemeClr val="bg1"/>
                </a:solidFill>
              </a:rPr>
              <a:t>Carcinoma de </a:t>
            </a:r>
            <a:r>
              <a:rPr lang="en-US" sz="1400" dirty="0" err="1">
                <a:solidFill>
                  <a:schemeClr val="bg1"/>
                </a:solidFill>
              </a:rPr>
              <a:t>células</a:t>
            </a:r>
            <a:r>
              <a:rPr lang="en-US" sz="1400" dirty="0">
                <a:solidFill>
                  <a:schemeClr val="bg1"/>
                </a:solidFill>
              </a:rPr>
              <a:t> </a:t>
            </a:r>
            <a:r>
              <a:rPr lang="en-US" sz="1400" dirty="0" err="1">
                <a:solidFill>
                  <a:schemeClr val="bg1"/>
                </a:solidFill>
              </a:rPr>
              <a:t>transicionales</a:t>
            </a:r>
            <a:r>
              <a:rPr lang="en-US" sz="1400" dirty="0">
                <a:solidFill>
                  <a:schemeClr val="bg1"/>
                </a:solidFill>
              </a:rPr>
              <a:t> </a:t>
            </a:r>
            <a:r>
              <a:rPr lang="en-US" sz="1400" dirty="0" err="1">
                <a:solidFill>
                  <a:schemeClr val="bg1"/>
                </a:solidFill>
              </a:rPr>
              <a:t>metastásico</a:t>
            </a:r>
            <a:endParaRPr lang="en-US" sz="1400" dirty="0">
              <a:solidFill>
                <a:schemeClr val="bg1"/>
              </a:solidFill>
            </a:endParaRPr>
          </a:p>
        </p:txBody>
      </p:sp>
      <p:sp>
        <p:nvSpPr>
          <p:cNvPr id="10" name="TextBox 9">
            <a:extLst>
              <a:ext uri="{FF2B5EF4-FFF2-40B4-BE49-F238E27FC236}">
                <a16:creationId xmlns:a16="http://schemas.microsoft.com/office/drawing/2014/main" id="{4D7194C5-ACD0-DC46-B62F-56855F73A44A}"/>
              </a:ext>
            </a:extLst>
          </p:cNvPr>
          <p:cNvSpPr txBox="1"/>
          <p:nvPr/>
        </p:nvSpPr>
        <p:spPr>
          <a:xfrm>
            <a:off x="5569527" y="903293"/>
            <a:ext cx="6400800" cy="2031325"/>
          </a:xfrm>
          <a:prstGeom prst="rect">
            <a:avLst/>
          </a:prstGeom>
          <a:noFill/>
        </p:spPr>
        <p:txBody>
          <a:bodyPr wrap="square" rtlCol="0">
            <a:spAutoFit/>
          </a:bodyPr>
          <a:lstStyle/>
          <a:p>
            <a:r>
              <a:rPr lang="en-US" sz="1600" b="1" dirty="0">
                <a:solidFill>
                  <a:srgbClr val="D31145"/>
                </a:solidFill>
              </a:rPr>
              <a:t>Caso: </a:t>
            </a:r>
            <a:r>
              <a:rPr lang="es-ES" sz="1600" dirty="0"/>
              <a:t>Múltiples nódulos pulmonares en la estadificación de la TC</a:t>
            </a:r>
          </a:p>
          <a:p>
            <a:endParaRPr lang="en-US" sz="1400" dirty="0"/>
          </a:p>
          <a:p>
            <a:pPr marL="285750" indent="-285750">
              <a:buFont typeface="Arial" panose="020B0604020202020204" pitchFamily="34" charset="0"/>
              <a:buChar char="•"/>
            </a:pPr>
            <a:r>
              <a:rPr lang="es-ES" sz="1600" dirty="0"/>
              <a:t>Las imágenes de TC axial del tórax en un paciente con sospecha de carcinoma de células transicionales muestran múltiples nódulos pulmonares (</a:t>
            </a:r>
            <a:r>
              <a:rPr lang="es-ES" sz="1600" dirty="0">
                <a:solidFill>
                  <a:srgbClr val="E27172"/>
                </a:solidFill>
              </a:rPr>
              <a:t>flecha</a:t>
            </a:r>
            <a:r>
              <a:rPr lang="es-ES" sz="1600" dirty="0"/>
              <a:t>), un hallazgo sospechoso de enfermedad metastásica.</a:t>
            </a:r>
            <a:endParaRPr lang="en-US" sz="1600" dirty="0"/>
          </a:p>
          <a:p>
            <a:pPr marL="285750" indent="-285750">
              <a:buFont typeface="Arial" panose="020B0604020202020204" pitchFamily="34" charset="0"/>
              <a:buChar char="•"/>
            </a:pPr>
            <a:r>
              <a:rPr lang="es-ES" sz="1600" dirty="0"/>
              <a:t>Los resultados de una biopsia de un nódulo periférico proporcionaron diagnóstico de tejido y metástasis confirmada.</a:t>
            </a:r>
            <a:endParaRPr lang="en-US" sz="1600" dirty="0"/>
          </a:p>
        </p:txBody>
      </p:sp>
      <p:cxnSp>
        <p:nvCxnSpPr>
          <p:cNvPr id="9" name="Straight Arrow Connector 8">
            <a:extLst>
              <a:ext uri="{FF2B5EF4-FFF2-40B4-BE49-F238E27FC236}">
                <a16:creationId xmlns:a16="http://schemas.microsoft.com/office/drawing/2014/main" id="{AC52A3C3-2D24-4FA4-82DA-02502146F3F9}"/>
              </a:ext>
            </a:extLst>
          </p:cNvPr>
          <p:cNvCxnSpPr>
            <a:cxnSpLocks/>
          </p:cNvCxnSpPr>
          <p:nvPr/>
        </p:nvCxnSpPr>
        <p:spPr>
          <a:xfrm flipV="1">
            <a:off x="4134438" y="4273880"/>
            <a:ext cx="0" cy="472932"/>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842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B1F8-7C38-8E4C-AD22-17C2CB3EAB71}"/>
              </a:ext>
            </a:extLst>
          </p:cNvPr>
          <p:cNvSpPr txBox="1">
            <a:spLocks/>
          </p:cNvSpPr>
          <p:nvPr/>
        </p:nvSpPr>
        <p:spPr>
          <a:xfrm>
            <a:off x="651164" y="141756"/>
            <a:ext cx="11220338"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t>Técnicas</a:t>
            </a:r>
            <a:r>
              <a:rPr lang="en-US" sz="4000" b="1" dirty="0"/>
              <a:t> de </a:t>
            </a:r>
            <a:r>
              <a:rPr lang="en-US" sz="4000" b="1" dirty="0" err="1"/>
              <a:t>procedimiento</a:t>
            </a:r>
            <a:r>
              <a:rPr lang="en-US" sz="4000" b="1" dirty="0"/>
              <a:t>: </a:t>
            </a:r>
            <a:r>
              <a:rPr lang="en-US" sz="4000" b="1" dirty="0" err="1"/>
              <a:t>biopsia</a:t>
            </a:r>
            <a:r>
              <a:rPr lang="en-US" sz="4000" b="1" dirty="0"/>
              <a:t> </a:t>
            </a:r>
            <a:r>
              <a:rPr lang="en-US" sz="4000" b="1" dirty="0" err="1"/>
              <a:t>guiada</a:t>
            </a:r>
            <a:r>
              <a:rPr lang="en-US" sz="4000" b="1" dirty="0"/>
              <a:t> por TC</a:t>
            </a:r>
          </a:p>
        </p:txBody>
      </p:sp>
      <p:sp>
        <p:nvSpPr>
          <p:cNvPr id="6" name="TextBox 5">
            <a:extLst>
              <a:ext uri="{FF2B5EF4-FFF2-40B4-BE49-F238E27FC236}">
                <a16:creationId xmlns:a16="http://schemas.microsoft.com/office/drawing/2014/main" id="{226BCD5F-9FF2-8646-A0D9-57406F8B7D36}"/>
              </a:ext>
            </a:extLst>
          </p:cNvPr>
          <p:cNvSpPr txBox="1"/>
          <p:nvPr/>
        </p:nvSpPr>
        <p:spPr>
          <a:xfrm>
            <a:off x="6261332" y="2286789"/>
            <a:ext cx="5610169" cy="3477875"/>
          </a:xfrm>
          <a:prstGeom prst="rect">
            <a:avLst/>
          </a:prstGeom>
          <a:noFill/>
        </p:spPr>
        <p:txBody>
          <a:bodyPr wrap="square" rtlCol="0">
            <a:spAutoFit/>
          </a:bodyPr>
          <a:lstStyle/>
          <a:p>
            <a:pPr marL="342900" indent="-342900">
              <a:buFont typeface="Arial" panose="020B0604020202020204" pitchFamily="34" charset="0"/>
              <a:buChar char="•"/>
            </a:pPr>
            <a:r>
              <a:rPr lang="es-ES" sz="2000" dirty="0"/>
              <a:t>Ajuste el ángulo del </a:t>
            </a:r>
            <a:r>
              <a:rPr lang="en-US" sz="2000" dirty="0"/>
              <a:t>Gantry</a:t>
            </a:r>
            <a:r>
              <a:rPr lang="es-ES" sz="2000" dirty="0"/>
              <a:t> CT</a:t>
            </a:r>
            <a:endParaRPr lang="en-US" sz="2000" dirty="0"/>
          </a:p>
          <a:p>
            <a:pPr marL="342900" indent="-342900">
              <a:buFont typeface="Arial" panose="020B0604020202020204" pitchFamily="34" charset="0"/>
              <a:buChar char="•"/>
            </a:pPr>
            <a:r>
              <a:rPr lang="en-US" sz="2000" dirty="0" err="1"/>
              <a:t>Ajustar</a:t>
            </a:r>
            <a:r>
              <a:rPr lang="en-US" sz="2000" dirty="0"/>
              <a:t> </a:t>
            </a:r>
            <a:r>
              <a:rPr lang="en-US" sz="2000" dirty="0" err="1"/>
              <a:t>posicionamiento</a:t>
            </a:r>
            <a:r>
              <a:rPr lang="en-US" sz="2000" dirty="0"/>
              <a:t> del </a:t>
            </a:r>
            <a:r>
              <a:rPr lang="en-US" sz="2000" dirty="0" err="1"/>
              <a:t>paciente</a:t>
            </a:r>
            <a:endParaRPr lang="en-US" sz="2000" dirty="0"/>
          </a:p>
          <a:p>
            <a:pPr marL="342900" indent="-342900">
              <a:buFont typeface="Arial" panose="020B0604020202020204" pitchFamily="34" charset="0"/>
              <a:buChar char="•"/>
            </a:pPr>
            <a:r>
              <a:rPr lang="en-US" sz="2000" dirty="0" err="1"/>
              <a:t>Inducir</a:t>
            </a:r>
            <a:r>
              <a:rPr lang="en-US" sz="2000" dirty="0"/>
              <a:t> </a:t>
            </a:r>
            <a:r>
              <a:rPr lang="en-US" sz="2000" dirty="0" err="1"/>
              <a:t>neumotórax</a:t>
            </a:r>
            <a:endParaRPr lang="en-US" sz="2000" dirty="0"/>
          </a:p>
          <a:p>
            <a:pPr marL="342900" indent="-342900">
              <a:buFont typeface="Arial" panose="020B0604020202020204" pitchFamily="34" charset="0"/>
              <a:buChar char="•"/>
            </a:pPr>
            <a:r>
              <a:rPr lang="en-US" sz="2000" dirty="0" err="1"/>
              <a:t>Identificar</a:t>
            </a:r>
            <a:r>
              <a:rPr lang="en-US" sz="2000" dirty="0"/>
              <a:t> </a:t>
            </a:r>
            <a:r>
              <a:rPr lang="en-US" sz="2000" dirty="0" err="1"/>
              <a:t>modalidades</a:t>
            </a:r>
            <a:r>
              <a:rPr lang="en-US" sz="2000" dirty="0"/>
              <a:t> </a:t>
            </a:r>
            <a:r>
              <a:rPr lang="en-US" sz="2000" dirty="0" err="1"/>
              <a:t>alternativas</a:t>
            </a:r>
            <a:r>
              <a:rPr lang="en-US" sz="2000" dirty="0"/>
              <a:t> para la </a:t>
            </a:r>
            <a:r>
              <a:rPr lang="en-US" sz="2000" dirty="0" err="1"/>
              <a:t>biopsia</a:t>
            </a:r>
            <a:r>
              <a:rPr lang="en-US" sz="2000" dirty="0"/>
              <a:t>.</a:t>
            </a:r>
          </a:p>
          <a:p>
            <a:pPr marL="342900" indent="-342900">
              <a:buFont typeface="Arial" panose="020B0604020202020204" pitchFamily="34" charset="0"/>
              <a:buChar char="•"/>
            </a:pPr>
            <a:r>
              <a:rPr lang="es-ES" sz="2000" dirty="0"/>
              <a:t>Uso de abordajes </a:t>
            </a:r>
            <a:r>
              <a:rPr lang="es-ES" sz="2000" dirty="0" err="1"/>
              <a:t>transmediastínicos</a:t>
            </a:r>
            <a:r>
              <a:rPr lang="es-ES" sz="2000" dirty="0"/>
              <a:t> y </a:t>
            </a:r>
            <a:r>
              <a:rPr lang="es-ES" sz="2000" dirty="0" err="1"/>
              <a:t>transóseos</a:t>
            </a:r>
            <a:endParaRPr lang="en-US" sz="2000" dirty="0"/>
          </a:p>
          <a:p>
            <a:pPr marL="342900" indent="-342900">
              <a:buFont typeface="Arial" panose="020B0604020202020204" pitchFamily="34" charset="0"/>
              <a:buChar char="•"/>
            </a:pPr>
            <a:r>
              <a:rPr lang="en-US" sz="2000" dirty="0" err="1"/>
              <a:t>Usar</a:t>
            </a:r>
            <a:r>
              <a:rPr lang="en-US" sz="2000" dirty="0"/>
              <a:t> </a:t>
            </a:r>
            <a:r>
              <a:rPr lang="en-US" sz="2000" dirty="0" err="1"/>
              <a:t>hidrodisección</a:t>
            </a:r>
            <a:endParaRPr lang="en-US" sz="2000" dirty="0"/>
          </a:p>
          <a:p>
            <a:pPr marL="342900" indent="-342900">
              <a:buFont typeface="Arial" panose="020B0604020202020204" pitchFamily="34" charset="0"/>
              <a:buChar char="•"/>
            </a:pPr>
            <a:r>
              <a:rPr lang="en-US" sz="2000" dirty="0"/>
              <a:t>Use </a:t>
            </a:r>
            <a:r>
              <a:rPr lang="en-US" sz="2000" dirty="0" err="1"/>
              <a:t>técnicas</a:t>
            </a:r>
            <a:r>
              <a:rPr lang="en-US" sz="2000" dirty="0"/>
              <a:t> de </a:t>
            </a:r>
            <a:r>
              <a:rPr lang="en-US" sz="2000" dirty="0" err="1"/>
              <a:t>palanca</a:t>
            </a:r>
            <a:r>
              <a:rPr lang="en-US" sz="2000" dirty="0"/>
              <a:t> o </a:t>
            </a:r>
            <a:r>
              <a:rPr lang="en-US" sz="2000" dirty="0" err="1"/>
              <a:t>estilete</a:t>
            </a:r>
            <a:r>
              <a:rPr lang="en-US" sz="2000" dirty="0"/>
              <a:t> </a:t>
            </a:r>
            <a:r>
              <a:rPr lang="en-US" sz="2000" dirty="0" err="1"/>
              <a:t>romo</a:t>
            </a:r>
            <a:r>
              <a:rPr lang="en-US" sz="2000" dirty="0"/>
              <a:t>, </a:t>
            </a:r>
            <a:r>
              <a:rPr lang="en-US" sz="2000" dirty="0" err="1"/>
              <a:t>compresión</a:t>
            </a:r>
            <a:r>
              <a:rPr lang="en-US" sz="2000" dirty="0"/>
              <a:t> abdominal</a:t>
            </a:r>
          </a:p>
          <a:p>
            <a:pPr marL="342900" indent="-342900">
              <a:buFont typeface="Arial" panose="020B0604020202020204" pitchFamily="34" charset="0"/>
              <a:buChar char="•"/>
            </a:pPr>
            <a:r>
              <a:rPr lang="en-US" sz="2000" dirty="0" err="1"/>
              <a:t>Bloqueo</a:t>
            </a:r>
            <a:r>
              <a:rPr lang="en-US" sz="2000" dirty="0"/>
              <a:t> del </a:t>
            </a:r>
            <a:r>
              <a:rPr lang="en-US" sz="2000" dirty="0" err="1"/>
              <a:t>nervio</a:t>
            </a:r>
            <a:r>
              <a:rPr lang="en-US" sz="2000" dirty="0"/>
              <a:t> </a:t>
            </a:r>
            <a:r>
              <a:rPr lang="en-US" sz="2000" dirty="0" err="1"/>
              <a:t>frénico</a:t>
            </a:r>
            <a:endParaRPr lang="en-US" dirty="0"/>
          </a:p>
        </p:txBody>
      </p:sp>
      <p:sp>
        <p:nvSpPr>
          <p:cNvPr id="7" name="Rectangle 6">
            <a:extLst>
              <a:ext uri="{FF2B5EF4-FFF2-40B4-BE49-F238E27FC236}">
                <a16:creationId xmlns:a16="http://schemas.microsoft.com/office/drawing/2014/main" id="{5D02CEB9-166C-B449-9F6A-1505B26B1E09}"/>
              </a:ext>
            </a:extLst>
          </p:cNvPr>
          <p:cNvSpPr/>
          <p:nvPr/>
        </p:nvSpPr>
        <p:spPr>
          <a:xfrm>
            <a:off x="852452" y="2286789"/>
            <a:ext cx="4729772" cy="2862322"/>
          </a:xfrm>
          <a:prstGeom prst="rect">
            <a:avLst/>
          </a:prstGeom>
        </p:spPr>
        <p:txBody>
          <a:bodyPr wrap="square">
            <a:spAutoFit/>
          </a:bodyPr>
          <a:lstStyle/>
          <a:p>
            <a:pPr marL="342900" indent="-342900">
              <a:buFont typeface="Arial" panose="020B0604020202020204" pitchFamily="34" charset="0"/>
              <a:buChar char="•"/>
            </a:pPr>
            <a:r>
              <a:rPr lang="es-ES" sz="2000" dirty="0"/>
              <a:t>La vía de la biopsia está obstruida por la anatomía normal, como</a:t>
            </a:r>
            <a:r>
              <a:rPr lang="en-US" sz="2000" dirty="0"/>
              <a:t>: </a:t>
            </a:r>
          </a:p>
          <a:p>
            <a:pPr marL="800100" lvl="1" indent="-342900">
              <a:buFont typeface="Arial" panose="020B0604020202020204" pitchFamily="34" charset="0"/>
              <a:buChar char="•"/>
            </a:pPr>
            <a:r>
              <a:rPr lang="en-US" sz="2000" dirty="0" err="1"/>
              <a:t>Estructuras</a:t>
            </a:r>
            <a:r>
              <a:rPr lang="en-US" sz="2000" dirty="0"/>
              <a:t> </a:t>
            </a:r>
            <a:r>
              <a:rPr lang="en-US" sz="2000" dirty="0" err="1"/>
              <a:t>óseas</a:t>
            </a:r>
            <a:endParaRPr lang="en-US" sz="2000" dirty="0"/>
          </a:p>
          <a:p>
            <a:pPr marL="800100" lvl="1" indent="-342900">
              <a:buFont typeface="Arial" panose="020B0604020202020204" pitchFamily="34" charset="0"/>
              <a:buChar char="•"/>
            </a:pPr>
            <a:r>
              <a:rPr lang="en-US" sz="2000" dirty="0" err="1"/>
              <a:t>Estructuras</a:t>
            </a:r>
            <a:r>
              <a:rPr lang="en-US" sz="2000" dirty="0"/>
              <a:t> </a:t>
            </a:r>
            <a:r>
              <a:rPr lang="en-US" sz="2000" dirty="0" err="1"/>
              <a:t>vasculares</a:t>
            </a:r>
            <a:endParaRPr lang="en-US" sz="2000" dirty="0"/>
          </a:p>
          <a:p>
            <a:pPr marL="800100" lvl="1" indent="-342900">
              <a:buFont typeface="Arial" panose="020B0604020202020204" pitchFamily="34" charset="0"/>
              <a:buChar char="•"/>
            </a:pPr>
            <a:r>
              <a:rPr lang="en-US" sz="2000" dirty="0" err="1"/>
              <a:t>Vías</a:t>
            </a:r>
            <a:r>
              <a:rPr lang="en-US" sz="2000" dirty="0"/>
              <a:t> </a:t>
            </a:r>
            <a:r>
              <a:rPr lang="en-US" sz="2000" dirty="0" err="1"/>
              <a:t>aéreas</a:t>
            </a:r>
            <a:endParaRPr lang="en-US" sz="2000" dirty="0"/>
          </a:p>
          <a:p>
            <a:pPr marL="800100" lvl="1" indent="-342900">
              <a:buFont typeface="Arial" panose="020B0604020202020204" pitchFamily="34" charset="0"/>
              <a:buChar char="•"/>
            </a:pPr>
            <a:r>
              <a:rPr lang="en-US" sz="2000" dirty="0" err="1"/>
              <a:t>Órganos</a:t>
            </a:r>
            <a:endParaRPr lang="en-US" sz="2000" dirty="0"/>
          </a:p>
          <a:p>
            <a:pPr marL="342900" indent="-342900">
              <a:buFont typeface="Arial" panose="020B0604020202020204" pitchFamily="34" charset="0"/>
              <a:buChar char="•"/>
            </a:pPr>
            <a:r>
              <a:rPr lang="es-ES" sz="2000" dirty="0"/>
              <a:t>Lesiones pulmonares que se mueven significativamente con la respiración o son adyacentes a  cisuras o </a:t>
            </a:r>
            <a:r>
              <a:rPr lang="es-ES" sz="2000" dirty="0" err="1"/>
              <a:t>vasculatura</a:t>
            </a:r>
            <a:r>
              <a:rPr lang="es-ES" sz="2000" dirty="0"/>
              <a:t>.</a:t>
            </a:r>
            <a:endParaRPr lang="en-US" sz="2000" dirty="0"/>
          </a:p>
        </p:txBody>
      </p:sp>
      <p:sp>
        <p:nvSpPr>
          <p:cNvPr id="8" name="TextBox 7">
            <a:extLst>
              <a:ext uri="{FF2B5EF4-FFF2-40B4-BE49-F238E27FC236}">
                <a16:creationId xmlns:a16="http://schemas.microsoft.com/office/drawing/2014/main" id="{21E4A65D-6966-5B49-8A17-EDF2E5F1105E}"/>
              </a:ext>
            </a:extLst>
          </p:cNvPr>
          <p:cNvSpPr txBox="1"/>
          <p:nvPr/>
        </p:nvSpPr>
        <p:spPr>
          <a:xfrm>
            <a:off x="967710" y="1532776"/>
            <a:ext cx="4614514" cy="55399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tIns="91440" bIns="91440" rtlCol="0">
            <a:spAutoFit/>
          </a:bodyPr>
          <a:lstStyle/>
          <a:p>
            <a:pPr algn="ctr"/>
            <a:r>
              <a:rPr lang="en-US" sz="2400" dirty="0" err="1">
                <a:solidFill>
                  <a:schemeClr val="tx1"/>
                </a:solidFill>
              </a:rPr>
              <a:t>Desafíos</a:t>
            </a:r>
            <a:r>
              <a:rPr lang="en-US" sz="2400" dirty="0">
                <a:solidFill>
                  <a:schemeClr val="tx1"/>
                </a:solidFill>
              </a:rPr>
              <a:t> </a:t>
            </a:r>
            <a:r>
              <a:rPr lang="en-US" sz="2400" dirty="0" err="1">
                <a:solidFill>
                  <a:schemeClr val="tx1"/>
                </a:solidFill>
              </a:rPr>
              <a:t>comúnmente</a:t>
            </a:r>
            <a:r>
              <a:rPr lang="en-US" sz="2400" dirty="0">
                <a:solidFill>
                  <a:schemeClr val="tx1"/>
                </a:solidFill>
              </a:rPr>
              <a:t> </a:t>
            </a:r>
            <a:r>
              <a:rPr lang="en-US" sz="2400" dirty="0" err="1">
                <a:solidFill>
                  <a:schemeClr val="tx1"/>
                </a:solidFill>
              </a:rPr>
              <a:t>encontrados</a:t>
            </a:r>
            <a:endParaRPr lang="en-US" sz="2400" dirty="0">
              <a:solidFill>
                <a:schemeClr val="tx1"/>
              </a:solidFill>
            </a:endParaRPr>
          </a:p>
        </p:txBody>
      </p:sp>
      <p:sp>
        <p:nvSpPr>
          <p:cNvPr id="9" name="TextBox 8">
            <a:extLst>
              <a:ext uri="{FF2B5EF4-FFF2-40B4-BE49-F238E27FC236}">
                <a16:creationId xmlns:a16="http://schemas.microsoft.com/office/drawing/2014/main" id="{E34FAD9D-C6EA-0F4C-8591-798FAE034EE2}"/>
              </a:ext>
            </a:extLst>
          </p:cNvPr>
          <p:cNvSpPr txBox="1"/>
          <p:nvPr/>
        </p:nvSpPr>
        <p:spPr>
          <a:xfrm>
            <a:off x="6261333" y="1532776"/>
            <a:ext cx="4612802" cy="553998"/>
          </a:xfrm>
          <a:prstGeom prst="rect">
            <a:avLst/>
          </a:prstGeom>
          <a:solidFill>
            <a:schemeClr val="accent1">
              <a:lumMod val="60000"/>
              <a:lumOff val="40000"/>
            </a:schemeClr>
          </a:solidFill>
          <a:ln w="15875">
            <a:solidFill>
              <a:schemeClr val="accent1">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tIns="91440" bIns="91440" rtlCol="0">
            <a:spAutoFit/>
          </a:bodyPr>
          <a:lstStyle/>
          <a:p>
            <a:pPr algn="ctr"/>
            <a:r>
              <a:rPr lang="en-US" sz="2400" dirty="0" err="1">
                <a:solidFill>
                  <a:schemeClr val="tx1"/>
                </a:solidFill>
              </a:rPr>
              <a:t>Tecnicas</a:t>
            </a:r>
            <a:r>
              <a:rPr lang="en-US" sz="2400" dirty="0">
                <a:solidFill>
                  <a:schemeClr val="tx1"/>
                </a:solidFill>
              </a:rPr>
              <a:t> y </a:t>
            </a:r>
            <a:r>
              <a:rPr lang="en-US" sz="2400" dirty="0" err="1">
                <a:solidFill>
                  <a:schemeClr val="tx1"/>
                </a:solidFill>
              </a:rPr>
              <a:t>Soluciones</a:t>
            </a:r>
            <a:endParaRPr lang="en-US" sz="2400" dirty="0">
              <a:solidFill>
                <a:schemeClr val="tx1"/>
              </a:solidFill>
            </a:endParaRPr>
          </a:p>
        </p:txBody>
      </p:sp>
    </p:spTree>
    <p:extLst>
      <p:ext uri="{BB962C8B-B14F-4D97-AF65-F5344CB8AC3E}">
        <p14:creationId xmlns:p14="http://schemas.microsoft.com/office/powerpoint/2010/main" val="350667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09F5-1D97-4047-A338-E47887304761}"/>
              </a:ext>
            </a:extLst>
          </p:cNvPr>
          <p:cNvSpPr txBox="1">
            <a:spLocks/>
          </p:cNvSpPr>
          <p:nvPr/>
        </p:nvSpPr>
        <p:spPr>
          <a:xfrm>
            <a:off x="330796" y="1125608"/>
            <a:ext cx="4041695" cy="630012"/>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err="1">
                <a:latin typeface="+mn-lt"/>
              </a:rPr>
              <a:t>Técnicas</a:t>
            </a:r>
            <a:r>
              <a:rPr lang="en-US" sz="2200" b="1" dirty="0">
                <a:latin typeface="+mn-lt"/>
              </a:rPr>
              <a:t> de </a:t>
            </a:r>
            <a:r>
              <a:rPr lang="en-US" sz="2200" b="1" dirty="0" err="1">
                <a:latin typeface="+mn-lt"/>
              </a:rPr>
              <a:t>procedimiento</a:t>
            </a:r>
            <a:r>
              <a:rPr lang="en-US" sz="2200" b="1" dirty="0">
                <a:latin typeface="+mn-lt"/>
              </a:rPr>
              <a:t>: </a:t>
            </a:r>
            <a:r>
              <a:rPr lang="en-US" sz="2200" b="1" dirty="0" err="1">
                <a:latin typeface="+mn-lt"/>
              </a:rPr>
              <a:t>biopsia</a:t>
            </a:r>
            <a:r>
              <a:rPr lang="en-US" sz="2200" b="1" dirty="0">
                <a:latin typeface="+mn-lt"/>
              </a:rPr>
              <a:t> </a:t>
            </a:r>
            <a:r>
              <a:rPr lang="en-US" sz="2200" b="1" dirty="0" err="1">
                <a:latin typeface="+mn-lt"/>
              </a:rPr>
              <a:t>guiada</a:t>
            </a:r>
            <a:r>
              <a:rPr lang="en-US" sz="2200" b="1" dirty="0">
                <a:latin typeface="+mn-lt"/>
              </a:rPr>
              <a:t> por TC</a:t>
            </a:r>
            <a:endParaRPr lang="en-US" sz="2200" b="1" dirty="0">
              <a:solidFill>
                <a:srgbClr val="D31145"/>
              </a:solidFill>
              <a:latin typeface="+mn-lt"/>
            </a:endParaRPr>
          </a:p>
        </p:txBody>
      </p:sp>
      <p:sp>
        <p:nvSpPr>
          <p:cNvPr id="3" name="TextBox 2">
            <a:extLst>
              <a:ext uri="{FF2B5EF4-FFF2-40B4-BE49-F238E27FC236}">
                <a16:creationId xmlns:a16="http://schemas.microsoft.com/office/drawing/2014/main" id="{7BD1D6FB-FCBA-B04E-970E-9E69F613B10A}"/>
              </a:ext>
            </a:extLst>
          </p:cNvPr>
          <p:cNvSpPr txBox="1"/>
          <p:nvPr/>
        </p:nvSpPr>
        <p:spPr>
          <a:xfrm>
            <a:off x="330796" y="2342691"/>
            <a:ext cx="5907416" cy="3693319"/>
          </a:xfrm>
          <a:prstGeom prst="rect">
            <a:avLst/>
          </a:prstGeom>
          <a:noFill/>
        </p:spPr>
        <p:txBody>
          <a:bodyPr wrap="square" rtlCol="0">
            <a:spAutoFit/>
          </a:bodyPr>
          <a:lstStyle/>
          <a:p>
            <a:pPr marL="285750" indent="-285750">
              <a:buFont typeface="Arial" panose="020B0604020202020204" pitchFamily="34" charset="0"/>
              <a:buChar char="•"/>
            </a:pPr>
            <a:r>
              <a:rPr lang="es-ES" dirty="0"/>
              <a:t>Los escáneres CT </a:t>
            </a:r>
            <a:r>
              <a:rPr lang="es-ES" dirty="0" err="1"/>
              <a:t>multidetectores</a:t>
            </a:r>
            <a:r>
              <a:rPr lang="es-ES" dirty="0"/>
              <a:t> modernos tienen una funcionalidad integrada que permite ajustes de inclinación y/o ángulo del </a:t>
            </a:r>
            <a:r>
              <a:rPr lang="es-ES" dirty="0" err="1"/>
              <a:t>gantry</a:t>
            </a:r>
            <a:r>
              <a:rPr lang="es-ES" dirty="0"/>
              <a:t>, demostrados por las ilustraciones.</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dirty="0"/>
              <a:t>El uso de la técnica del </a:t>
            </a:r>
            <a:r>
              <a:rPr lang="es-ES" dirty="0" err="1"/>
              <a:t>gantry</a:t>
            </a:r>
            <a:r>
              <a:rPr lang="es-ES" dirty="0"/>
              <a:t> inclinado puede aumentar el ruido en las imágenes de TC (a, b), lo que generalmente no tiene ninguna consecuencia a los efectos de la orientación de procedimiento.</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ltLang="en-US" b="1" dirty="0" err="1">
                <a:solidFill>
                  <a:srgbClr val="D31145"/>
                </a:solidFill>
                <a:latin typeface="Calibri" panose="020F0502020204030204" pitchFamily="34" charset="0"/>
                <a:cs typeface="Calibri" panose="020F0502020204030204" pitchFamily="34" charset="0"/>
              </a:rPr>
              <a:t>Tecnica</a:t>
            </a:r>
            <a:r>
              <a:rPr lang="en-US" altLang="en-US" b="1" dirty="0">
                <a:solidFill>
                  <a:srgbClr val="D31145"/>
                </a:solidFill>
                <a:latin typeface="Calibri" panose="020F0502020204030204" pitchFamily="34" charset="0"/>
                <a:cs typeface="Calibri" panose="020F0502020204030204" pitchFamily="34" charset="0"/>
              </a:rPr>
              <a:t>: </a:t>
            </a:r>
            <a:r>
              <a:rPr lang="es-ES" b="1" dirty="0"/>
              <a:t>La inclinación del </a:t>
            </a:r>
            <a:r>
              <a:rPr lang="es-ES" b="1" dirty="0" err="1"/>
              <a:t>gantry</a:t>
            </a:r>
            <a:r>
              <a:rPr lang="es-ES" b="1" dirty="0"/>
              <a:t> se puede implementar para evitar estructuras nativas y crear una trayectoria de biopsia de línea de visión a la estructura objetivo mientras se mantiene la visualización de la aguja (b).</a:t>
            </a:r>
            <a:endParaRPr lang="en-US" dirty="0"/>
          </a:p>
        </p:txBody>
      </p:sp>
      <p:pic>
        <p:nvPicPr>
          <p:cNvPr id="5" name="Picture 2">
            <a:extLst>
              <a:ext uri="{FF2B5EF4-FFF2-40B4-BE49-F238E27FC236}">
                <a16:creationId xmlns:a16="http://schemas.microsoft.com/office/drawing/2014/main" id="{D411212D-36F2-E74F-AF8E-FC3D58593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70" r="31642" b="21640"/>
          <a:stretch>
            <a:fillRect/>
          </a:stretch>
        </p:blipFill>
        <p:spPr>
          <a:xfrm>
            <a:off x="9103384" y="2548970"/>
            <a:ext cx="2616196" cy="2803913"/>
          </a:xfrm>
          <a:prstGeom prst="rect">
            <a:avLst/>
          </a:prstGeom>
          <a:ln>
            <a:noFill/>
            <a:miter lim="800000"/>
            <a:headEnd/>
            <a:tailEnd/>
          </a:ln>
        </p:spPr>
      </p:pic>
      <p:pic>
        <p:nvPicPr>
          <p:cNvPr id="6" name="Picture 3">
            <a:extLst>
              <a:ext uri="{FF2B5EF4-FFF2-40B4-BE49-F238E27FC236}">
                <a16:creationId xmlns:a16="http://schemas.microsoft.com/office/drawing/2014/main" id="{A35A4ABA-5369-2A49-93EC-6130B321D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670" r="31644" b="21640"/>
          <a:stretch>
            <a:fillRect/>
          </a:stretch>
        </p:blipFill>
        <p:spPr>
          <a:xfrm>
            <a:off x="6429922" y="2548971"/>
            <a:ext cx="2673460" cy="2803920"/>
          </a:xfrm>
          <a:prstGeom prst="rect">
            <a:avLst/>
          </a:prstGeom>
          <a:ln>
            <a:noFill/>
            <a:miter lim="800000"/>
            <a:headEnd/>
            <a:tailEnd/>
          </a:ln>
        </p:spPr>
      </p:pic>
      <p:sp>
        <p:nvSpPr>
          <p:cNvPr id="7" name="Can 6">
            <a:extLst>
              <a:ext uri="{FF2B5EF4-FFF2-40B4-BE49-F238E27FC236}">
                <a16:creationId xmlns:a16="http://schemas.microsoft.com/office/drawing/2014/main" id="{247C5CD4-3CF9-004B-996E-FD5EEDEF1F20}"/>
              </a:ext>
            </a:extLst>
          </p:cNvPr>
          <p:cNvSpPr/>
          <p:nvPr/>
        </p:nvSpPr>
        <p:spPr>
          <a:xfrm rot="5400000">
            <a:off x="7040587" y="1461577"/>
            <a:ext cx="1120424" cy="66206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an 8">
            <a:extLst>
              <a:ext uri="{FF2B5EF4-FFF2-40B4-BE49-F238E27FC236}">
                <a16:creationId xmlns:a16="http://schemas.microsoft.com/office/drawing/2014/main" id="{F2EDFC55-B326-764B-BE7D-09B4E1CDC1D0}"/>
              </a:ext>
            </a:extLst>
          </p:cNvPr>
          <p:cNvSpPr/>
          <p:nvPr/>
        </p:nvSpPr>
        <p:spPr>
          <a:xfrm rot="4582349">
            <a:off x="10280440" y="1469118"/>
            <a:ext cx="1026537" cy="6065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a:extLst>
              <a:ext uri="{FF2B5EF4-FFF2-40B4-BE49-F238E27FC236}">
                <a16:creationId xmlns:a16="http://schemas.microsoft.com/office/drawing/2014/main" id="{97F71D4A-A08B-0F42-B04F-4FDFC243A6EC}"/>
              </a:ext>
            </a:extLst>
          </p:cNvPr>
          <p:cNvCxnSpPr>
            <a:cxnSpLocks/>
          </p:cNvCxnSpPr>
          <p:nvPr/>
        </p:nvCxnSpPr>
        <p:spPr>
          <a:xfrm rot="16200000" flipV="1">
            <a:off x="9627416" y="1682931"/>
            <a:ext cx="838200" cy="388221"/>
          </a:xfrm>
          <a:prstGeom prst="bentConnector3">
            <a:avLst>
              <a:gd name="adj1" fmla="val 2133"/>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B008BE-C9B3-A240-BC1D-2F88E724A43E}"/>
              </a:ext>
            </a:extLst>
          </p:cNvPr>
          <p:cNvCxnSpPr>
            <a:cxnSpLocks/>
          </p:cNvCxnSpPr>
          <p:nvPr/>
        </p:nvCxnSpPr>
        <p:spPr>
          <a:xfrm flipH="1" flipV="1">
            <a:off x="9591950" y="1457941"/>
            <a:ext cx="260456" cy="838202"/>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D9DB6B50-71FE-7240-A84C-196524D4F190}"/>
              </a:ext>
            </a:extLst>
          </p:cNvPr>
          <p:cNvSpPr/>
          <p:nvPr/>
        </p:nvSpPr>
        <p:spPr>
          <a:xfrm>
            <a:off x="9676679" y="1641477"/>
            <a:ext cx="186613" cy="94119"/>
          </a:xfrm>
          <a:custGeom>
            <a:avLst/>
            <a:gdLst>
              <a:gd name="connsiteX0" fmla="*/ 0 w 186613"/>
              <a:gd name="connsiteY0" fmla="*/ 94119 h 94119"/>
              <a:gd name="connsiteX1" fmla="*/ 65315 w 186613"/>
              <a:gd name="connsiteY1" fmla="*/ 813 h 94119"/>
              <a:gd name="connsiteX2" fmla="*/ 186613 w 186613"/>
              <a:gd name="connsiteY2" fmla="*/ 38135 h 94119"/>
            </a:gdLst>
            <a:ahLst/>
            <a:cxnLst>
              <a:cxn ang="0">
                <a:pos x="connsiteX0" y="connsiteY0"/>
              </a:cxn>
              <a:cxn ang="0">
                <a:pos x="connsiteX1" y="connsiteY1"/>
              </a:cxn>
              <a:cxn ang="0">
                <a:pos x="connsiteX2" y="connsiteY2"/>
              </a:cxn>
            </a:cxnLst>
            <a:rect l="l" t="t" r="r" b="b"/>
            <a:pathLst>
              <a:path w="186613" h="94119">
                <a:moveTo>
                  <a:pt x="0" y="94119"/>
                </a:moveTo>
                <a:cubicBezTo>
                  <a:pt x="17106" y="52131"/>
                  <a:pt x="34213" y="10144"/>
                  <a:pt x="65315" y="813"/>
                </a:cubicBezTo>
                <a:cubicBezTo>
                  <a:pt x="96417" y="-8518"/>
                  <a:pt x="171062" y="66127"/>
                  <a:pt x="186613" y="38135"/>
                </a:cubicBez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F1E6C5D-E7B4-334D-A966-4A37357E91F2}"/>
              </a:ext>
            </a:extLst>
          </p:cNvPr>
          <p:cNvSpPr txBox="1"/>
          <p:nvPr/>
        </p:nvSpPr>
        <p:spPr>
          <a:xfrm>
            <a:off x="9552901" y="1125608"/>
            <a:ext cx="338554" cy="307777"/>
          </a:xfrm>
          <a:prstGeom prst="rect">
            <a:avLst/>
          </a:prstGeom>
          <a:noFill/>
        </p:spPr>
        <p:txBody>
          <a:bodyPr wrap="none" rtlCol="0">
            <a:spAutoFit/>
          </a:bodyPr>
          <a:lstStyle/>
          <a:p>
            <a:r>
              <a:rPr lang="en-US" sz="1400" dirty="0"/>
              <a:t>5</a:t>
            </a:r>
            <a:r>
              <a:rPr lang="en-US" sz="1400" baseline="30000" dirty="0"/>
              <a:t>o</a:t>
            </a:r>
          </a:p>
        </p:txBody>
      </p:sp>
      <p:sp>
        <p:nvSpPr>
          <p:cNvPr id="16" name="TextBox 15">
            <a:extLst>
              <a:ext uri="{FF2B5EF4-FFF2-40B4-BE49-F238E27FC236}">
                <a16:creationId xmlns:a16="http://schemas.microsoft.com/office/drawing/2014/main" id="{4ADFA9CB-1E43-4FB1-95CA-2D9A87AD3EA6}"/>
              </a:ext>
            </a:extLst>
          </p:cNvPr>
          <p:cNvSpPr txBox="1"/>
          <p:nvPr/>
        </p:nvSpPr>
        <p:spPr>
          <a:xfrm>
            <a:off x="9069922" y="2387516"/>
            <a:ext cx="2616198" cy="584775"/>
          </a:xfrm>
          <a:prstGeom prst="rect">
            <a:avLst/>
          </a:prstGeom>
          <a:solidFill>
            <a:schemeClr val="tx1"/>
          </a:solidFill>
        </p:spPr>
        <p:txBody>
          <a:bodyPr wrap="square" rtlCol="0">
            <a:spAutoFit/>
          </a:bodyPr>
          <a:lstStyle/>
          <a:p>
            <a:r>
              <a:rPr lang="en-US" sz="1600" dirty="0">
                <a:solidFill>
                  <a:schemeClr val="bg1"/>
                </a:solidFill>
              </a:rPr>
              <a:t>Carcinoma de </a:t>
            </a:r>
            <a:r>
              <a:rPr lang="en-US" sz="1600" dirty="0" err="1">
                <a:solidFill>
                  <a:schemeClr val="bg1"/>
                </a:solidFill>
              </a:rPr>
              <a:t>celulas</a:t>
            </a:r>
            <a:r>
              <a:rPr lang="en-US" sz="1600" dirty="0">
                <a:solidFill>
                  <a:schemeClr val="bg1"/>
                </a:solidFill>
              </a:rPr>
              <a:t> </a:t>
            </a:r>
            <a:r>
              <a:rPr lang="en-US" sz="1600" dirty="0" err="1">
                <a:solidFill>
                  <a:schemeClr val="bg1"/>
                </a:solidFill>
              </a:rPr>
              <a:t>escamosas</a:t>
            </a:r>
            <a:endParaRPr lang="en-US" sz="1600" dirty="0">
              <a:solidFill>
                <a:schemeClr val="bg1"/>
              </a:solidFill>
            </a:endParaRPr>
          </a:p>
        </p:txBody>
      </p:sp>
      <p:sp>
        <p:nvSpPr>
          <p:cNvPr id="14" name="Rectangle 13">
            <a:extLst>
              <a:ext uri="{FF2B5EF4-FFF2-40B4-BE49-F238E27FC236}">
                <a16:creationId xmlns:a16="http://schemas.microsoft.com/office/drawing/2014/main" id="{FA5AA266-AEE6-4E96-B5AD-A58792CC3D79}"/>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cxnSp>
        <p:nvCxnSpPr>
          <p:cNvPr id="17" name="Straight Arrow Connector 16">
            <a:extLst>
              <a:ext uri="{FF2B5EF4-FFF2-40B4-BE49-F238E27FC236}">
                <a16:creationId xmlns:a16="http://schemas.microsoft.com/office/drawing/2014/main" id="{4F4F31F4-A1E7-40EB-8757-0D6B9F44F66E}"/>
              </a:ext>
            </a:extLst>
          </p:cNvPr>
          <p:cNvCxnSpPr>
            <a:cxnSpLocks/>
          </p:cNvCxnSpPr>
          <p:nvPr/>
        </p:nvCxnSpPr>
        <p:spPr>
          <a:xfrm flipH="1">
            <a:off x="7931834" y="4206125"/>
            <a:ext cx="542098"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51F05A9-F8D3-440C-ACC1-E65135F09911}"/>
              </a:ext>
            </a:extLst>
          </p:cNvPr>
          <p:cNvSpPr txBox="1"/>
          <p:nvPr/>
        </p:nvSpPr>
        <p:spPr>
          <a:xfrm>
            <a:off x="6427392" y="4983551"/>
            <a:ext cx="326595" cy="369332"/>
          </a:xfrm>
          <a:prstGeom prst="rect">
            <a:avLst/>
          </a:prstGeom>
          <a:noFill/>
        </p:spPr>
        <p:txBody>
          <a:bodyPr wrap="square" rtlCol="0">
            <a:spAutoFit/>
          </a:bodyPr>
          <a:lstStyle/>
          <a:p>
            <a:r>
              <a:rPr lang="en-US" b="1" dirty="0"/>
              <a:t>a</a:t>
            </a:r>
          </a:p>
        </p:txBody>
      </p:sp>
      <p:sp>
        <p:nvSpPr>
          <p:cNvPr id="20" name="TextBox 19">
            <a:extLst>
              <a:ext uri="{FF2B5EF4-FFF2-40B4-BE49-F238E27FC236}">
                <a16:creationId xmlns:a16="http://schemas.microsoft.com/office/drawing/2014/main" id="{A53CE39E-0C2D-4B43-986E-F33FBB59D282}"/>
              </a:ext>
            </a:extLst>
          </p:cNvPr>
          <p:cNvSpPr txBox="1"/>
          <p:nvPr/>
        </p:nvSpPr>
        <p:spPr>
          <a:xfrm>
            <a:off x="9103381" y="4983551"/>
            <a:ext cx="326595" cy="369332"/>
          </a:xfrm>
          <a:prstGeom prst="rect">
            <a:avLst/>
          </a:prstGeom>
          <a:noFill/>
        </p:spPr>
        <p:txBody>
          <a:bodyPr wrap="square" rtlCol="0">
            <a:spAutoFit/>
          </a:bodyPr>
          <a:lstStyle/>
          <a:p>
            <a:r>
              <a:rPr lang="en-US" b="1" dirty="0"/>
              <a:t>b</a:t>
            </a:r>
          </a:p>
        </p:txBody>
      </p:sp>
    </p:spTree>
    <p:extLst>
      <p:ext uri="{BB962C8B-B14F-4D97-AF65-F5344CB8AC3E}">
        <p14:creationId xmlns:p14="http://schemas.microsoft.com/office/powerpoint/2010/main" val="305273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73A1CF97-8265-F042-BFBC-FA9B357E012E}"/>
              </a:ext>
            </a:extLst>
          </p:cNvPr>
          <p:cNvSpPr txBox="1">
            <a:spLocks noChangeArrowheads="1"/>
          </p:cNvSpPr>
          <p:nvPr/>
        </p:nvSpPr>
        <p:spPr>
          <a:xfrm>
            <a:off x="580875" y="764416"/>
            <a:ext cx="4700252" cy="523220"/>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200" b="1" dirty="0" err="1">
                <a:latin typeface="+mn-lt"/>
                <a:cs typeface="Calibri" panose="020F0502020204030204" pitchFamily="34" charset="0"/>
              </a:rPr>
              <a:t>Tecnica</a:t>
            </a:r>
            <a:r>
              <a:rPr lang="en-US" altLang="en-US" sz="2200" b="1" dirty="0">
                <a:latin typeface="+mn-lt"/>
                <a:cs typeface="Calibri" panose="020F0502020204030204" pitchFamily="34" charset="0"/>
              </a:rPr>
              <a:t>: </a:t>
            </a:r>
            <a:r>
              <a:rPr lang="en-US" altLang="en-US" sz="2200" b="1" dirty="0" err="1">
                <a:solidFill>
                  <a:srgbClr val="D31145"/>
                </a:solidFill>
                <a:latin typeface="+mn-lt"/>
                <a:cs typeface="Calibri" panose="020F0502020204030204" pitchFamily="34" charset="0"/>
              </a:rPr>
              <a:t>Posicionamiento</a:t>
            </a:r>
            <a:r>
              <a:rPr lang="en-US" altLang="en-US" sz="2200" b="1" dirty="0">
                <a:solidFill>
                  <a:srgbClr val="D31145"/>
                </a:solidFill>
                <a:latin typeface="+mn-lt"/>
                <a:cs typeface="Calibri" panose="020F0502020204030204" pitchFamily="34" charset="0"/>
              </a:rPr>
              <a:t> del </a:t>
            </a:r>
            <a:r>
              <a:rPr lang="en-US" altLang="en-US" sz="2200" b="1" dirty="0" err="1">
                <a:solidFill>
                  <a:srgbClr val="D31145"/>
                </a:solidFill>
                <a:latin typeface="+mn-lt"/>
                <a:cs typeface="Calibri" panose="020F0502020204030204" pitchFamily="34" charset="0"/>
              </a:rPr>
              <a:t>paciente</a:t>
            </a:r>
            <a:endParaRPr lang="en-US" altLang="en-US" sz="2200" b="1" dirty="0">
              <a:solidFill>
                <a:srgbClr val="D31145"/>
              </a:solidFill>
              <a:latin typeface="+mn-lt"/>
              <a:cs typeface="Calibri" panose="020F0502020204030204" pitchFamily="34" charset="0"/>
            </a:endParaRPr>
          </a:p>
        </p:txBody>
      </p:sp>
      <p:sp>
        <p:nvSpPr>
          <p:cNvPr id="5" name="Text Box 5">
            <a:extLst>
              <a:ext uri="{FF2B5EF4-FFF2-40B4-BE49-F238E27FC236}">
                <a16:creationId xmlns:a16="http://schemas.microsoft.com/office/drawing/2014/main" id="{3AEE0BD1-ED5A-5C4D-A122-552E914B90AF}"/>
              </a:ext>
            </a:extLst>
          </p:cNvPr>
          <p:cNvSpPr txBox="1">
            <a:spLocks noChangeArrowheads="1"/>
          </p:cNvSpPr>
          <p:nvPr/>
        </p:nvSpPr>
        <p:spPr bwMode="auto">
          <a:xfrm>
            <a:off x="981057" y="5022374"/>
            <a:ext cx="1121094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rgbClr val="FFFF99"/>
                </a:solidFill>
                <a:latin typeface="Tahoma" pitchFamily="34" charset="0"/>
              </a:defRPr>
            </a:lvl2pPr>
            <a:lvl3pPr marL="1143000" indent="-228600">
              <a:spcBef>
                <a:spcPct val="20000"/>
              </a:spcBef>
              <a:buChar char="•"/>
              <a:defRPr sz="2400" i="1">
                <a:solidFill>
                  <a:srgbClr val="66FFFF"/>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es-ES" altLang="en-US" sz="1800" b="1" dirty="0">
                <a:latin typeface="Calibri" panose="020F0502020204030204" pitchFamily="34" charset="0"/>
                <a:cs typeface="Calibri" panose="020F0502020204030204" pitchFamily="34" charset="0"/>
              </a:rPr>
              <a:t>El posicionamiento oblicuo del paciente puede acercar las lesiones difíciles de alcanzar a la piel (</a:t>
            </a:r>
            <a:r>
              <a:rPr lang="es-ES" altLang="en-US" sz="1800" b="1" dirty="0">
                <a:solidFill>
                  <a:srgbClr val="E27172"/>
                </a:solidFill>
                <a:latin typeface="Calibri" panose="020F0502020204030204" pitchFamily="34" charset="0"/>
                <a:cs typeface="Calibri" panose="020F0502020204030204" pitchFamily="34" charset="0"/>
              </a:rPr>
              <a:t>flecha de dos cabezas en a y b</a:t>
            </a:r>
            <a:r>
              <a:rPr lang="es-ES" altLang="en-US" sz="1800" b="1" dirty="0">
                <a:latin typeface="Calibri" panose="020F0502020204030204" pitchFamily="34" charset="0"/>
                <a:cs typeface="Calibri" panose="020F0502020204030204" pitchFamily="34" charset="0"/>
              </a:rPr>
              <a:t>), y, como se muestra en estas imágenes de TC axiales, también puede alejar el tejido mamario y los músculos pectorales del enfoque.</a:t>
            </a:r>
            <a:endParaRPr lang="en-US" altLang="en-US" sz="1800" b="1" dirty="0">
              <a:latin typeface="Calibri" panose="020F0502020204030204" pitchFamily="34" charset="0"/>
              <a:cs typeface="Calibri" panose="020F0502020204030204" pitchFamily="34" charset="0"/>
            </a:endParaRPr>
          </a:p>
          <a:p>
            <a:pPr marL="342900" indent="-342900">
              <a:spcBef>
                <a:spcPct val="50000"/>
              </a:spcBef>
            </a:pPr>
            <a:r>
              <a:rPr lang="es-ES" altLang="en-US" sz="1800" dirty="0">
                <a:latin typeface="Calibri" panose="020F0502020204030204" pitchFamily="34" charset="0"/>
                <a:cs typeface="Calibri" panose="020F0502020204030204" pitchFamily="34" charset="0"/>
              </a:rPr>
              <a:t>Tenga en cuenta la ubicación intencional de la aguja periférica para aumentar el rendimiento de diagnóstico.</a:t>
            </a:r>
            <a:endParaRPr lang="en-US" altLang="en-US" sz="1800" dirty="0">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6356CC7-FBAD-4F45-AF7B-B49372B4BC91}"/>
              </a:ext>
            </a:extLst>
          </p:cNvPr>
          <p:cNvGrpSpPr/>
          <p:nvPr/>
        </p:nvGrpSpPr>
        <p:grpSpPr>
          <a:xfrm>
            <a:off x="981057" y="1500590"/>
            <a:ext cx="10338106" cy="3513790"/>
            <a:chOff x="389890" y="1715763"/>
            <a:chExt cx="10166064" cy="3455315"/>
          </a:xfrm>
        </p:grpSpPr>
        <p:grpSp>
          <p:nvGrpSpPr>
            <p:cNvPr id="13" name="Group 12">
              <a:extLst>
                <a:ext uri="{FF2B5EF4-FFF2-40B4-BE49-F238E27FC236}">
                  <a16:creationId xmlns:a16="http://schemas.microsoft.com/office/drawing/2014/main" id="{872B5668-DC25-4218-84C3-7887AB468E7A}"/>
                </a:ext>
              </a:extLst>
            </p:cNvPr>
            <p:cNvGrpSpPr/>
            <p:nvPr/>
          </p:nvGrpSpPr>
          <p:grpSpPr>
            <a:xfrm>
              <a:off x="389890" y="1715763"/>
              <a:ext cx="6711950" cy="3455315"/>
              <a:chOff x="1771650" y="934656"/>
              <a:chExt cx="8881110" cy="4572000"/>
            </a:xfrm>
          </p:grpSpPr>
          <p:pic>
            <p:nvPicPr>
              <p:cNvPr id="2" name="Picture 2">
                <a:extLst>
                  <a:ext uri="{FF2B5EF4-FFF2-40B4-BE49-F238E27FC236}">
                    <a16:creationId xmlns:a16="http://schemas.microsoft.com/office/drawing/2014/main" id="{F357DB0F-CEA7-C14F-AA76-4DDC5871B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82348" y="934656"/>
                <a:ext cx="4570412" cy="4570413"/>
              </a:xfrm>
              <a:prstGeom prst="rect">
                <a:avLst/>
              </a:prstGeom>
              <a:ln>
                <a:noFill/>
                <a:miter lim="800000"/>
                <a:headEnd/>
                <a:tailEnd/>
              </a:ln>
            </p:spPr>
          </p:pic>
          <p:pic>
            <p:nvPicPr>
              <p:cNvPr id="3" name="Picture 3">
                <a:extLst>
                  <a:ext uri="{FF2B5EF4-FFF2-40B4-BE49-F238E27FC236}">
                    <a16:creationId xmlns:a16="http://schemas.microsoft.com/office/drawing/2014/main" id="{DC2EA204-0D60-384D-A2F7-F50E40664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15" t="1668" r="1633" b="36644"/>
              <a:stretch>
                <a:fillRect/>
              </a:stretch>
            </p:blipFill>
            <p:spPr>
              <a:xfrm>
                <a:off x="1771650" y="934656"/>
                <a:ext cx="4324350" cy="4572000"/>
              </a:xfrm>
              <a:prstGeom prst="rect">
                <a:avLst/>
              </a:prstGeom>
              <a:ln>
                <a:noFill/>
                <a:miter lim="800000"/>
                <a:headEnd/>
                <a:tailEnd/>
              </a:ln>
            </p:spPr>
          </p:pic>
          <p:cxnSp>
            <p:nvCxnSpPr>
              <p:cNvPr id="8" name="Straight Arrow Connector 7">
                <a:extLst>
                  <a:ext uri="{FF2B5EF4-FFF2-40B4-BE49-F238E27FC236}">
                    <a16:creationId xmlns:a16="http://schemas.microsoft.com/office/drawing/2014/main" id="{C9DB858C-972F-43A0-830C-12FEED59719E}"/>
                  </a:ext>
                </a:extLst>
              </p:cNvPr>
              <p:cNvCxnSpPr>
                <a:cxnSpLocks/>
              </p:cNvCxnSpPr>
              <p:nvPr/>
            </p:nvCxnSpPr>
            <p:spPr>
              <a:xfrm>
                <a:off x="4362632" y="1371600"/>
                <a:ext cx="0" cy="3014771"/>
              </a:xfrm>
              <a:prstGeom prst="straightConnector1">
                <a:avLst/>
              </a:prstGeom>
              <a:ln w="38100">
                <a:solidFill>
                  <a:srgbClr val="E2717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17B19D-87D5-40E0-A83A-8ACC19F32EB6}"/>
                  </a:ext>
                </a:extLst>
              </p:cNvPr>
              <p:cNvCxnSpPr>
                <a:cxnSpLocks/>
              </p:cNvCxnSpPr>
              <p:nvPr/>
            </p:nvCxnSpPr>
            <p:spPr>
              <a:xfrm>
                <a:off x="8206891" y="1439746"/>
                <a:ext cx="1" cy="1890307"/>
              </a:xfrm>
              <a:prstGeom prst="straightConnector1">
                <a:avLst/>
              </a:prstGeom>
              <a:ln w="38100">
                <a:solidFill>
                  <a:srgbClr val="E27172"/>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8D347C-EB88-4B1F-8A7B-1E027961EB25}"/>
                </a:ext>
              </a:extLst>
            </p:cNvPr>
            <p:cNvGrpSpPr/>
            <p:nvPr/>
          </p:nvGrpSpPr>
          <p:grpSpPr>
            <a:xfrm>
              <a:off x="7101839" y="1715763"/>
              <a:ext cx="3454115" cy="3454117"/>
              <a:chOff x="7574780" y="2058986"/>
              <a:chExt cx="4570413" cy="4570414"/>
            </a:xfrm>
          </p:grpSpPr>
          <p:pic>
            <p:nvPicPr>
              <p:cNvPr id="14" name="Picture 3">
                <a:extLst>
                  <a:ext uri="{FF2B5EF4-FFF2-40B4-BE49-F238E27FC236}">
                    <a16:creationId xmlns:a16="http://schemas.microsoft.com/office/drawing/2014/main" id="{C50D4E9D-574E-41FB-9761-0319587A1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574780" y="2058987"/>
                <a:ext cx="4570412" cy="4570413"/>
              </a:xfrm>
              <a:prstGeom prst="rect">
                <a:avLst/>
              </a:prstGeom>
              <a:ln>
                <a:noFill/>
                <a:miter lim="800000"/>
                <a:headEnd/>
                <a:tailEnd/>
              </a:ln>
            </p:spPr>
          </p:pic>
          <p:sp>
            <p:nvSpPr>
              <p:cNvPr id="15" name="TextBox 14">
                <a:extLst>
                  <a:ext uri="{FF2B5EF4-FFF2-40B4-BE49-F238E27FC236}">
                    <a16:creationId xmlns:a16="http://schemas.microsoft.com/office/drawing/2014/main" id="{AB811C94-040B-454B-A366-BC7EE8467657}"/>
                  </a:ext>
                </a:extLst>
              </p:cNvPr>
              <p:cNvSpPr txBox="1"/>
              <p:nvPr/>
            </p:nvSpPr>
            <p:spPr>
              <a:xfrm>
                <a:off x="8447969" y="2058986"/>
                <a:ext cx="3697224" cy="48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latin typeface="Calibri" panose="020F0502020204030204" pitchFamily="34" charset="0"/>
                    <a:cs typeface="Calibri" panose="020F0502020204030204" pitchFamily="34" charset="0"/>
                  </a:rPr>
                  <a:t>Adenocarcinoma </a:t>
                </a:r>
                <a:r>
                  <a:rPr lang="en-US" dirty="0" err="1">
                    <a:latin typeface="Calibri" panose="020F0502020204030204" pitchFamily="34" charset="0"/>
                    <a:cs typeface="Calibri" panose="020F0502020204030204" pitchFamily="34" charset="0"/>
                  </a:rPr>
                  <a:t>Pulmonar</a:t>
                </a:r>
                <a:endParaRPr lang="en-US" dirty="0">
                  <a:latin typeface="Calibri" panose="020F0502020204030204" pitchFamily="34" charset="0"/>
                  <a:cs typeface="Calibri" panose="020F0502020204030204" pitchFamily="34" charset="0"/>
                </a:endParaRPr>
              </a:p>
            </p:txBody>
          </p:sp>
        </p:grpSp>
      </p:grpSp>
      <p:sp>
        <p:nvSpPr>
          <p:cNvPr id="20" name="Rectangle 19">
            <a:extLst>
              <a:ext uri="{FF2B5EF4-FFF2-40B4-BE49-F238E27FC236}">
                <a16:creationId xmlns:a16="http://schemas.microsoft.com/office/drawing/2014/main" id="{64EE2093-51CC-430E-8E9A-FAC917F5796B}"/>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18" name="TextBox 17">
            <a:extLst>
              <a:ext uri="{FF2B5EF4-FFF2-40B4-BE49-F238E27FC236}">
                <a16:creationId xmlns:a16="http://schemas.microsoft.com/office/drawing/2014/main" id="{83106CC3-9D51-4A1D-BCD8-1FF9150B8546}"/>
              </a:ext>
            </a:extLst>
          </p:cNvPr>
          <p:cNvSpPr txBox="1"/>
          <p:nvPr/>
        </p:nvSpPr>
        <p:spPr>
          <a:xfrm>
            <a:off x="3967429" y="4643829"/>
            <a:ext cx="326595" cy="369332"/>
          </a:xfrm>
          <a:prstGeom prst="rect">
            <a:avLst/>
          </a:prstGeom>
          <a:noFill/>
        </p:spPr>
        <p:txBody>
          <a:bodyPr wrap="square" rtlCol="0">
            <a:spAutoFit/>
          </a:bodyPr>
          <a:lstStyle/>
          <a:p>
            <a:r>
              <a:rPr lang="en-US" b="1" dirty="0">
                <a:solidFill>
                  <a:srgbClr val="FF0000"/>
                </a:solidFill>
              </a:rPr>
              <a:t>a</a:t>
            </a:r>
          </a:p>
        </p:txBody>
      </p:sp>
      <p:sp>
        <p:nvSpPr>
          <p:cNvPr id="19" name="TextBox 18">
            <a:extLst>
              <a:ext uri="{FF2B5EF4-FFF2-40B4-BE49-F238E27FC236}">
                <a16:creationId xmlns:a16="http://schemas.microsoft.com/office/drawing/2014/main" id="{4F035D99-8AFE-4FB5-A72A-60F48F22A19C}"/>
              </a:ext>
            </a:extLst>
          </p:cNvPr>
          <p:cNvSpPr txBox="1"/>
          <p:nvPr/>
        </p:nvSpPr>
        <p:spPr>
          <a:xfrm>
            <a:off x="7454186" y="4643828"/>
            <a:ext cx="326595" cy="369332"/>
          </a:xfrm>
          <a:prstGeom prst="rect">
            <a:avLst/>
          </a:prstGeom>
          <a:noFill/>
        </p:spPr>
        <p:txBody>
          <a:bodyPr wrap="square" rtlCol="0">
            <a:spAutoFit/>
          </a:bodyPr>
          <a:lstStyle/>
          <a:p>
            <a:r>
              <a:rPr lang="en-US" b="1" dirty="0">
                <a:solidFill>
                  <a:srgbClr val="FF0000"/>
                </a:solidFill>
              </a:rPr>
              <a:t>b</a:t>
            </a:r>
          </a:p>
        </p:txBody>
      </p:sp>
      <p:sp>
        <p:nvSpPr>
          <p:cNvPr id="21" name="TextBox 20">
            <a:extLst>
              <a:ext uri="{FF2B5EF4-FFF2-40B4-BE49-F238E27FC236}">
                <a16:creationId xmlns:a16="http://schemas.microsoft.com/office/drawing/2014/main" id="{2BCB828D-763E-42E2-B594-70AD846E6612}"/>
              </a:ext>
            </a:extLst>
          </p:cNvPr>
          <p:cNvSpPr txBox="1"/>
          <p:nvPr/>
        </p:nvSpPr>
        <p:spPr>
          <a:xfrm>
            <a:off x="11007493" y="4651405"/>
            <a:ext cx="326595" cy="369332"/>
          </a:xfrm>
          <a:prstGeom prst="rect">
            <a:avLst/>
          </a:prstGeom>
          <a:noFill/>
        </p:spPr>
        <p:txBody>
          <a:bodyPr wrap="square" rtlCol="0">
            <a:spAutoFit/>
          </a:bodyPr>
          <a:lstStyle/>
          <a:p>
            <a:r>
              <a:rPr lang="en-US" b="1" dirty="0">
                <a:solidFill>
                  <a:srgbClr val="FF0000"/>
                </a:solidFill>
              </a:rPr>
              <a:t>c</a:t>
            </a:r>
          </a:p>
        </p:txBody>
      </p:sp>
    </p:spTree>
    <p:extLst>
      <p:ext uri="{BB962C8B-B14F-4D97-AF65-F5344CB8AC3E}">
        <p14:creationId xmlns:p14="http://schemas.microsoft.com/office/powerpoint/2010/main" val="673525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AD160F-95C6-4A8C-823B-560BD7F82E91}"/>
              </a:ext>
            </a:extLst>
          </p:cNvPr>
          <p:cNvSpPr txBox="1">
            <a:spLocks noChangeArrowheads="1"/>
          </p:cNvSpPr>
          <p:nvPr/>
        </p:nvSpPr>
        <p:spPr>
          <a:xfrm>
            <a:off x="580875" y="764416"/>
            <a:ext cx="6099843" cy="40134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200" b="1" dirty="0" err="1">
                <a:latin typeface="+mn-lt"/>
                <a:cs typeface="Calibri" panose="020F0502020204030204" pitchFamily="34" charset="0"/>
              </a:rPr>
              <a:t>Tecnica</a:t>
            </a:r>
            <a:r>
              <a:rPr lang="en-US" altLang="en-US" sz="2200" b="1" dirty="0">
                <a:latin typeface="+mn-lt"/>
                <a:cs typeface="Calibri" panose="020F0502020204030204" pitchFamily="34" charset="0"/>
              </a:rPr>
              <a:t>: </a:t>
            </a:r>
            <a:r>
              <a:rPr lang="en-US" altLang="en-US" sz="2200" b="1" dirty="0" err="1">
                <a:solidFill>
                  <a:srgbClr val="D31145"/>
                </a:solidFill>
                <a:latin typeface="+mn-lt"/>
                <a:cs typeface="Calibri" panose="020F0502020204030204" pitchFamily="34" charset="0"/>
              </a:rPr>
              <a:t>Neumotórax</a:t>
            </a:r>
            <a:r>
              <a:rPr lang="en-US" altLang="en-US" sz="2200" b="1" dirty="0">
                <a:solidFill>
                  <a:srgbClr val="D31145"/>
                </a:solidFill>
                <a:latin typeface="+mn-lt"/>
                <a:cs typeface="Calibri" panose="020F0502020204030204" pitchFamily="34" charset="0"/>
              </a:rPr>
              <a:t> </a:t>
            </a:r>
            <a:r>
              <a:rPr lang="en-US" altLang="en-US" sz="2200" b="1" dirty="0" err="1">
                <a:solidFill>
                  <a:srgbClr val="D31145"/>
                </a:solidFill>
                <a:latin typeface="+mn-lt"/>
                <a:cs typeface="Calibri" panose="020F0502020204030204" pitchFamily="34" charset="0"/>
              </a:rPr>
              <a:t>inducido</a:t>
            </a:r>
            <a:r>
              <a:rPr lang="en-US" altLang="en-US" sz="2200" b="1" dirty="0">
                <a:solidFill>
                  <a:srgbClr val="D31145"/>
                </a:solidFill>
                <a:latin typeface="+mn-lt"/>
                <a:cs typeface="Calibri" panose="020F0502020204030204" pitchFamily="34" charset="0"/>
              </a:rPr>
              <a:t>, </a:t>
            </a:r>
            <a:r>
              <a:rPr lang="en-US" altLang="en-US" sz="2200" b="1" dirty="0" err="1">
                <a:solidFill>
                  <a:srgbClr val="D31145"/>
                </a:solidFill>
                <a:latin typeface="+mn-lt"/>
                <a:cs typeface="Calibri" panose="020F0502020204030204" pitchFamily="34" charset="0"/>
              </a:rPr>
              <a:t>Posicionamiento</a:t>
            </a:r>
            <a:endParaRPr lang="en-US" altLang="en-US" sz="2200" b="1" dirty="0">
              <a:solidFill>
                <a:srgbClr val="D31145"/>
              </a:solidFill>
              <a:latin typeface="+mn-lt"/>
              <a:cs typeface="Calibri" panose="020F0502020204030204" pitchFamily="34" charset="0"/>
            </a:endParaRPr>
          </a:p>
        </p:txBody>
      </p:sp>
      <p:sp>
        <p:nvSpPr>
          <p:cNvPr id="3" name="Rectangle 2">
            <a:extLst>
              <a:ext uri="{FF2B5EF4-FFF2-40B4-BE49-F238E27FC236}">
                <a16:creationId xmlns:a16="http://schemas.microsoft.com/office/drawing/2014/main" id="{CD8F08C9-6ADF-42DE-B0F1-81336BA9E912}"/>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grpSp>
        <p:nvGrpSpPr>
          <p:cNvPr id="8" name="Group 7">
            <a:extLst>
              <a:ext uri="{FF2B5EF4-FFF2-40B4-BE49-F238E27FC236}">
                <a16:creationId xmlns:a16="http://schemas.microsoft.com/office/drawing/2014/main" id="{DE4456C7-941A-4466-8708-BBBDD25C499A}"/>
              </a:ext>
            </a:extLst>
          </p:cNvPr>
          <p:cNvGrpSpPr/>
          <p:nvPr/>
        </p:nvGrpSpPr>
        <p:grpSpPr>
          <a:xfrm>
            <a:off x="4664057" y="2042362"/>
            <a:ext cx="7344446" cy="2763520"/>
            <a:chOff x="2200257" y="2697460"/>
            <a:chExt cx="7344446" cy="2763520"/>
          </a:xfrm>
        </p:grpSpPr>
        <p:pic>
          <p:nvPicPr>
            <p:cNvPr id="5" name="Picture 4">
              <a:extLst>
                <a:ext uri="{FF2B5EF4-FFF2-40B4-BE49-F238E27FC236}">
                  <a16:creationId xmlns:a16="http://schemas.microsoft.com/office/drawing/2014/main" id="{5B7DC899-040B-47A8-B8A4-A3EB021A837B}"/>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t="22009" r="12200" b="21325"/>
            <a:stretch/>
          </p:blipFill>
          <p:spPr>
            <a:xfrm>
              <a:off x="5872480" y="2697460"/>
              <a:ext cx="3672223" cy="2763520"/>
            </a:xfrm>
            <a:prstGeom prst="rect">
              <a:avLst/>
            </a:prstGeom>
          </p:spPr>
        </p:pic>
        <p:pic>
          <p:nvPicPr>
            <p:cNvPr id="7" name="Picture 6">
              <a:extLst>
                <a:ext uri="{FF2B5EF4-FFF2-40B4-BE49-F238E27FC236}">
                  <a16:creationId xmlns:a16="http://schemas.microsoft.com/office/drawing/2014/main" id="{44BDE99E-46AF-477F-AE44-D994C920EB14}"/>
                </a:ext>
              </a:extLst>
            </p:cNvPr>
            <p:cNvPicPr>
              <a:picLocks noChangeAspect="1"/>
            </p:cNvPicPr>
            <p:nvPr/>
          </p:nvPicPr>
          <p:blipFill rotWithShape="1">
            <a:blip r:embed="rId4">
              <a:extLst>
                <a:ext uri="{28A0092B-C50C-407E-A947-70E740481C1C}">
                  <a14:useLocalDpi xmlns:a14="http://schemas.microsoft.com/office/drawing/2010/main" val="0"/>
                </a:ext>
              </a:extLst>
            </a:blip>
            <a:srcRect l="12500" t="22009" r="12200" b="21324"/>
            <a:stretch/>
          </p:blipFill>
          <p:spPr>
            <a:xfrm>
              <a:off x="2200257" y="2697460"/>
              <a:ext cx="3672223" cy="2763520"/>
            </a:xfrm>
            <a:prstGeom prst="rect">
              <a:avLst/>
            </a:prstGeom>
          </p:spPr>
        </p:pic>
      </p:grpSp>
      <p:sp>
        <p:nvSpPr>
          <p:cNvPr id="9" name="Text Box 5">
            <a:extLst>
              <a:ext uri="{FF2B5EF4-FFF2-40B4-BE49-F238E27FC236}">
                <a16:creationId xmlns:a16="http://schemas.microsoft.com/office/drawing/2014/main" id="{F005B9B0-8AEB-4111-BCA0-9B55EAF590D4}"/>
              </a:ext>
            </a:extLst>
          </p:cNvPr>
          <p:cNvSpPr txBox="1">
            <a:spLocks noChangeArrowheads="1"/>
          </p:cNvSpPr>
          <p:nvPr/>
        </p:nvSpPr>
        <p:spPr bwMode="auto">
          <a:xfrm>
            <a:off x="183497" y="1962515"/>
            <a:ext cx="4274203"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rgbClr val="FFFF99"/>
                </a:solidFill>
                <a:latin typeface="Tahoma" pitchFamily="34" charset="0"/>
              </a:defRPr>
            </a:lvl2pPr>
            <a:lvl3pPr marL="1143000" indent="-228600">
              <a:spcBef>
                <a:spcPct val="20000"/>
              </a:spcBef>
              <a:buChar char="•"/>
              <a:defRPr sz="2400" i="1">
                <a:solidFill>
                  <a:srgbClr val="66FFFF"/>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es-ES" altLang="en-US" sz="1800" dirty="0">
                <a:latin typeface="Calibri" panose="020F0502020204030204" pitchFamily="34" charset="0"/>
                <a:cs typeface="Calibri" panose="020F0502020204030204" pitchFamily="34" charset="0"/>
              </a:rPr>
              <a:t>Realizar una biopsia percutánea de las glándulas suprarrenales puede ser técnicamente difícil.</a:t>
            </a:r>
            <a:endParaRPr lang="en-US" altLang="en-US" sz="1800" dirty="0">
              <a:latin typeface="Calibri" panose="020F0502020204030204" pitchFamily="34" charset="0"/>
              <a:cs typeface="Calibri" panose="020F0502020204030204" pitchFamily="34" charset="0"/>
            </a:endParaRPr>
          </a:p>
          <a:p>
            <a:pPr marL="342900" indent="-342900">
              <a:spcBef>
                <a:spcPct val="50000"/>
              </a:spcBef>
            </a:pPr>
            <a:r>
              <a:rPr lang="es-ES" altLang="en-US" sz="1800" dirty="0">
                <a:latin typeface="Calibri" panose="020F0502020204030204" pitchFamily="34" charset="0"/>
                <a:cs typeface="Calibri" panose="020F0502020204030204" pitchFamily="34" charset="0"/>
              </a:rPr>
              <a:t>El posicionamiento oblicuo del paciente y la reducción del ipsilateral lateral del paciente a la lesión pueden crear una vía para realizar una biopsia segura. Se puede utilizar un posicionamiento similar para realizar biopsias de riñones posicionados de manera superior.</a:t>
            </a:r>
            <a:endParaRPr lang="en-US" altLang="en-US" sz="18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D97432E-3BA1-4667-A68C-4A091D4E6B4B}"/>
              </a:ext>
            </a:extLst>
          </p:cNvPr>
          <p:cNvSpPr txBox="1"/>
          <p:nvPr/>
        </p:nvSpPr>
        <p:spPr>
          <a:xfrm>
            <a:off x="580875" y="1551160"/>
            <a:ext cx="5689296" cy="369332"/>
          </a:xfrm>
          <a:prstGeom prst="rect">
            <a:avLst/>
          </a:prstGeom>
          <a:noFill/>
        </p:spPr>
        <p:txBody>
          <a:bodyPr wrap="square" rtlCol="0">
            <a:spAutoFit/>
          </a:bodyPr>
          <a:lstStyle/>
          <a:p>
            <a:r>
              <a:rPr lang="en-US" b="1" dirty="0">
                <a:solidFill>
                  <a:srgbClr val="D31145"/>
                </a:solidFill>
              </a:rPr>
              <a:t>Caso: </a:t>
            </a:r>
            <a:r>
              <a:rPr lang="en-US" dirty="0"/>
              <a:t>Masa </a:t>
            </a:r>
            <a:r>
              <a:rPr lang="en-US" dirty="0" err="1"/>
              <a:t>suprarrenal</a:t>
            </a:r>
            <a:r>
              <a:rPr lang="en-US" dirty="0"/>
              <a:t> </a:t>
            </a:r>
            <a:r>
              <a:rPr lang="en-US" dirty="0" err="1"/>
              <a:t>derecha</a:t>
            </a:r>
            <a:r>
              <a:rPr lang="en-US" dirty="0"/>
              <a:t> </a:t>
            </a:r>
            <a:r>
              <a:rPr lang="en-US" dirty="0" err="1"/>
              <a:t>indeterminada</a:t>
            </a:r>
            <a:r>
              <a:rPr lang="en-US" dirty="0"/>
              <a:t>(</a:t>
            </a:r>
            <a:r>
              <a:rPr lang="en-US" dirty="0" err="1">
                <a:solidFill>
                  <a:srgbClr val="FF5050"/>
                </a:solidFill>
              </a:rPr>
              <a:t>flecha</a:t>
            </a:r>
            <a:r>
              <a:rPr lang="en-US" dirty="0"/>
              <a:t>) </a:t>
            </a:r>
          </a:p>
        </p:txBody>
      </p:sp>
      <p:sp>
        <p:nvSpPr>
          <p:cNvPr id="11" name="Text Box 5">
            <a:extLst>
              <a:ext uri="{FF2B5EF4-FFF2-40B4-BE49-F238E27FC236}">
                <a16:creationId xmlns:a16="http://schemas.microsoft.com/office/drawing/2014/main" id="{B90BD8A5-A1C7-49CA-A2CB-DE4BC441CAF7}"/>
              </a:ext>
            </a:extLst>
          </p:cNvPr>
          <p:cNvSpPr txBox="1">
            <a:spLocks noChangeArrowheads="1"/>
          </p:cNvSpPr>
          <p:nvPr/>
        </p:nvSpPr>
        <p:spPr bwMode="auto">
          <a:xfrm>
            <a:off x="580875" y="4963336"/>
            <a:ext cx="109519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rgbClr val="FFFF99"/>
                </a:solidFill>
                <a:latin typeface="Tahoma" pitchFamily="34" charset="0"/>
              </a:defRPr>
            </a:lvl2pPr>
            <a:lvl3pPr marL="1143000" indent="-228600">
              <a:spcBef>
                <a:spcPct val="20000"/>
              </a:spcBef>
              <a:buChar char="•"/>
              <a:defRPr sz="2400" i="1">
                <a:solidFill>
                  <a:srgbClr val="66FFFF"/>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pPr>
            <a:r>
              <a:rPr lang="en-US" altLang="en-US" sz="1800" b="1" dirty="0" err="1">
                <a:solidFill>
                  <a:srgbClr val="D31145"/>
                </a:solidFill>
                <a:latin typeface="Calibri" panose="020F0502020204030204" pitchFamily="34" charset="0"/>
                <a:cs typeface="Calibri" panose="020F0502020204030204" pitchFamily="34" charset="0"/>
              </a:rPr>
              <a:t>Tecnica</a:t>
            </a:r>
            <a:r>
              <a:rPr lang="en-US" altLang="en-US" sz="1800" b="1" dirty="0">
                <a:solidFill>
                  <a:srgbClr val="D31145"/>
                </a:solidFill>
                <a:latin typeface="Calibri" panose="020F0502020204030204" pitchFamily="34" charset="0"/>
                <a:cs typeface="Calibri" panose="020F0502020204030204" pitchFamily="34" charset="0"/>
              </a:rPr>
              <a:t>: </a:t>
            </a:r>
            <a:r>
              <a:rPr lang="es-ES" altLang="en-US" sz="1800" b="1" dirty="0">
                <a:latin typeface="Calibri" panose="020F0502020204030204" pitchFamily="34" charset="0"/>
                <a:cs typeface="Calibri" panose="020F0502020204030204" pitchFamily="34" charset="0"/>
              </a:rPr>
              <a:t>El neumotórax inducido con dióxido de carbono, además del posicionamiento oblicuo del paciente, puede ayudar a facilitar una ventana para la biopsia mientras protege el tejido pulmonar. Se ha descrito en biopsias suprarrenales y mediastinales percutáneas</a:t>
            </a:r>
            <a:r>
              <a:rPr lang="en-US" altLang="en-US" sz="1800" b="1" dirty="0">
                <a:latin typeface="Calibri" panose="020F0502020204030204" pitchFamily="34" charset="0"/>
                <a:cs typeface="Calibri" panose="020F0502020204030204" pitchFamily="34" charset="0"/>
              </a:rPr>
              <a:t>.</a:t>
            </a:r>
            <a:r>
              <a:rPr lang="en-US" altLang="en-US" sz="1800" b="1" baseline="30000" dirty="0">
                <a:latin typeface="Calibri" panose="020F0502020204030204" pitchFamily="34" charset="0"/>
                <a:cs typeface="Calibri" panose="020F0502020204030204" pitchFamily="34" charset="0"/>
              </a:rPr>
              <a:t>3</a:t>
            </a:r>
            <a:endParaRPr lang="en-US" altLang="en-US" sz="1800" b="1" dirty="0">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26CC62EF-C53E-4B8C-BCD5-7DAFE51D3580}"/>
              </a:ext>
            </a:extLst>
          </p:cNvPr>
          <p:cNvCxnSpPr>
            <a:cxnSpLocks/>
          </p:cNvCxnSpPr>
          <p:nvPr/>
        </p:nvCxnSpPr>
        <p:spPr>
          <a:xfrm>
            <a:off x="9709150" y="3394710"/>
            <a:ext cx="420624"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5D6A986-0332-4E1E-AF55-A2A4C439552F}"/>
              </a:ext>
            </a:extLst>
          </p:cNvPr>
          <p:cNvSpPr txBox="1"/>
          <p:nvPr/>
        </p:nvSpPr>
        <p:spPr>
          <a:xfrm>
            <a:off x="3095671" y="6437555"/>
            <a:ext cx="6974967" cy="415498"/>
          </a:xfrm>
          <a:prstGeom prst="rect">
            <a:avLst/>
          </a:prstGeom>
          <a:noFill/>
        </p:spPr>
        <p:txBody>
          <a:bodyPr wrap="square" rtlCol="0">
            <a:spAutoFit/>
          </a:bodyPr>
          <a:lstStyle/>
          <a:p>
            <a:r>
              <a:rPr lang="en-US" sz="1050" baseline="30000" dirty="0"/>
              <a:t>3</a:t>
            </a:r>
            <a:r>
              <a:rPr lang="en-US" sz="1050" dirty="0"/>
              <a:t>Favelier S, Guiu S, Cherblanc V, Cercueil JP, Krausé D, Guiu B. Transthoracic adrenal biopsy procedure using artificial carbon dioxide pneumothorax as outpatient procedure. Cardiovasc Intervent Radiol. 2013;36(4):1184–1187. </a:t>
            </a:r>
          </a:p>
        </p:txBody>
      </p:sp>
      <p:sp>
        <p:nvSpPr>
          <p:cNvPr id="14" name="Rectangle 13">
            <a:extLst>
              <a:ext uri="{FF2B5EF4-FFF2-40B4-BE49-F238E27FC236}">
                <a16:creationId xmlns:a16="http://schemas.microsoft.com/office/drawing/2014/main" id="{3469AE0D-615E-4A08-9A85-F4A24B080DB1}"/>
              </a:ext>
            </a:extLst>
          </p:cNvPr>
          <p:cNvSpPr/>
          <p:nvPr/>
        </p:nvSpPr>
        <p:spPr>
          <a:xfrm>
            <a:off x="7155796" y="4477718"/>
            <a:ext cx="1710725" cy="307777"/>
          </a:xfrm>
          <a:prstGeom prst="rect">
            <a:avLst/>
          </a:prstGeom>
          <a:solidFill>
            <a:schemeClr val="tx1"/>
          </a:solidFill>
        </p:spPr>
        <p:txBody>
          <a:bodyPr wrap="none">
            <a:spAutoFit/>
          </a:bodyPr>
          <a:lstStyle/>
          <a:p>
            <a:r>
              <a:rPr lang="en-US" sz="1400" dirty="0">
                <a:solidFill>
                  <a:schemeClr val="bg1"/>
                </a:solidFill>
              </a:rPr>
              <a:t>TC axial sin </a:t>
            </a:r>
            <a:r>
              <a:rPr lang="en-US" sz="1400" dirty="0" err="1">
                <a:solidFill>
                  <a:schemeClr val="bg1"/>
                </a:solidFill>
              </a:rPr>
              <a:t>contraste</a:t>
            </a:r>
            <a:endParaRPr lang="en-US" sz="1400" dirty="0">
              <a:solidFill>
                <a:schemeClr val="bg1"/>
              </a:solidFill>
            </a:endParaRPr>
          </a:p>
        </p:txBody>
      </p:sp>
    </p:spTree>
    <p:extLst>
      <p:ext uri="{BB962C8B-B14F-4D97-AF65-F5344CB8AC3E}">
        <p14:creationId xmlns:p14="http://schemas.microsoft.com/office/powerpoint/2010/main" val="154781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F111-B242-514D-9CC4-EB9F915A2AC3}"/>
              </a:ext>
            </a:extLst>
          </p:cNvPr>
          <p:cNvSpPr txBox="1">
            <a:spLocks/>
          </p:cNvSpPr>
          <p:nvPr/>
        </p:nvSpPr>
        <p:spPr>
          <a:xfrm>
            <a:off x="434109" y="871299"/>
            <a:ext cx="5981249" cy="538609"/>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err="1">
                <a:latin typeface="+mn-lt"/>
              </a:rPr>
              <a:t>Tecnica</a:t>
            </a:r>
            <a:r>
              <a:rPr lang="en-US" sz="2200" b="1" dirty="0">
                <a:latin typeface="+mn-lt"/>
              </a:rPr>
              <a:t>: </a:t>
            </a:r>
            <a:r>
              <a:rPr lang="es-ES" sz="2200" b="1" dirty="0">
                <a:solidFill>
                  <a:srgbClr val="D31145"/>
                </a:solidFill>
                <a:latin typeface="+mn-lt"/>
              </a:rPr>
              <a:t>Identificación de la modalidad de imagen óptima</a:t>
            </a:r>
            <a:endParaRPr lang="en-US" sz="2200" b="1" dirty="0">
              <a:solidFill>
                <a:srgbClr val="D31145"/>
              </a:solidFill>
              <a:latin typeface="+mn-lt"/>
            </a:endParaRPr>
          </a:p>
        </p:txBody>
      </p:sp>
      <p:sp>
        <p:nvSpPr>
          <p:cNvPr id="6" name="TextBox 5">
            <a:extLst>
              <a:ext uri="{FF2B5EF4-FFF2-40B4-BE49-F238E27FC236}">
                <a16:creationId xmlns:a16="http://schemas.microsoft.com/office/drawing/2014/main" id="{7CC1EBFD-AB97-A34C-8AF1-A27FC34D0A61}"/>
              </a:ext>
            </a:extLst>
          </p:cNvPr>
          <p:cNvSpPr txBox="1"/>
          <p:nvPr/>
        </p:nvSpPr>
        <p:spPr>
          <a:xfrm>
            <a:off x="434109" y="2007019"/>
            <a:ext cx="5029593" cy="4093428"/>
          </a:xfrm>
          <a:prstGeom prst="rect">
            <a:avLst/>
          </a:prstGeom>
          <a:noFill/>
        </p:spPr>
        <p:txBody>
          <a:bodyPr wrap="square" rtlCol="0">
            <a:spAutoFit/>
          </a:bodyPr>
          <a:lstStyle/>
          <a:p>
            <a:r>
              <a:rPr lang="en-US" b="1" dirty="0">
                <a:solidFill>
                  <a:srgbClr val="D31145"/>
                </a:solidFill>
              </a:rPr>
              <a:t>Caso: </a:t>
            </a:r>
            <a:r>
              <a:rPr lang="es-ES" dirty="0"/>
              <a:t>Masa del lóbulo inferior derecho </a:t>
            </a:r>
            <a:r>
              <a:rPr lang="en-US" dirty="0"/>
              <a:t>(</a:t>
            </a:r>
            <a:r>
              <a:rPr lang="en-US" dirty="0" err="1">
                <a:solidFill>
                  <a:srgbClr val="FF5050"/>
                </a:solidFill>
              </a:rPr>
              <a:t>flecha</a:t>
            </a:r>
            <a:r>
              <a:rPr lang="en-US" dirty="0"/>
              <a:t>)</a:t>
            </a:r>
          </a:p>
          <a:p>
            <a:endParaRPr lang="en-US" dirty="0"/>
          </a:p>
          <a:p>
            <a:pPr marL="285750" indent="-285750">
              <a:buFont typeface="Arial" panose="020B0604020202020204" pitchFamily="34" charset="0"/>
              <a:buChar char="•"/>
            </a:pPr>
            <a:r>
              <a:rPr lang="es-ES" sz="1600" dirty="0"/>
              <a:t>La orden inicial requería una biopsia guiada por TC, pero la masa subescapular planteaba un desafío posicional. De lo contrario, era susceptible de un enfoque guiado por los Estados Unidos.</a:t>
            </a:r>
            <a:endParaRPr lang="en-US" sz="1600" dirty="0"/>
          </a:p>
          <a:p>
            <a:endParaRPr lang="en-US" sz="1600" dirty="0"/>
          </a:p>
          <a:p>
            <a:pPr marL="285750" indent="-285750">
              <a:buFont typeface="Arial" panose="020B0604020202020204" pitchFamily="34" charset="0"/>
              <a:buChar char="•"/>
            </a:pPr>
            <a:r>
              <a:rPr lang="es-ES" sz="1600" dirty="0"/>
              <a:t>La biopsia guiada por los ecografía debe realizarse siempre que sea apropiado. El uso de </a:t>
            </a:r>
            <a:r>
              <a:rPr lang="es-ES" sz="1600" dirty="0" err="1"/>
              <a:t>ecografia</a:t>
            </a:r>
            <a:r>
              <a:rPr lang="es-ES" sz="1600" dirty="0"/>
              <a:t> puede</a:t>
            </a:r>
            <a:r>
              <a:rPr lang="en-US" sz="1600" dirty="0"/>
              <a:t>:</a:t>
            </a:r>
          </a:p>
          <a:p>
            <a:pPr marL="742950" lvl="1" indent="-285750">
              <a:buFont typeface="Arial" panose="020B0604020202020204" pitchFamily="34" charset="0"/>
              <a:buChar char="•"/>
            </a:pPr>
            <a:r>
              <a:rPr lang="es-ES" sz="1600" dirty="0"/>
              <a:t>Eliminar la dosis de radiación adicional</a:t>
            </a:r>
          </a:p>
          <a:p>
            <a:pPr marL="742950" lvl="1" indent="-285750">
              <a:buFont typeface="Arial" panose="020B0604020202020204" pitchFamily="34" charset="0"/>
              <a:buChar char="•"/>
            </a:pPr>
            <a:r>
              <a:rPr lang="es-ES" sz="1600" dirty="0"/>
              <a:t>Permitir la visualización en tiempo real durante la biopsia</a:t>
            </a:r>
            <a:endParaRPr lang="en-US" sz="1600" dirty="0"/>
          </a:p>
          <a:p>
            <a:pPr marL="285750" indent="-285750">
              <a:buFont typeface="Arial" panose="020B0604020202020204" pitchFamily="34" charset="0"/>
              <a:buChar char="•"/>
            </a:pPr>
            <a:r>
              <a:rPr lang="es-ES" sz="1600" dirty="0"/>
              <a:t>En la biopsia pulmonar periférica de lesiones de más de 10 mm de tamaño, se ha demostrado que la biopsia guiada por </a:t>
            </a:r>
            <a:r>
              <a:rPr lang="es-ES" sz="1600" dirty="0" err="1"/>
              <a:t>Ecografia</a:t>
            </a:r>
            <a:r>
              <a:rPr lang="es-ES" sz="1600" dirty="0"/>
              <a:t> es más segura y rápida en comparación con la biopsia guiada por TC.</a:t>
            </a:r>
            <a:r>
              <a:rPr lang="en-US" sz="1600" baseline="30000" dirty="0"/>
              <a:t>4</a:t>
            </a:r>
          </a:p>
        </p:txBody>
      </p:sp>
      <p:grpSp>
        <p:nvGrpSpPr>
          <p:cNvPr id="20" name="Group 19">
            <a:extLst>
              <a:ext uri="{FF2B5EF4-FFF2-40B4-BE49-F238E27FC236}">
                <a16:creationId xmlns:a16="http://schemas.microsoft.com/office/drawing/2014/main" id="{7432EA95-B3AE-4F5F-9C57-6C75F541453F}"/>
              </a:ext>
            </a:extLst>
          </p:cNvPr>
          <p:cNvGrpSpPr/>
          <p:nvPr/>
        </p:nvGrpSpPr>
        <p:grpSpPr>
          <a:xfrm>
            <a:off x="5546433" y="1666339"/>
            <a:ext cx="3352800" cy="4424984"/>
            <a:chOff x="2579509" y="2220698"/>
            <a:chExt cx="3352800" cy="4424984"/>
          </a:xfrm>
        </p:grpSpPr>
        <p:pic>
          <p:nvPicPr>
            <p:cNvPr id="3" name="Picture 2">
              <a:extLst>
                <a:ext uri="{FF2B5EF4-FFF2-40B4-BE49-F238E27FC236}">
                  <a16:creationId xmlns:a16="http://schemas.microsoft.com/office/drawing/2014/main" id="{7AB85C23-B051-824E-8A84-4E8C80F27137}"/>
                </a:ext>
              </a:extLst>
            </p:cNvPr>
            <p:cNvPicPr>
              <a:picLocks noChangeAspect="1"/>
            </p:cNvPicPr>
            <p:nvPr/>
          </p:nvPicPr>
          <p:blipFill rotWithShape="1">
            <a:blip r:embed="rId3">
              <a:extLst>
                <a:ext uri="{28A0092B-C50C-407E-A947-70E740481C1C}">
                  <a14:useLocalDpi xmlns:a14="http://schemas.microsoft.com/office/drawing/2010/main" val="0"/>
                </a:ext>
              </a:extLst>
            </a:blip>
            <a:srcRect l="4688" t="23584" r="1562" b="16407"/>
            <a:stretch/>
          </p:blipFill>
          <p:spPr>
            <a:xfrm>
              <a:off x="2579509" y="4499540"/>
              <a:ext cx="3352800" cy="2146142"/>
            </a:xfrm>
            <a:prstGeom prst="rect">
              <a:avLst/>
            </a:prstGeom>
            <a:ln>
              <a:noFill/>
            </a:ln>
          </p:spPr>
        </p:pic>
        <p:pic>
          <p:nvPicPr>
            <p:cNvPr id="4" name="Picture 3">
              <a:extLst>
                <a:ext uri="{FF2B5EF4-FFF2-40B4-BE49-F238E27FC236}">
                  <a16:creationId xmlns:a16="http://schemas.microsoft.com/office/drawing/2014/main" id="{79C0BD6D-BEB3-2643-A1B4-08553FD30FEF}"/>
                </a:ext>
              </a:extLst>
            </p:cNvPr>
            <p:cNvPicPr>
              <a:picLocks noChangeAspect="1"/>
            </p:cNvPicPr>
            <p:nvPr/>
          </p:nvPicPr>
          <p:blipFill rotWithShape="1">
            <a:blip r:embed="rId4">
              <a:extLst>
                <a:ext uri="{28A0092B-C50C-407E-A947-70E740481C1C}">
                  <a14:useLocalDpi xmlns:a14="http://schemas.microsoft.com/office/drawing/2010/main" val="0"/>
                </a:ext>
              </a:extLst>
            </a:blip>
            <a:srcRect l="2344" t="21094" r="3906" b="13281"/>
            <a:stretch/>
          </p:blipFill>
          <p:spPr>
            <a:xfrm>
              <a:off x="2579509" y="2220698"/>
              <a:ext cx="3352800" cy="2278842"/>
            </a:xfrm>
            <a:prstGeom prst="rect">
              <a:avLst/>
            </a:prstGeom>
            <a:ln>
              <a:noFill/>
            </a:ln>
          </p:spPr>
        </p:pic>
        <p:cxnSp>
          <p:nvCxnSpPr>
            <p:cNvPr id="8" name="Straight Arrow Connector 7">
              <a:extLst>
                <a:ext uri="{FF2B5EF4-FFF2-40B4-BE49-F238E27FC236}">
                  <a16:creationId xmlns:a16="http://schemas.microsoft.com/office/drawing/2014/main" id="{6C0972C0-0388-954B-B9E1-30AA079DD59F}"/>
                </a:ext>
              </a:extLst>
            </p:cNvPr>
            <p:cNvCxnSpPr>
              <a:cxnSpLocks/>
            </p:cNvCxnSpPr>
            <p:nvPr/>
          </p:nvCxnSpPr>
          <p:spPr>
            <a:xfrm>
              <a:off x="3573176" y="3230880"/>
              <a:ext cx="0" cy="457872"/>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E79B58E-8C6F-4F2C-A648-5E7CFDBF0292}"/>
              </a:ext>
            </a:extLst>
          </p:cNvPr>
          <p:cNvGrpSpPr/>
          <p:nvPr/>
        </p:nvGrpSpPr>
        <p:grpSpPr>
          <a:xfrm>
            <a:off x="8981964" y="1666340"/>
            <a:ext cx="2996882" cy="4424984"/>
            <a:chOff x="6929438" y="2220697"/>
            <a:chExt cx="2763201" cy="4433883"/>
          </a:xfrm>
        </p:grpSpPr>
        <p:grpSp>
          <p:nvGrpSpPr>
            <p:cNvPr id="17" name="Group 16">
              <a:extLst>
                <a:ext uri="{FF2B5EF4-FFF2-40B4-BE49-F238E27FC236}">
                  <a16:creationId xmlns:a16="http://schemas.microsoft.com/office/drawing/2014/main" id="{44F45FB9-37C5-4061-A493-9C90857D3305}"/>
                </a:ext>
              </a:extLst>
            </p:cNvPr>
            <p:cNvGrpSpPr/>
            <p:nvPr/>
          </p:nvGrpSpPr>
          <p:grpSpPr>
            <a:xfrm>
              <a:off x="6929438" y="2220697"/>
              <a:ext cx="2763201" cy="4433883"/>
              <a:chOff x="6929439" y="2241018"/>
              <a:chExt cx="2847652" cy="4569394"/>
            </a:xfrm>
          </p:grpSpPr>
          <p:pic>
            <p:nvPicPr>
              <p:cNvPr id="5" name="Picture 4">
                <a:extLst>
                  <a:ext uri="{FF2B5EF4-FFF2-40B4-BE49-F238E27FC236}">
                    <a16:creationId xmlns:a16="http://schemas.microsoft.com/office/drawing/2014/main" id="{66E84507-1454-F64F-94E2-95BC64608AC8}"/>
                  </a:ext>
                </a:extLst>
              </p:cNvPr>
              <p:cNvPicPr>
                <a:picLocks noChangeAspect="1"/>
              </p:cNvPicPr>
              <p:nvPr/>
            </p:nvPicPr>
            <p:blipFill>
              <a:blip r:embed="rId5"/>
              <a:stretch>
                <a:fillRect/>
              </a:stretch>
            </p:blipFill>
            <p:spPr>
              <a:xfrm>
                <a:off x="6929439" y="2241018"/>
                <a:ext cx="2847652" cy="2278842"/>
              </a:xfrm>
              <a:prstGeom prst="rect">
                <a:avLst/>
              </a:prstGeom>
              <a:ln>
                <a:noFill/>
              </a:ln>
            </p:spPr>
          </p:pic>
          <p:pic>
            <p:nvPicPr>
              <p:cNvPr id="7" name="Picture 6">
                <a:extLst>
                  <a:ext uri="{FF2B5EF4-FFF2-40B4-BE49-F238E27FC236}">
                    <a16:creationId xmlns:a16="http://schemas.microsoft.com/office/drawing/2014/main" id="{99B44C6F-A673-6848-8FC8-0AD016290C65}"/>
                  </a:ext>
                </a:extLst>
              </p:cNvPr>
              <p:cNvPicPr>
                <a:picLocks noChangeAspect="1"/>
              </p:cNvPicPr>
              <p:nvPr/>
            </p:nvPicPr>
            <p:blipFill>
              <a:blip r:embed="rId6"/>
              <a:stretch>
                <a:fillRect/>
              </a:stretch>
            </p:blipFill>
            <p:spPr>
              <a:xfrm>
                <a:off x="6929439" y="4499540"/>
                <a:ext cx="2847648" cy="2310872"/>
              </a:xfrm>
              <a:prstGeom prst="rect">
                <a:avLst/>
              </a:prstGeom>
              <a:ln>
                <a:noFill/>
              </a:ln>
            </p:spPr>
          </p:pic>
        </p:grpSp>
        <p:cxnSp>
          <p:nvCxnSpPr>
            <p:cNvPr id="11" name="Straight Arrow Connector 10">
              <a:extLst>
                <a:ext uri="{FF2B5EF4-FFF2-40B4-BE49-F238E27FC236}">
                  <a16:creationId xmlns:a16="http://schemas.microsoft.com/office/drawing/2014/main" id="{CD0A6081-E30C-5649-958F-0DE92FB2ABCA}"/>
                </a:ext>
              </a:extLst>
            </p:cNvPr>
            <p:cNvCxnSpPr>
              <a:cxnSpLocks/>
            </p:cNvCxnSpPr>
            <p:nvPr/>
          </p:nvCxnSpPr>
          <p:spPr>
            <a:xfrm flipV="1">
              <a:off x="8307066" y="3466355"/>
              <a:ext cx="0" cy="444793"/>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796E8E6C-E8DB-4B0A-BF29-146F81B64A9C}"/>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16" name="Rectangle 15">
            <a:extLst>
              <a:ext uri="{FF2B5EF4-FFF2-40B4-BE49-F238E27FC236}">
                <a16:creationId xmlns:a16="http://schemas.microsoft.com/office/drawing/2014/main" id="{5094D1AF-E7A2-459C-B0F9-108B9B4FD5B4}"/>
              </a:ext>
            </a:extLst>
          </p:cNvPr>
          <p:cNvSpPr/>
          <p:nvPr/>
        </p:nvSpPr>
        <p:spPr>
          <a:xfrm>
            <a:off x="2948905" y="6471224"/>
            <a:ext cx="6729575" cy="430887"/>
          </a:xfrm>
          <a:prstGeom prst="rect">
            <a:avLst/>
          </a:prstGeom>
        </p:spPr>
        <p:txBody>
          <a:bodyPr wrap="square">
            <a:spAutoFit/>
          </a:bodyPr>
          <a:lstStyle/>
          <a:p>
            <a:r>
              <a:rPr lang="en-US" sz="1100" baseline="30000" dirty="0"/>
              <a:t>4</a:t>
            </a:r>
            <a:r>
              <a:rPr lang="en-US" sz="1100" dirty="0"/>
              <a:t>Lee MH, Lubner MG, Hinshaw JL, Pickhardt PJ. Ultrasound Guidance Versus CT Guidance for Peripheral Lung Biopsy: Performance According to Lesion Size and Pleural </a:t>
            </a:r>
            <a:r>
              <a:rPr lang="en-US" sz="1100"/>
              <a:t>Contact. Am </a:t>
            </a:r>
            <a:r>
              <a:rPr lang="en-US" sz="1100" dirty="0"/>
              <a:t>J Roentgenol. 2018; 210(3): W110–W117.</a:t>
            </a:r>
          </a:p>
        </p:txBody>
      </p:sp>
      <p:sp>
        <p:nvSpPr>
          <p:cNvPr id="9" name="TextBox 8">
            <a:extLst>
              <a:ext uri="{FF2B5EF4-FFF2-40B4-BE49-F238E27FC236}">
                <a16:creationId xmlns:a16="http://schemas.microsoft.com/office/drawing/2014/main" id="{82D85682-E32D-4084-9628-3952DF7DF45F}"/>
              </a:ext>
            </a:extLst>
          </p:cNvPr>
          <p:cNvSpPr txBox="1"/>
          <p:nvPr/>
        </p:nvSpPr>
        <p:spPr>
          <a:xfrm>
            <a:off x="11451773" y="1678866"/>
            <a:ext cx="381000" cy="307777"/>
          </a:xfrm>
          <a:prstGeom prst="rect">
            <a:avLst/>
          </a:prstGeom>
          <a:noFill/>
        </p:spPr>
        <p:txBody>
          <a:bodyPr wrap="square" rtlCol="0">
            <a:spAutoFit/>
          </a:bodyPr>
          <a:lstStyle/>
          <a:p>
            <a:r>
              <a:rPr lang="en-US" sz="1400" dirty="0">
                <a:solidFill>
                  <a:schemeClr val="bg1"/>
                </a:solidFill>
              </a:rPr>
              <a:t>US</a:t>
            </a:r>
          </a:p>
        </p:txBody>
      </p:sp>
      <p:sp>
        <p:nvSpPr>
          <p:cNvPr id="19" name="TextBox 18">
            <a:extLst>
              <a:ext uri="{FF2B5EF4-FFF2-40B4-BE49-F238E27FC236}">
                <a16:creationId xmlns:a16="http://schemas.microsoft.com/office/drawing/2014/main" id="{3860DB4E-AF77-48FB-8FDE-0CB3E7111DB2}"/>
              </a:ext>
            </a:extLst>
          </p:cNvPr>
          <p:cNvSpPr txBox="1"/>
          <p:nvPr/>
        </p:nvSpPr>
        <p:spPr>
          <a:xfrm>
            <a:off x="11451773" y="3853484"/>
            <a:ext cx="381000" cy="307777"/>
          </a:xfrm>
          <a:prstGeom prst="rect">
            <a:avLst/>
          </a:prstGeom>
          <a:noFill/>
        </p:spPr>
        <p:txBody>
          <a:bodyPr wrap="square" rtlCol="0">
            <a:spAutoFit/>
          </a:bodyPr>
          <a:lstStyle/>
          <a:p>
            <a:r>
              <a:rPr lang="en-US" sz="1400" dirty="0">
                <a:solidFill>
                  <a:schemeClr val="bg1"/>
                </a:solidFill>
              </a:rPr>
              <a:t>US</a:t>
            </a:r>
          </a:p>
        </p:txBody>
      </p:sp>
      <p:sp>
        <p:nvSpPr>
          <p:cNvPr id="21" name="TextBox 20">
            <a:extLst>
              <a:ext uri="{FF2B5EF4-FFF2-40B4-BE49-F238E27FC236}">
                <a16:creationId xmlns:a16="http://schemas.microsoft.com/office/drawing/2014/main" id="{57E5D2C0-15E1-4D65-9909-D8C4D27B34E4}"/>
              </a:ext>
            </a:extLst>
          </p:cNvPr>
          <p:cNvSpPr txBox="1"/>
          <p:nvPr/>
        </p:nvSpPr>
        <p:spPr>
          <a:xfrm>
            <a:off x="8124175" y="1678865"/>
            <a:ext cx="775058" cy="307777"/>
          </a:xfrm>
          <a:prstGeom prst="rect">
            <a:avLst/>
          </a:prstGeom>
          <a:noFill/>
        </p:spPr>
        <p:txBody>
          <a:bodyPr wrap="square" rtlCol="0">
            <a:spAutoFit/>
          </a:bodyPr>
          <a:lstStyle/>
          <a:p>
            <a:r>
              <a:rPr lang="en-US" sz="1400" dirty="0">
                <a:solidFill>
                  <a:schemeClr val="bg1"/>
                </a:solidFill>
              </a:rPr>
              <a:t>Axial CT</a:t>
            </a:r>
          </a:p>
        </p:txBody>
      </p:sp>
      <p:sp>
        <p:nvSpPr>
          <p:cNvPr id="22" name="TextBox 21">
            <a:extLst>
              <a:ext uri="{FF2B5EF4-FFF2-40B4-BE49-F238E27FC236}">
                <a16:creationId xmlns:a16="http://schemas.microsoft.com/office/drawing/2014/main" id="{8651EDF9-0947-4BD5-9D92-82A46ADD15EB}"/>
              </a:ext>
            </a:extLst>
          </p:cNvPr>
          <p:cNvSpPr txBox="1"/>
          <p:nvPr/>
        </p:nvSpPr>
        <p:spPr>
          <a:xfrm>
            <a:off x="8124175" y="4007372"/>
            <a:ext cx="775058" cy="307777"/>
          </a:xfrm>
          <a:prstGeom prst="rect">
            <a:avLst/>
          </a:prstGeom>
          <a:noFill/>
        </p:spPr>
        <p:txBody>
          <a:bodyPr wrap="square" rtlCol="0">
            <a:spAutoFit/>
          </a:bodyPr>
          <a:lstStyle/>
          <a:p>
            <a:r>
              <a:rPr lang="en-US" sz="1400" dirty="0">
                <a:solidFill>
                  <a:schemeClr val="bg1"/>
                </a:solidFill>
              </a:rPr>
              <a:t>Axial CT</a:t>
            </a:r>
          </a:p>
        </p:txBody>
      </p:sp>
      <p:sp>
        <p:nvSpPr>
          <p:cNvPr id="10" name="Rectangle 9">
            <a:extLst>
              <a:ext uri="{FF2B5EF4-FFF2-40B4-BE49-F238E27FC236}">
                <a16:creationId xmlns:a16="http://schemas.microsoft.com/office/drawing/2014/main" id="{A9E70F46-F328-4DA4-A0CE-C696DEBDEB0A}"/>
              </a:ext>
            </a:extLst>
          </p:cNvPr>
          <p:cNvSpPr/>
          <p:nvPr/>
        </p:nvSpPr>
        <p:spPr>
          <a:xfrm>
            <a:off x="9653141" y="1674163"/>
            <a:ext cx="135910" cy="1480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E2EAE3-9D20-4574-B2AE-6409129ECD1B}"/>
              </a:ext>
            </a:extLst>
          </p:cNvPr>
          <p:cNvSpPr/>
          <p:nvPr/>
        </p:nvSpPr>
        <p:spPr>
          <a:xfrm>
            <a:off x="9726378" y="3810514"/>
            <a:ext cx="135910" cy="1480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19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0F155D-16B5-B34F-BDE4-673E9CDA54D8}"/>
              </a:ext>
            </a:extLst>
          </p:cNvPr>
          <p:cNvSpPr txBox="1">
            <a:spLocks/>
          </p:cNvSpPr>
          <p:nvPr/>
        </p:nvSpPr>
        <p:spPr>
          <a:xfrm>
            <a:off x="5859916" y="739633"/>
            <a:ext cx="5459249" cy="63468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rgbClr val="D31145"/>
                </a:solidFill>
                <a:latin typeface="+mn-lt"/>
              </a:rPr>
              <a:t>Caso: </a:t>
            </a:r>
            <a:r>
              <a:rPr lang="es-ES" sz="1600" dirty="0">
                <a:latin typeface="+mn-lt"/>
              </a:rPr>
              <a:t>Hombre de 59 años con carcinoma hepatocelular y masa subpleural derecha</a:t>
            </a:r>
            <a:endParaRPr lang="en-US" sz="1600" dirty="0">
              <a:latin typeface="+mn-lt"/>
            </a:endParaRPr>
          </a:p>
        </p:txBody>
      </p:sp>
      <p:sp>
        <p:nvSpPr>
          <p:cNvPr id="12" name="Title 6">
            <a:extLst>
              <a:ext uri="{FF2B5EF4-FFF2-40B4-BE49-F238E27FC236}">
                <a16:creationId xmlns:a16="http://schemas.microsoft.com/office/drawing/2014/main" id="{C4A93CC1-8C0B-814A-A7E4-97E986071264}"/>
              </a:ext>
            </a:extLst>
          </p:cNvPr>
          <p:cNvSpPr txBox="1">
            <a:spLocks/>
          </p:cNvSpPr>
          <p:nvPr/>
        </p:nvSpPr>
        <p:spPr>
          <a:xfrm>
            <a:off x="663404" y="4125472"/>
            <a:ext cx="7816018" cy="2036885"/>
          </a:xfrm>
          <a:prstGeom prst="rect">
            <a:avLst/>
          </a:prstGeom>
          <a:noFill/>
          <a:ln w="15875">
            <a:noFill/>
          </a:ln>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1450" indent="-171450" algn="l">
              <a:buFont typeface="Arial" panose="020B0604020202020204" pitchFamily="34" charset="0"/>
              <a:buChar char="•"/>
            </a:pPr>
            <a:r>
              <a:rPr lang="es-ES" sz="1600" dirty="0">
                <a:latin typeface="+mn-lt"/>
              </a:rPr>
              <a:t>Las imágenes CECT (a, b) muestran una masa subpleural parcialmente del lóbulo superior derecho (flecha en a), que es hipermetabólica en la imagen PET 18F-FDG (c). El diagnóstico diferencial incluyó neoplasia maligna pulmonar primaria o lesión metastásica.</a:t>
            </a:r>
          </a:p>
          <a:p>
            <a:pPr marL="171450" indent="-171450" algn="l">
              <a:buFont typeface="Arial" panose="020B0604020202020204" pitchFamily="34" charset="0"/>
              <a:buChar char="•"/>
            </a:pPr>
            <a:endParaRPr lang="en-US" sz="1600" dirty="0">
              <a:latin typeface="+mn-lt"/>
            </a:endParaRPr>
          </a:p>
          <a:p>
            <a:pPr marL="171450" indent="-171450" algn="l">
              <a:buFont typeface="Arial" panose="020B0604020202020204" pitchFamily="34" charset="0"/>
              <a:buChar char="•"/>
            </a:pPr>
            <a:r>
              <a:rPr lang="es-ES" sz="1600" dirty="0">
                <a:latin typeface="+mn-lt"/>
              </a:rPr>
              <a:t>El paciente tenía enfisema grave del lóbulo superior, un factor de riesgo de neumotórax en la biopsia guiada por TC.</a:t>
            </a:r>
          </a:p>
          <a:p>
            <a:pPr marL="171450" indent="-171450" algn="l">
              <a:buFont typeface="Arial" panose="020B0604020202020204" pitchFamily="34" charset="0"/>
              <a:buChar char="•"/>
            </a:pPr>
            <a:endParaRPr lang="en-US" sz="1600" dirty="0">
              <a:latin typeface="+mn-lt"/>
            </a:endParaRPr>
          </a:p>
          <a:p>
            <a:pPr marL="171450" indent="-171450" algn="l">
              <a:buFont typeface="Arial" panose="020B0604020202020204" pitchFamily="34" charset="0"/>
              <a:buChar char="•"/>
            </a:pPr>
            <a:r>
              <a:rPr lang="es-ES" sz="1600" dirty="0">
                <a:latin typeface="+mn-lt"/>
              </a:rPr>
              <a:t>Imagen coronal CECT (d) muestra enfisema grave del lóbulo superior</a:t>
            </a:r>
            <a:r>
              <a:rPr lang="en-US" sz="1600" dirty="0">
                <a:latin typeface="+mn-lt"/>
              </a:rPr>
              <a:t>(</a:t>
            </a:r>
            <a:r>
              <a:rPr lang="en-US" sz="1600" dirty="0" err="1">
                <a:solidFill>
                  <a:srgbClr val="E27172"/>
                </a:solidFill>
                <a:latin typeface="+mn-lt"/>
              </a:rPr>
              <a:t>flecha</a:t>
            </a:r>
            <a:r>
              <a:rPr lang="en-US" sz="1600" dirty="0">
                <a:latin typeface="+mn-lt"/>
              </a:rPr>
              <a:t>).</a:t>
            </a:r>
          </a:p>
          <a:p>
            <a:pPr marL="171450" indent="-171450" algn="l">
              <a:buFont typeface="Arial" panose="020B0604020202020204" pitchFamily="34" charset="0"/>
              <a:buChar char="•"/>
            </a:pPr>
            <a:endParaRPr lang="en-US" sz="1600" dirty="0">
              <a:latin typeface="+mn-lt"/>
            </a:endParaRPr>
          </a:p>
        </p:txBody>
      </p:sp>
      <p:pic>
        <p:nvPicPr>
          <p:cNvPr id="13" name="Picture 7">
            <a:extLst>
              <a:ext uri="{FF2B5EF4-FFF2-40B4-BE49-F238E27FC236}">
                <a16:creationId xmlns:a16="http://schemas.microsoft.com/office/drawing/2014/main" id="{746B56F1-FB0A-3D48-91F2-2B254400C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2669" y="4231278"/>
            <a:ext cx="3098800" cy="231242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7" name="Title 6">
            <a:extLst>
              <a:ext uri="{FF2B5EF4-FFF2-40B4-BE49-F238E27FC236}">
                <a16:creationId xmlns:a16="http://schemas.microsoft.com/office/drawing/2014/main" id="{D2574784-E3B5-6C46-93B8-C1F63E85EC10}"/>
              </a:ext>
            </a:extLst>
          </p:cNvPr>
          <p:cNvSpPr txBox="1">
            <a:spLocks/>
          </p:cNvSpPr>
          <p:nvPr/>
        </p:nvSpPr>
        <p:spPr>
          <a:xfrm>
            <a:off x="8672668" y="6329407"/>
            <a:ext cx="1175419" cy="2296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a:solidFill>
                  <a:schemeClr val="bg1"/>
                </a:solidFill>
                <a:latin typeface="+mn-lt"/>
              </a:rPr>
              <a:t>Coronal CECT</a:t>
            </a:r>
            <a:endParaRPr lang="en-US" sz="1400" dirty="0">
              <a:solidFill>
                <a:schemeClr val="bg1"/>
              </a:solidFill>
              <a:latin typeface="+mn-lt"/>
            </a:endParaRPr>
          </a:p>
        </p:txBody>
      </p:sp>
      <p:sp>
        <p:nvSpPr>
          <p:cNvPr id="22" name="TextBox 21">
            <a:extLst>
              <a:ext uri="{FF2B5EF4-FFF2-40B4-BE49-F238E27FC236}">
                <a16:creationId xmlns:a16="http://schemas.microsoft.com/office/drawing/2014/main" id="{27A3E2D4-E438-984A-9053-D45C99DEF945}"/>
              </a:ext>
            </a:extLst>
          </p:cNvPr>
          <p:cNvSpPr txBox="1"/>
          <p:nvPr/>
        </p:nvSpPr>
        <p:spPr>
          <a:xfrm>
            <a:off x="752818" y="753442"/>
            <a:ext cx="4835182" cy="523220"/>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wrap="square" lIns="91440" tIns="91440" rIns="91440" bIns="91440" rtlCol="0">
            <a:spAutoFit/>
          </a:bodyPr>
          <a:lstStyle/>
          <a:p>
            <a:pPr algn="ctr"/>
            <a:r>
              <a:rPr lang="en-US" sz="2200" b="1" dirty="0" err="1"/>
              <a:t>Tecnica</a:t>
            </a:r>
            <a:r>
              <a:rPr lang="en-US" sz="2200" b="1" dirty="0"/>
              <a:t>: </a:t>
            </a:r>
            <a:r>
              <a:rPr lang="en-US" sz="2200" b="1" dirty="0" err="1">
                <a:solidFill>
                  <a:srgbClr val="D31145"/>
                </a:solidFill>
              </a:rPr>
              <a:t>Enfoque</a:t>
            </a:r>
            <a:r>
              <a:rPr lang="en-US" sz="2200" b="1" dirty="0">
                <a:solidFill>
                  <a:srgbClr val="D31145"/>
                </a:solidFill>
              </a:rPr>
              <a:t> </a:t>
            </a:r>
            <a:r>
              <a:rPr lang="en-US" sz="2200" b="1" dirty="0" err="1">
                <a:solidFill>
                  <a:srgbClr val="D31145"/>
                </a:solidFill>
              </a:rPr>
              <a:t>transmediastinal</a:t>
            </a:r>
            <a:endParaRPr lang="en-US" sz="2200" b="1" dirty="0">
              <a:solidFill>
                <a:srgbClr val="D31145"/>
              </a:solidFill>
            </a:endParaRPr>
          </a:p>
        </p:txBody>
      </p:sp>
      <p:cxnSp>
        <p:nvCxnSpPr>
          <p:cNvPr id="25" name="Straight Arrow Connector 24">
            <a:extLst>
              <a:ext uri="{FF2B5EF4-FFF2-40B4-BE49-F238E27FC236}">
                <a16:creationId xmlns:a16="http://schemas.microsoft.com/office/drawing/2014/main" id="{79FD1C1F-AD56-4B2E-B272-7FAB567D37EE}"/>
              </a:ext>
            </a:extLst>
          </p:cNvPr>
          <p:cNvCxnSpPr>
            <a:cxnSpLocks/>
          </p:cNvCxnSpPr>
          <p:nvPr/>
        </p:nvCxnSpPr>
        <p:spPr>
          <a:xfrm>
            <a:off x="8814519" y="4984813"/>
            <a:ext cx="521372"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C3CCF528-4B18-D541-A678-9F72367FA3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27" t="6309" r="25184" b="16102"/>
          <a:stretch/>
        </p:blipFill>
        <p:spPr bwMode="auto">
          <a:xfrm>
            <a:off x="7874109" y="1555318"/>
            <a:ext cx="3164214" cy="244130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9DF59992-6626-A940-A61A-A9BE5D22AB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52" t="7169" r="5986" b="9517"/>
          <a:stretch/>
        </p:blipFill>
        <p:spPr bwMode="auto">
          <a:xfrm>
            <a:off x="1261899" y="1555319"/>
            <a:ext cx="3309514" cy="244130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Title 6">
            <a:extLst>
              <a:ext uri="{FF2B5EF4-FFF2-40B4-BE49-F238E27FC236}">
                <a16:creationId xmlns:a16="http://schemas.microsoft.com/office/drawing/2014/main" id="{489A3B5B-5EBF-6047-B36C-7CCED4F48A32}"/>
              </a:ext>
            </a:extLst>
          </p:cNvPr>
          <p:cNvSpPr txBox="1">
            <a:spLocks/>
          </p:cNvSpPr>
          <p:nvPr/>
        </p:nvSpPr>
        <p:spPr>
          <a:xfrm>
            <a:off x="1261899" y="3721055"/>
            <a:ext cx="968683"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mn-lt"/>
              </a:rPr>
              <a:t>Axial CECT</a:t>
            </a:r>
          </a:p>
        </p:txBody>
      </p:sp>
      <p:cxnSp>
        <p:nvCxnSpPr>
          <p:cNvPr id="5" name="Straight Arrow Connector 4">
            <a:extLst>
              <a:ext uri="{FF2B5EF4-FFF2-40B4-BE49-F238E27FC236}">
                <a16:creationId xmlns:a16="http://schemas.microsoft.com/office/drawing/2014/main" id="{4B672F64-9875-1D40-9880-2E5C30CA435F}"/>
              </a:ext>
            </a:extLst>
          </p:cNvPr>
          <p:cNvCxnSpPr>
            <a:cxnSpLocks/>
          </p:cNvCxnSpPr>
          <p:nvPr/>
        </p:nvCxnSpPr>
        <p:spPr>
          <a:xfrm flipV="1">
            <a:off x="1651567" y="2635854"/>
            <a:ext cx="469310" cy="198512"/>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4F92AD8D-A419-3940-BDF3-85579A33AC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29" t="2166" r="3693" b="5565"/>
          <a:stretch/>
        </p:blipFill>
        <p:spPr bwMode="auto">
          <a:xfrm>
            <a:off x="4574324" y="1555319"/>
            <a:ext cx="3299784" cy="244130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itle 6">
            <a:extLst>
              <a:ext uri="{FF2B5EF4-FFF2-40B4-BE49-F238E27FC236}">
                <a16:creationId xmlns:a16="http://schemas.microsoft.com/office/drawing/2014/main" id="{626D4C37-611C-C846-A1BF-3CAF279A1C53}"/>
              </a:ext>
            </a:extLst>
          </p:cNvPr>
          <p:cNvSpPr txBox="1">
            <a:spLocks/>
          </p:cNvSpPr>
          <p:nvPr/>
        </p:nvSpPr>
        <p:spPr>
          <a:xfrm>
            <a:off x="7874107" y="3702968"/>
            <a:ext cx="1125157" cy="2925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PET/CT</a:t>
            </a:r>
          </a:p>
        </p:txBody>
      </p:sp>
      <p:sp>
        <p:nvSpPr>
          <p:cNvPr id="28" name="Rectangle 27">
            <a:extLst>
              <a:ext uri="{FF2B5EF4-FFF2-40B4-BE49-F238E27FC236}">
                <a16:creationId xmlns:a16="http://schemas.microsoft.com/office/drawing/2014/main" id="{F8563C7D-419A-4413-B60E-6AEE36AA17A2}"/>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16" name="TextBox 15">
            <a:extLst>
              <a:ext uri="{FF2B5EF4-FFF2-40B4-BE49-F238E27FC236}">
                <a16:creationId xmlns:a16="http://schemas.microsoft.com/office/drawing/2014/main" id="{28DD5104-BD63-47DF-B188-C7BE7D975AE8}"/>
              </a:ext>
            </a:extLst>
          </p:cNvPr>
          <p:cNvSpPr txBox="1"/>
          <p:nvPr/>
        </p:nvSpPr>
        <p:spPr>
          <a:xfrm>
            <a:off x="1258988" y="1561477"/>
            <a:ext cx="326595" cy="369332"/>
          </a:xfrm>
          <a:prstGeom prst="rect">
            <a:avLst/>
          </a:prstGeom>
          <a:noFill/>
        </p:spPr>
        <p:txBody>
          <a:bodyPr wrap="square" rtlCol="0">
            <a:spAutoFit/>
          </a:bodyPr>
          <a:lstStyle/>
          <a:p>
            <a:r>
              <a:rPr lang="en-US" b="1" dirty="0">
                <a:solidFill>
                  <a:srgbClr val="FF0000"/>
                </a:solidFill>
              </a:rPr>
              <a:t>a</a:t>
            </a:r>
          </a:p>
        </p:txBody>
      </p:sp>
      <p:sp>
        <p:nvSpPr>
          <p:cNvPr id="18" name="TextBox 17">
            <a:extLst>
              <a:ext uri="{FF2B5EF4-FFF2-40B4-BE49-F238E27FC236}">
                <a16:creationId xmlns:a16="http://schemas.microsoft.com/office/drawing/2014/main" id="{A860D3D4-6BC6-4814-8F74-662EFFAB0526}"/>
              </a:ext>
            </a:extLst>
          </p:cNvPr>
          <p:cNvSpPr txBox="1"/>
          <p:nvPr/>
        </p:nvSpPr>
        <p:spPr>
          <a:xfrm>
            <a:off x="4574323" y="1546125"/>
            <a:ext cx="326595" cy="369332"/>
          </a:xfrm>
          <a:prstGeom prst="rect">
            <a:avLst/>
          </a:prstGeom>
          <a:noFill/>
        </p:spPr>
        <p:txBody>
          <a:bodyPr wrap="square" rtlCol="0">
            <a:spAutoFit/>
          </a:bodyPr>
          <a:lstStyle/>
          <a:p>
            <a:r>
              <a:rPr lang="en-US" b="1" dirty="0">
                <a:solidFill>
                  <a:srgbClr val="FF0000"/>
                </a:solidFill>
              </a:rPr>
              <a:t>b</a:t>
            </a:r>
          </a:p>
        </p:txBody>
      </p:sp>
      <p:sp>
        <p:nvSpPr>
          <p:cNvPr id="19" name="TextBox 18">
            <a:extLst>
              <a:ext uri="{FF2B5EF4-FFF2-40B4-BE49-F238E27FC236}">
                <a16:creationId xmlns:a16="http://schemas.microsoft.com/office/drawing/2014/main" id="{6E2690C0-3E7F-4254-A5BF-A65F9B28DF17}"/>
              </a:ext>
            </a:extLst>
          </p:cNvPr>
          <p:cNvSpPr txBox="1"/>
          <p:nvPr/>
        </p:nvSpPr>
        <p:spPr>
          <a:xfrm>
            <a:off x="7878772" y="1546125"/>
            <a:ext cx="326595" cy="369332"/>
          </a:xfrm>
          <a:prstGeom prst="rect">
            <a:avLst/>
          </a:prstGeom>
          <a:noFill/>
        </p:spPr>
        <p:txBody>
          <a:bodyPr wrap="square" rtlCol="0">
            <a:spAutoFit/>
          </a:bodyPr>
          <a:lstStyle/>
          <a:p>
            <a:r>
              <a:rPr lang="en-US" b="1" dirty="0">
                <a:solidFill>
                  <a:srgbClr val="FF0000"/>
                </a:solidFill>
              </a:rPr>
              <a:t>c</a:t>
            </a:r>
          </a:p>
        </p:txBody>
      </p:sp>
      <p:sp>
        <p:nvSpPr>
          <p:cNvPr id="20" name="TextBox 19">
            <a:extLst>
              <a:ext uri="{FF2B5EF4-FFF2-40B4-BE49-F238E27FC236}">
                <a16:creationId xmlns:a16="http://schemas.microsoft.com/office/drawing/2014/main" id="{83595018-ECE2-4DBE-9608-E2B380345E8C}"/>
              </a:ext>
            </a:extLst>
          </p:cNvPr>
          <p:cNvSpPr txBox="1"/>
          <p:nvPr/>
        </p:nvSpPr>
        <p:spPr>
          <a:xfrm>
            <a:off x="8672669" y="4215926"/>
            <a:ext cx="326595" cy="369332"/>
          </a:xfrm>
          <a:prstGeom prst="rect">
            <a:avLst/>
          </a:prstGeom>
          <a:noFill/>
        </p:spPr>
        <p:txBody>
          <a:bodyPr wrap="square" rtlCol="0">
            <a:spAutoFit/>
          </a:bodyPr>
          <a:lstStyle/>
          <a:p>
            <a:r>
              <a:rPr lang="en-US" b="1" dirty="0">
                <a:solidFill>
                  <a:srgbClr val="FF0000"/>
                </a:solidFill>
              </a:rPr>
              <a:t>d</a:t>
            </a:r>
          </a:p>
        </p:txBody>
      </p:sp>
      <p:sp>
        <p:nvSpPr>
          <p:cNvPr id="21" name="Title 6">
            <a:extLst>
              <a:ext uri="{FF2B5EF4-FFF2-40B4-BE49-F238E27FC236}">
                <a16:creationId xmlns:a16="http://schemas.microsoft.com/office/drawing/2014/main" id="{8BB8ED1F-10C8-41E0-A156-650A0A834B49}"/>
              </a:ext>
            </a:extLst>
          </p:cNvPr>
          <p:cNvSpPr txBox="1">
            <a:spLocks/>
          </p:cNvSpPr>
          <p:nvPr/>
        </p:nvSpPr>
        <p:spPr>
          <a:xfrm>
            <a:off x="4568003" y="3729536"/>
            <a:ext cx="968683"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bg1"/>
                </a:solidFill>
                <a:latin typeface="+mn-lt"/>
              </a:rPr>
              <a:t>Axial CECT</a:t>
            </a:r>
          </a:p>
        </p:txBody>
      </p:sp>
    </p:spTree>
    <p:extLst>
      <p:ext uri="{BB962C8B-B14F-4D97-AF65-F5344CB8AC3E}">
        <p14:creationId xmlns:p14="http://schemas.microsoft.com/office/powerpoint/2010/main" val="186332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CAE01B-8DC1-E04A-87E4-40F682E875B8}"/>
              </a:ext>
            </a:extLst>
          </p:cNvPr>
          <p:cNvSpPr txBox="1">
            <a:spLocks/>
          </p:cNvSpPr>
          <p:nvPr/>
        </p:nvSpPr>
        <p:spPr>
          <a:xfrm>
            <a:off x="2592371" y="1478023"/>
            <a:ext cx="8185164" cy="2675089"/>
          </a:xfr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s-ES" sz="1600" dirty="0"/>
              <a:t>Del Departamento de Radiología (K.Z., M.D.S.), la División de Radiología Intervencionista (S.G.N., R.O., G.K., S.A., W.E., J.S.K.), y la División de Ultrasonido (N.D., S.W.Y.), Mayo </a:t>
            </a:r>
            <a:r>
              <a:rPr lang="es-ES" sz="1600" dirty="0" err="1"/>
              <a:t>Clinic</a:t>
            </a:r>
            <a:r>
              <a:rPr lang="es-ES" sz="1600" dirty="0"/>
              <a:t>, 13400 E </a:t>
            </a:r>
            <a:r>
              <a:rPr lang="es-ES" sz="1600" dirty="0" err="1"/>
              <a:t>Shea</a:t>
            </a:r>
            <a:r>
              <a:rPr lang="es-ES" sz="1600" dirty="0"/>
              <a:t> </a:t>
            </a:r>
            <a:r>
              <a:rPr lang="es-ES" sz="1600" dirty="0" err="1"/>
              <a:t>Blvd</a:t>
            </a:r>
            <a:r>
              <a:rPr lang="es-ES" sz="1600" dirty="0"/>
              <a:t>, Scottsdale, 85259. Presentado como una exposición de educación en la Reunión Anual de la RSNA 2018.</a:t>
            </a:r>
            <a:r>
              <a:rPr lang="en-US" sz="1600" dirty="0"/>
              <a:t> </a:t>
            </a:r>
          </a:p>
          <a:p>
            <a:pPr marL="0" indent="0" algn="ctr">
              <a:spcBef>
                <a:spcPts val="0"/>
              </a:spcBef>
              <a:buNone/>
            </a:pPr>
            <a:endParaRPr lang="en-US" sz="1600" dirty="0"/>
          </a:p>
          <a:p>
            <a:pPr marL="0" indent="0" algn="ctr">
              <a:spcBef>
                <a:spcPts val="0"/>
              </a:spcBef>
              <a:buNone/>
            </a:pPr>
            <a:r>
              <a:rPr lang="es-ES" sz="1600" b="1" i="1" dirty="0"/>
              <a:t>Presentado como una exposición educativa y para la discusión de CME en la Reunión Anual RSNA 2018.   </a:t>
            </a:r>
            <a:endParaRPr lang="en-US" sz="1600" dirty="0"/>
          </a:p>
        </p:txBody>
      </p:sp>
      <p:sp>
        <p:nvSpPr>
          <p:cNvPr id="6" name="Rectangle 5">
            <a:extLst>
              <a:ext uri="{FF2B5EF4-FFF2-40B4-BE49-F238E27FC236}">
                <a16:creationId xmlns:a16="http://schemas.microsoft.com/office/drawing/2014/main" id="{E8C67093-474B-0245-9268-E461AC695827}"/>
              </a:ext>
            </a:extLst>
          </p:cNvPr>
          <p:cNvSpPr/>
          <p:nvPr/>
        </p:nvSpPr>
        <p:spPr>
          <a:xfrm>
            <a:off x="3968476" y="6099770"/>
            <a:ext cx="531163" cy="515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6">
            <a:extLst>
              <a:ext uri="{FF2B5EF4-FFF2-40B4-BE49-F238E27FC236}">
                <a16:creationId xmlns:a16="http://schemas.microsoft.com/office/drawing/2014/main" id="{F6C85E79-99B4-6643-B8D0-1F2FA862EF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15" r="20049"/>
          <a:stretch/>
        </p:blipFill>
        <p:spPr bwMode="auto">
          <a:xfrm>
            <a:off x="8740026" y="4153115"/>
            <a:ext cx="1635874" cy="25787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a:extLst>
              <a:ext uri="{FF2B5EF4-FFF2-40B4-BE49-F238E27FC236}">
                <a16:creationId xmlns:a16="http://schemas.microsoft.com/office/drawing/2014/main" id="{018AA831-6040-1544-B1E1-F8C0A7498D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31" r="38174" b="11787"/>
          <a:stretch/>
        </p:blipFill>
        <p:spPr bwMode="auto">
          <a:xfrm>
            <a:off x="2816060" y="4153113"/>
            <a:ext cx="1950753" cy="257873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A42440D2-720F-8C41-B60B-30E588CC5D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54" t="7523" r="33749" b="1"/>
          <a:stretch/>
        </p:blipFill>
        <p:spPr bwMode="auto">
          <a:xfrm>
            <a:off x="4766812" y="4153114"/>
            <a:ext cx="2308961" cy="25787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7">
            <a:extLst>
              <a:ext uri="{FF2B5EF4-FFF2-40B4-BE49-F238E27FC236}">
                <a16:creationId xmlns:a16="http://schemas.microsoft.com/office/drawing/2014/main" id="{93CA3248-7C33-884B-BEDE-3F38DE152C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46" t="2231" r="24347" b="10930"/>
          <a:stretch/>
        </p:blipFill>
        <p:spPr bwMode="auto">
          <a:xfrm>
            <a:off x="7075773" y="4153115"/>
            <a:ext cx="1664253" cy="25787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907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2A707E5-404E-264F-95B7-759EF4CD4311}"/>
              </a:ext>
            </a:extLst>
          </p:cNvPr>
          <p:cNvSpPr txBox="1">
            <a:spLocks/>
          </p:cNvSpPr>
          <p:nvPr/>
        </p:nvSpPr>
        <p:spPr>
          <a:xfrm>
            <a:off x="324314" y="5095542"/>
            <a:ext cx="8000631" cy="1314301"/>
          </a:xfrm>
          <a:prstGeom prst="rect">
            <a:avLst/>
          </a:prstGeom>
          <a:ln>
            <a:no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err="1">
                <a:solidFill>
                  <a:srgbClr val="D31145"/>
                </a:solidFill>
                <a:latin typeface="+mn-lt"/>
              </a:rPr>
              <a:t>Tecnicq</a:t>
            </a:r>
            <a:r>
              <a:rPr lang="en-US" sz="1600" b="1" dirty="0">
                <a:solidFill>
                  <a:srgbClr val="D31145"/>
                </a:solidFill>
                <a:latin typeface="+mn-lt"/>
              </a:rPr>
              <a:t>: </a:t>
            </a:r>
            <a:r>
              <a:rPr lang="es-ES" sz="1600" b="1" dirty="0">
                <a:latin typeface="+mn-lt"/>
              </a:rPr>
              <a:t>Es seguro atravesar la grasa mediastinal anterior. Utilizando una calcificación </a:t>
            </a:r>
            <a:r>
              <a:rPr lang="es-ES" sz="1600" b="1" dirty="0" err="1">
                <a:latin typeface="+mn-lt"/>
              </a:rPr>
              <a:t>punctada</a:t>
            </a:r>
            <a:r>
              <a:rPr lang="es-ES" sz="1600" b="1" dirty="0">
                <a:latin typeface="+mn-lt"/>
              </a:rPr>
              <a:t> (</a:t>
            </a:r>
            <a:r>
              <a:rPr lang="es-ES" sz="1600" b="1" dirty="0">
                <a:solidFill>
                  <a:srgbClr val="E27172"/>
                </a:solidFill>
                <a:latin typeface="+mn-lt"/>
              </a:rPr>
              <a:t>flecha</a:t>
            </a:r>
            <a:r>
              <a:rPr lang="es-ES" sz="1600" b="1" dirty="0">
                <a:latin typeface="+mn-lt"/>
              </a:rPr>
              <a:t>) dentro de la masa subpleural como objetivo en la TC axial  sin contraste, la aguja se puede avanzar cuidadosamente, evitando los vasos mamarios internos (</a:t>
            </a:r>
            <a:r>
              <a:rPr lang="es-ES" sz="1600" b="1" dirty="0">
                <a:solidFill>
                  <a:srgbClr val="E27172"/>
                </a:solidFill>
                <a:latin typeface="+mn-lt"/>
              </a:rPr>
              <a:t>áreas rojas</a:t>
            </a:r>
            <a:r>
              <a:rPr lang="es-ES" sz="1600" b="1" dirty="0">
                <a:latin typeface="+mn-lt"/>
              </a:rPr>
              <a:t>), utilizando el esternón para mayor estabilidad.</a:t>
            </a:r>
            <a:endParaRPr lang="en-US" sz="1600" b="1" dirty="0">
              <a:latin typeface="+mn-lt"/>
            </a:endParaRPr>
          </a:p>
        </p:txBody>
      </p:sp>
      <p:sp>
        <p:nvSpPr>
          <p:cNvPr id="5" name="Title 6">
            <a:extLst>
              <a:ext uri="{FF2B5EF4-FFF2-40B4-BE49-F238E27FC236}">
                <a16:creationId xmlns:a16="http://schemas.microsoft.com/office/drawing/2014/main" id="{A10023AE-E8AC-B249-A992-3DBF59C6A89D}"/>
              </a:ext>
            </a:extLst>
          </p:cNvPr>
          <p:cNvSpPr txBox="1">
            <a:spLocks/>
          </p:cNvSpPr>
          <p:nvPr/>
        </p:nvSpPr>
        <p:spPr>
          <a:xfrm>
            <a:off x="725153" y="1447187"/>
            <a:ext cx="7599792" cy="1164521"/>
          </a:xfrm>
          <a:prstGeom prst="rect">
            <a:avLst/>
          </a:prstGeom>
          <a:noFill/>
          <a:ln w="25400">
            <a:solidFill>
              <a:srgbClr val="E27172"/>
            </a:solidFill>
          </a:ln>
          <a:effectLst/>
        </p:spPr>
        <p:txBody>
          <a:bodyPr vert="horz" lIns="91440" tIns="91440" rIns="91440" bIns="9144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err="1">
                <a:solidFill>
                  <a:srgbClr val="E27172"/>
                </a:solidFill>
                <a:latin typeface="+mn-lt"/>
              </a:rPr>
              <a:t>Razón</a:t>
            </a:r>
            <a:r>
              <a:rPr lang="en-US" sz="1400" b="1" dirty="0">
                <a:solidFill>
                  <a:srgbClr val="E27172"/>
                </a:solidFill>
                <a:latin typeface="+mn-lt"/>
              </a:rPr>
              <a:t> fundamental </a:t>
            </a:r>
            <a:r>
              <a:rPr lang="en-US" sz="1400" dirty="0">
                <a:solidFill>
                  <a:srgbClr val="E27172"/>
                </a:solidFill>
                <a:latin typeface="+mn-lt"/>
              </a:rPr>
              <a:t>: </a:t>
            </a:r>
            <a:r>
              <a:rPr lang="es-ES" sz="1400" dirty="0">
                <a:latin typeface="+mn-lt"/>
              </a:rPr>
              <a:t>Para evitar el pulmón enfisematoso, se seleccionó un enfoque </a:t>
            </a:r>
            <a:r>
              <a:rPr lang="es-ES" sz="1400" dirty="0" err="1">
                <a:latin typeface="+mn-lt"/>
              </a:rPr>
              <a:t>transmediastinal</a:t>
            </a:r>
            <a:r>
              <a:rPr lang="en-US" sz="1400" dirty="0">
                <a:latin typeface="+mn-lt"/>
              </a:rPr>
              <a:t>.</a:t>
            </a:r>
          </a:p>
          <a:p>
            <a:pPr algn="l"/>
            <a:r>
              <a:rPr lang="en-US" sz="1400" b="1" dirty="0" err="1">
                <a:solidFill>
                  <a:srgbClr val="E27172"/>
                </a:solidFill>
                <a:latin typeface="+mn-lt"/>
              </a:rPr>
              <a:t>Posicion</a:t>
            </a:r>
            <a:r>
              <a:rPr lang="en-US" sz="1400" b="1" dirty="0">
                <a:solidFill>
                  <a:srgbClr val="E27172"/>
                </a:solidFill>
                <a:latin typeface="+mn-lt"/>
              </a:rPr>
              <a:t>: </a:t>
            </a:r>
            <a:r>
              <a:rPr lang="en-US" sz="1400" dirty="0" err="1">
                <a:latin typeface="+mn-lt"/>
              </a:rPr>
              <a:t>Supino</a:t>
            </a:r>
            <a:endParaRPr lang="en-US" sz="1400" dirty="0">
              <a:latin typeface="+mn-lt"/>
            </a:endParaRPr>
          </a:p>
          <a:p>
            <a:pPr algn="l"/>
            <a:r>
              <a:rPr lang="en-US" sz="1400" b="1" dirty="0" err="1">
                <a:solidFill>
                  <a:srgbClr val="E27172"/>
                </a:solidFill>
                <a:latin typeface="+mn-lt"/>
              </a:rPr>
              <a:t>Dispositivo</a:t>
            </a:r>
            <a:r>
              <a:rPr lang="en-US" sz="1400" b="1" dirty="0">
                <a:solidFill>
                  <a:srgbClr val="E27172"/>
                </a:solidFill>
                <a:latin typeface="+mn-lt"/>
              </a:rPr>
              <a:t>: </a:t>
            </a:r>
            <a:r>
              <a:rPr lang="es-ES" sz="1400" dirty="0">
                <a:latin typeface="+mn-lt"/>
              </a:rPr>
              <a:t>Dispositivo de biopsia de muesca lateral de calibre 20 con una aguja introductora de calibre 19</a:t>
            </a:r>
            <a:endParaRPr lang="en-US" sz="1400" b="1" dirty="0">
              <a:latin typeface="+mn-lt"/>
            </a:endParaRPr>
          </a:p>
        </p:txBody>
      </p:sp>
      <p:sp>
        <p:nvSpPr>
          <p:cNvPr id="7" name="Title 6">
            <a:extLst>
              <a:ext uri="{FF2B5EF4-FFF2-40B4-BE49-F238E27FC236}">
                <a16:creationId xmlns:a16="http://schemas.microsoft.com/office/drawing/2014/main" id="{536945C6-F254-8E43-839A-33C543BE33A9}"/>
              </a:ext>
            </a:extLst>
          </p:cNvPr>
          <p:cNvSpPr txBox="1">
            <a:spLocks/>
          </p:cNvSpPr>
          <p:nvPr/>
        </p:nvSpPr>
        <p:spPr>
          <a:xfrm>
            <a:off x="8725791" y="5625322"/>
            <a:ext cx="3318069" cy="749278"/>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1400" dirty="0">
                <a:latin typeface="+mn-lt"/>
              </a:rPr>
              <a:t>Las imágenes de TC axiales obtenidas después del procedimiento muestran gas (</a:t>
            </a:r>
            <a:r>
              <a:rPr lang="es-ES" sz="1400" dirty="0">
                <a:solidFill>
                  <a:srgbClr val="E27172"/>
                </a:solidFill>
                <a:latin typeface="+mn-lt"/>
              </a:rPr>
              <a:t>flecha</a:t>
            </a:r>
            <a:r>
              <a:rPr lang="es-ES" sz="1400" dirty="0">
                <a:latin typeface="+mn-lt"/>
              </a:rPr>
              <a:t>) a lo largo del tracto de la biopsia, pero no neumotórax.</a:t>
            </a:r>
            <a:endParaRPr lang="en-US" sz="1400" dirty="0">
              <a:latin typeface="+mn-lt"/>
            </a:endParaRPr>
          </a:p>
        </p:txBody>
      </p:sp>
      <p:grpSp>
        <p:nvGrpSpPr>
          <p:cNvPr id="23" name="Group 22">
            <a:extLst>
              <a:ext uri="{FF2B5EF4-FFF2-40B4-BE49-F238E27FC236}">
                <a16:creationId xmlns:a16="http://schemas.microsoft.com/office/drawing/2014/main" id="{7DD42326-35B2-4541-A06A-73CD264C0F94}"/>
              </a:ext>
            </a:extLst>
          </p:cNvPr>
          <p:cNvGrpSpPr/>
          <p:nvPr/>
        </p:nvGrpSpPr>
        <p:grpSpPr>
          <a:xfrm>
            <a:off x="8745068" y="744082"/>
            <a:ext cx="3101895" cy="4752026"/>
            <a:chOff x="8324097" y="271042"/>
            <a:chExt cx="2885702" cy="4420824"/>
          </a:xfrm>
        </p:grpSpPr>
        <p:pic>
          <p:nvPicPr>
            <p:cNvPr id="6" name="Picture 5">
              <a:extLst>
                <a:ext uri="{FF2B5EF4-FFF2-40B4-BE49-F238E27FC236}">
                  <a16:creationId xmlns:a16="http://schemas.microsoft.com/office/drawing/2014/main" id="{ADF134FD-B52A-2B41-8BFC-FDEE486AF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099" y="2606329"/>
              <a:ext cx="2885700" cy="20855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itle 6">
              <a:extLst>
                <a:ext uri="{FF2B5EF4-FFF2-40B4-BE49-F238E27FC236}">
                  <a16:creationId xmlns:a16="http://schemas.microsoft.com/office/drawing/2014/main" id="{097C5434-A88A-6945-A119-6BC5C1799606}"/>
                </a:ext>
              </a:extLst>
            </p:cNvPr>
            <p:cNvSpPr txBox="1">
              <a:spLocks/>
            </p:cNvSpPr>
            <p:nvPr/>
          </p:nvSpPr>
          <p:spPr>
            <a:xfrm>
              <a:off x="8324098" y="4512701"/>
              <a:ext cx="932568" cy="1791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rgbClr val="E27172"/>
                  </a:solidFill>
                  <a:latin typeface="+mn-lt"/>
                </a:rPr>
                <a:t>Post </a:t>
              </a:r>
              <a:r>
                <a:rPr lang="en-US" sz="1200" dirty="0" err="1">
                  <a:solidFill>
                    <a:srgbClr val="E27172"/>
                  </a:solidFill>
                  <a:latin typeface="+mn-lt"/>
                </a:rPr>
                <a:t>biopsia</a:t>
              </a:r>
              <a:endParaRPr lang="en-US" sz="1200" dirty="0">
                <a:solidFill>
                  <a:srgbClr val="E27172"/>
                </a:solidFill>
                <a:latin typeface="+mn-lt"/>
              </a:endParaRPr>
            </a:p>
          </p:txBody>
        </p:sp>
        <p:pic>
          <p:nvPicPr>
            <p:cNvPr id="10" name="Picture 4">
              <a:extLst>
                <a:ext uri="{FF2B5EF4-FFF2-40B4-BE49-F238E27FC236}">
                  <a16:creationId xmlns:a16="http://schemas.microsoft.com/office/drawing/2014/main" id="{43B6118E-FECF-5F40-86E8-A718FB0C1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097" y="271042"/>
              <a:ext cx="2885699" cy="23352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a:extLst>
                <a:ext uri="{FF2B5EF4-FFF2-40B4-BE49-F238E27FC236}">
                  <a16:creationId xmlns:a16="http://schemas.microsoft.com/office/drawing/2014/main" id="{601E268B-CE37-4CDE-9E09-FEA5261B9438}"/>
                </a:ext>
              </a:extLst>
            </p:cNvPr>
            <p:cNvCxnSpPr>
              <a:cxnSpLocks/>
            </p:cNvCxnSpPr>
            <p:nvPr/>
          </p:nvCxnSpPr>
          <p:spPr>
            <a:xfrm>
              <a:off x="9524795" y="2675423"/>
              <a:ext cx="0" cy="370939"/>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8A6D098-28BF-493D-92C6-79659B775053}"/>
              </a:ext>
            </a:extLst>
          </p:cNvPr>
          <p:cNvGrpSpPr/>
          <p:nvPr/>
        </p:nvGrpSpPr>
        <p:grpSpPr>
          <a:xfrm>
            <a:off x="725152" y="2653144"/>
            <a:ext cx="6421585" cy="2510241"/>
            <a:chOff x="1373549" y="2933852"/>
            <a:chExt cx="5733986" cy="2241454"/>
          </a:xfrm>
        </p:grpSpPr>
        <p:pic>
          <p:nvPicPr>
            <p:cNvPr id="2" name="Picture 2">
              <a:extLst>
                <a:ext uri="{FF2B5EF4-FFF2-40B4-BE49-F238E27FC236}">
                  <a16:creationId xmlns:a16="http://schemas.microsoft.com/office/drawing/2014/main" id="{8FB3F8F7-473C-D949-A991-6CC3C2A9A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612"/>
            <a:stretch/>
          </p:blipFill>
          <p:spPr bwMode="auto">
            <a:xfrm>
              <a:off x="1373549" y="2933852"/>
              <a:ext cx="5733986" cy="224145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a:extLst>
                <a:ext uri="{FF2B5EF4-FFF2-40B4-BE49-F238E27FC236}">
                  <a16:creationId xmlns:a16="http://schemas.microsoft.com/office/drawing/2014/main" id="{5CD3E7E0-2E22-4949-8E2F-77A67149570C}"/>
                </a:ext>
              </a:extLst>
            </p:cNvPr>
            <p:cNvCxnSpPr>
              <a:cxnSpLocks/>
            </p:cNvCxnSpPr>
            <p:nvPr/>
          </p:nvCxnSpPr>
          <p:spPr>
            <a:xfrm>
              <a:off x="1760264" y="4242781"/>
              <a:ext cx="389127"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ABF7BC-2D3A-496E-B30C-F76EAF5649A0}"/>
                </a:ext>
              </a:extLst>
            </p:cNvPr>
            <p:cNvSpPr txBox="1"/>
            <p:nvPr/>
          </p:nvSpPr>
          <p:spPr>
            <a:xfrm>
              <a:off x="4149468" y="4900377"/>
              <a:ext cx="2958067" cy="261080"/>
            </a:xfrm>
            <a:prstGeom prst="rect">
              <a:avLst/>
            </a:prstGeom>
            <a:solidFill>
              <a:schemeClr val="tx1"/>
            </a:solidFill>
          </p:spPr>
          <p:txBody>
            <a:bodyPr wrap="square" rtlCol="0">
              <a:spAutoFit/>
            </a:bodyPr>
            <a:lstStyle/>
            <a:p>
              <a:r>
                <a:rPr lang="es-ES" sz="1300" dirty="0">
                  <a:solidFill>
                    <a:schemeClr val="bg1"/>
                  </a:solidFill>
                </a:rPr>
                <a:t>Infección y/o inflamación crónica fibrosa</a:t>
              </a:r>
              <a:endParaRPr lang="en-US" sz="1300" dirty="0">
                <a:solidFill>
                  <a:schemeClr val="bg1"/>
                </a:solidFill>
              </a:endParaRPr>
            </a:p>
          </p:txBody>
        </p:sp>
      </p:grpSp>
      <p:sp>
        <p:nvSpPr>
          <p:cNvPr id="20" name="Rectangle 19">
            <a:extLst>
              <a:ext uri="{FF2B5EF4-FFF2-40B4-BE49-F238E27FC236}">
                <a16:creationId xmlns:a16="http://schemas.microsoft.com/office/drawing/2014/main" id="{68480535-5138-4D07-B621-1B5B3EA43CCF}"/>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13" name="Freeform 12"/>
          <p:cNvSpPr/>
          <p:nvPr/>
        </p:nvSpPr>
        <p:spPr>
          <a:xfrm>
            <a:off x="2976563" y="3134955"/>
            <a:ext cx="89695" cy="86876"/>
          </a:xfrm>
          <a:custGeom>
            <a:avLst/>
            <a:gdLst>
              <a:gd name="connsiteX0" fmla="*/ 33337 w 89695"/>
              <a:gd name="connsiteY0" fmla="*/ 8295 h 86876"/>
              <a:gd name="connsiteX1" fmla="*/ 23812 w 89695"/>
              <a:gd name="connsiteY1" fmla="*/ 20201 h 86876"/>
              <a:gd name="connsiteX2" fmla="*/ 11906 w 89695"/>
              <a:gd name="connsiteY2" fmla="*/ 39251 h 86876"/>
              <a:gd name="connsiteX3" fmla="*/ 0 w 89695"/>
              <a:gd name="connsiteY3" fmla="*/ 60683 h 86876"/>
              <a:gd name="connsiteX4" fmla="*/ 9525 w 89695"/>
              <a:gd name="connsiteY4" fmla="*/ 70208 h 86876"/>
              <a:gd name="connsiteX5" fmla="*/ 14287 w 89695"/>
              <a:gd name="connsiteY5" fmla="*/ 77351 h 86876"/>
              <a:gd name="connsiteX6" fmla="*/ 38100 w 89695"/>
              <a:gd name="connsiteY6" fmla="*/ 86876 h 86876"/>
              <a:gd name="connsiteX7" fmla="*/ 64293 w 89695"/>
              <a:gd name="connsiteY7" fmla="*/ 84495 h 86876"/>
              <a:gd name="connsiteX8" fmla="*/ 71437 w 89695"/>
              <a:gd name="connsiteY8" fmla="*/ 82114 h 86876"/>
              <a:gd name="connsiteX9" fmla="*/ 83343 w 89695"/>
              <a:gd name="connsiteY9" fmla="*/ 60683 h 86876"/>
              <a:gd name="connsiteX10" fmla="*/ 85725 w 89695"/>
              <a:gd name="connsiteY10" fmla="*/ 36870 h 86876"/>
              <a:gd name="connsiteX11" fmla="*/ 85725 w 89695"/>
              <a:gd name="connsiteY11" fmla="*/ 13058 h 86876"/>
              <a:gd name="connsiteX12" fmla="*/ 71437 w 89695"/>
              <a:gd name="connsiteY12" fmla="*/ 5914 h 86876"/>
              <a:gd name="connsiteX13" fmla="*/ 64293 w 89695"/>
              <a:gd name="connsiteY13" fmla="*/ 1151 h 86876"/>
              <a:gd name="connsiteX14" fmla="*/ 33337 w 89695"/>
              <a:gd name="connsiteY14" fmla="*/ 8295 h 8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695" h="86876">
                <a:moveTo>
                  <a:pt x="33337" y="8295"/>
                </a:moveTo>
                <a:cubicBezTo>
                  <a:pt x="26590" y="11470"/>
                  <a:pt x="26246" y="15739"/>
                  <a:pt x="23812" y="20201"/>
                </a:cubicBezTo>
                <a:cubicBezTo>
                  <a:pt x="12477" y="40982"/>
                  <a:pt x="26458" y="29551"/>
                  <a:pt x="11906" y="39251"/>
                </a:cubicBezTo>
                <a:cubicBezTo>
                  <a:pt x="989" y="55628"/>
                  <a:pt x="4191" y="48109"/>
                  <a:pt x="0" y="60683"/>
                </a:cubicBezTo>
                <a:cubicBezTo>
                  <a:pt x="5195" y="76267"/>
                  <a:pt x="-2020" y="60972"/>
                  <a:pt x="9525" y="70208"/>
                </a:cubicBezTo>
                <a:cubicBezTo>
                  <a:pt x="11760" y="71996"/>
                  <a:pt x="12264" y="75328"/>
                  <a:pt x="14287" y="77351"/>
                </a:cubicBezTo>
                <a:cubicBezTo>
                  <a:pt x="20404" y="83468"/>
                  <a:pt x="30160" y="84891"/>
                  <a:pt x="38100" y="86876"/>
                </a:cubicBezTo>
                <a:cubicBezTo>
                  <a:pt x="46831" y="86082"/>
                  <a:pt x="55614" y="85735"/>
                  <a:pt x="64293" y="84495"/>
                </a:cubicBezTo>
                <a:cubicBezTo>
                  <a:pt x="66778" y="84140"/>
                  <a:pt x="69662" y="83889"/>
                  <a:pt x="71437" y="82114"/>
                </a:cubicBezTo>
                <a:cubicBezTo>
                  <a:pt x="79625" y="73926"/>
                  <a:pt x="80349" y="69666"/>
                  <a:pt x="83343" y="60683"/>
                </a:cubicBezTo>
                <a:cubicBezTo>
                  <a:pt x="84137" y="52745"/>
                  <a:pt x="84512" y="44755"/>
                  <a:pt x="85725" y="36870"/>
                </a:cubicBezTo>
                <a:cubicBezTo>
                  <a:pt x="87554" y="24980"/>
                  <a:pt x="93662" y="30917"/>
                  <a:pt x="85725" y="13058"/>
                </a:cubicBezTo>
                <a:cubicBezTo>
                  <a:pt x="84119" y="9444"/>
                  <a:pt x="74608" y="6971"/>
                  <a:pt x="71437" y="5914"/>
                </a:cubicBezTo>
                <a:cubicBezTo>
                  <a:pt x="69056" y="4326"/>
                  <a:pt x="66853" y="2431"/>
                  <a:pt x="64293" y="1151"/>
                </a:cubicBezTo>
                <a:cubicBezTo>
                  <a:pt x="56017" y="-2987"/>
                  <a:pt x="40084" y="5120"/>
                  <a:pt x="33337" y="8295"/>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899823" y="3174504"/>
            <a:ext cx="71987" cy="66377"/>
          </a:xfrm>
          <a:custGeom>
            <a:avLst/>
            <a:gdLst>
              <a:gd name="connsiteX0" fmla="*/ 38640 w 71987"/>
              <a:gd name="connsiteY0" fmla="*/ 2084 h 66377"/>
              <a:gd name="connsiteX1" fmla="*/ 26733 w 71987"/>
              <a:gd name="connsiteY1" fmla="*/ 9227 h 66377"/>
              <a:gd name="connsiteX2" fmla="*/ 17208 w 71987"/>
              <a:gd name="connsiteY2" fmla="*/ 23515 h 66377"/>
              <a:gd name="connsiteX3" fmla="*/ 2921 w 71987"/>
              <a:gd name="connsiteY3" fmla="*/ 28277 h 66377"/>
              <a:gd name="connsiteX4" fmla="*/ 2921 w 71987"/>
              <a:gd name="connsiteY4" fmla="*/ 52090 h 66377"/>
              <a:gd name="connsiteX5" fmla="*/ 7683 w 71987"/>
              <a:gd name="connsiteY5" fmla="*/ 59234 h 66377"/>
              <a:gd name="connsiteX6" fmla="*/ 21971 w 71987"/>
              <a:gd name="connsiteY6" fmla="*/ 63996 h 66377"/>
              <a:gd name="connsiteX7" fmla="*/ 29115 w 71987"/>
              <a:gd name="connsiteY7" fmla="*/ 66377 h 66377"/>
              <a:gd name="connsiteX8" fmla="*/ 48165 w 71987"/>
              <a:gd name="connsiteY8" fmla="*/ 63996 h 66377"/>
              <a:gd name="connsiteX9" fmla="*/ 55308 w 71987"/>
              <a:gd name="connsiteY9" fmla="*/ 61615 h 66377"/>
              <a:gd name="connsiteX10" fmla="*/ 67215 w 71987"/>
              <a:gd name="connsiteY10" fmla="*/ 42565 h 66377"/>
              <a:gd name="connsiteX11" fmla="*/ 69596 w 71987"/>
              <a:gd name="connsiteY11" fmla="*/ 21134 h 66377"/>
              <a:gd name="connsiteX12" fmla="*/ 62452 w 71987"/>
              <a:gd name="connsiteY12" fmla="*/ 16371 h 66377"/>
              <a:gd name="connsiteX13" fmla="*/ 60071 w 71987"/>
              <a:gd name="connsiteY13" fmla="*/ 9227 h 66377"/>
              <a:gd name="connsiteX14" fmla="*/ 45783 w 71987"/>
              <a:gd name="connsiteY14" fmla="*/ 4465 h 66377"/>
              <a:gd name="connsiteX15" fmla="*/ 38640 w 71987"/>
              <a:gd name="connsiteY15" fmla="*/ 2084 h 6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987" h="66377">
                <a:moveTo>
                  <a:pt x="38640" y="2084"/>
                </a:moveTo>
                <a:cubicBezTo>
                  <a:pt x="35465" y="2878"/>
                  <a:pt x="30006" y="5954"/>
                  <a:pt x="26733" y="9227"/>
                </a:cubicBezTo>
                <a:cubicBezTo>
                  <a:pt x="22685" y="13274"/>
                  <a:pt x="22638" y="21705"/>
                  <a:pt x="17208" y="23515"/>
                </a:cubicBezTo>
                <a:lnTo>
                  <a:pt x="2921" y="28277"/>
                </a:lnTo>
                <a:cubicBezTo>
                  <a:pt x="-526" y="38620"/>
                  <a:pt x="-1399" y="37689"/>
                  <a:pt x="2921" y="52090"/>
                </a:cubicBezTo>
                <a:cubicBezTo>
                  <a:pt x="3743" y="54831"/>
                  <a:pt x="5256" y="57717"/>
                  <a:pt x="7683" y="59234"/>
                </a:cubicBezTo>
                <a:cubicBezTo>
                  <a:pt x="11940" y="61895"/>
                  <a:pt x="17208" y="62409"/>
                  <a:pt x="21971" y="63996"/>
                </a:cubicBezTo>
                <a:lnTo>
                  <a:pt x="29115" y="66377"/>
                </a:lnTo>
                <a:cubicBezTo>
                  <a:pt x="35465" y="65583"/>
                  <a:pt x="41869" y="65141"/>
                  <a:pt x="48165" y="63996"/>
                </a:cubicBezTo>
                <a:cubicBezTo>
                  <a:pt x="50634" y="63547"/>
                  <a:pt x="53849" y="63657"/>
                  <a:pt x="55308" y="61615"/>
                </a:cubicBezTo>
                <a:cubicBezTo>
                  <a:pt x="73338" y="36372"/>
                  <a:pt x="48846" y="54809"/>
                  <a:pt x="67215" y="42565"/>
                </a:cubicBezTo>
                <a:cubicBezTo>
                  <a:pt x="69502" y="35702"/>
                  <a:pt x="75199" y="28137"/>
                  <a:pt x="69596" y="21134"/>
                </a:cubicBezTo>
                <a:cubicBezTo>
                  <a:pt x="67808" y="18899"/>
                  <a:pt x="64833" y="17959"/>
                  <a:pt x="62452" y="16371"/>
                </a:cubicBezTo>
                <a:cubicBezTo>
                  <a:pt x="61658" y="13990"/>
                  <a:pt x="62114" y="10686"/>
                  <a:pt x="60071" y="9227"/>
                </a:cubicBezTo>
                <a:cubicBezTo>
                  <a:pt x="55986" y="6309"/>
                  <a:pt x="45783" y="4465"/>
                  <a:pt x="45783" y="4465"/>
                </a:cubicBezTo>
                <a:cubicBezTo>
                  <a:pt x="40581" y="-3339"/>
                  <a:pt x="41815" y="1290"/>
                  <a:pt x="38640" y="2084"/>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2195194" y="3207069"/>
            <a:ext cx="83735" cy="83819"/>
          </a:xfrm>
          <a:custGeom>
            <a:avLst/>
            <a:gdLst>
              <a:gd name="connsiteX0" fmla="*/ 31275 w 83735"/>
              <a:gd name="connsiteY0" fmla="*/ 5237 h 83819"/>
              <a:gd name="connsiteX1" fmla="*/ 12225 w 83735"/>
              <a:gd name="connsiteY1" fmla="*/ 7619 h 83819"/>
              <a:gd name="connsiteX2" fmla="*/ 9844 w 83735"/>
              <a:gd name="connsiteY2" fmla="*/ 14762 h 83819"/>
              <a:gd name="connsiteX3" fmla="*/ 5081 w 83735"/>
              <a:gd name="connsiteY3" fmla="*/ 21906 h 83819"/>
              <a:gd name="connsiteX4" fmla="*/ 319 w 83735"/>
              <a:gd name="connsiteY4" fmla="*/ 36194 h 83819"/>
              <a:gd name="connsiteX5" fmla="*/ 2700 w 83735"/>
              <a:gd name="connsiteY5" fmla="*/ 43337 h 83819"/>
              <a:gd name="connsiteX6" fmla="*/ 14606 w 83735"/>
              <a:gd name="connsiteY6" fmla="*/ 69531 h 83819"/>
              <a:gd name="connsiteX7" fmla="*/ 28894 w 83735"/>
              <a:gd name="connsiteY7" fmla="*/ 79056 h 83819"/>
              <a:gd name="connsiteX8" fmla="*/ 47944 w 83735"/>
              <a:gd name="connsiteY8" fmla="*/ 83819 h 83819"/>
              <a:gd name="connsiteX9" fmla="*/ 57469 w 83735"/>
              <a:gd name="connsiteY9" fmla="*/ 81437 h 83819"/>
              <a:gd name="connsiteX10" fmla="*/ 66994 w 83735"/>
              <a:gd name="connsiteY10" fmla="*/ 67150 h 83819"/>
              <a:gd name="connsiteX11" fmla="*/ 71756 w 83735"/>
              <a:gd name="connsiteY11" fmla="*/ 60006 h 83819"/>
              <a:gd name="connsiteX12" fmla="*/ 78900 w 83735"/>
              <a:gd name="connsiteY12" fmla="*/ 55244 h 83819"/>
              <a:gd name="connsiteX13" fmla="*/ 81281 w 83735"/>
              <a:gd name="connsiteY13" fmla="*/ 29050 h 83819"/>
              <a:gd name="connsiteX14" fmla="*/ 76519 w 83735"/>
              <a:gd name="connsiteY14" fmla="*/ 21906 h 83819"/>
              <a:gd name="connsiteX15" fmla="*/ 69375 w 83735"/>
              <a:gd name="connsiteY15" fmla="*/ 17144 h 83819"/>
              <a:gd name="connsiteX16" fmla="*/ 59850 w 83735"/>
              <a:gd name="connsiteY16" fmla="*/ 7619 h 83819"/>
              <a:gd name="connsiteX17" fmla="*/ 57469 w 83735"/>
              <a:gd name="connsiteY17" fmla="*/ 475 h 83819"/>
              <a:gd name="connsiteX18" fmla="*/ 31275 w 83735"/>
              <a:gd name="connsiteY18" fmla="*/ 5237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35" h="83819">
                <a:moveTo>
                  <a:pt x="31275" y="5237"/>
                </a:moveTo>
                <a:cubicBezTo>
                  <a:pt x="23734" y="6428"/>
                  <a:pt x="18073" y="5020"/>
                  <a:pt x="12225" y="7619"/>
                </a:cubicBezTo>
                <a:cubicBezTo>
                  <a:pt x="9932" y="8638"/>
                  <a:pt x="10966" y="12517"/>
                  <a:pt x="9844" y="14762"/>
                </a:cubicBezTo>
                <a:cubicBezTo>
                  <a:pt x="8564" y="17322"/>
                  <a:pt x="6669" y="19525"/>
                  <a:pt x="5081" y="21906"/>
                </a:cubicBezTo>
                <a:cubicBezTo>
                  <a:pt x="3494" y="26669"/>
                  <a:pt x="-1269" y="31431"/>
                  <a:pt x="319" y="36194"/>
                </a:cubicBezTo>
                <a:cubicBezTo>
                  <a:pt x="1113" y="38575"/>
                  <a:pt x="2091" y="40902"/>
                  <a:pt x="2700" y="43337"/>
                </a:cubicBezTo>
                <a:cubicBezTo>
                  <a:pt x="5174" y="53234"/>
                  <a:pt x="4291" y="62655"/>
                  <a:pt x="14606" y="69531"/>
                </a:cubicBezTo>
                <a:cubicBezTo>
                  <a:pt x="19369" y="72706"/>
                  <a:pt x="23341" y="77668"/>
                  <a:pt x="28894" y="79056"/>
                </a:cubicBezTo>
                <a:lnTo>
                  <a:pt x="47944" y="83819"/>
                </a:lnTo>
                <a:cubicBezTo>
                  <a:pt x="51119" y="83025"/>
                  <a:pt x="55006" y="83592"/>
                  <a:pt x="57469" y="81437"/>
                </a:cubicBezTo>
                <a:cubicBezTo>
                  <a:pt x="61776" y="77668"/>
                  <a:pt x="63819" y="71912"/>
                  <a:pt x="66994" y="67150"/>
                </a:cubicBezTo>
                <a:cubicBezTo>
                  <a:pt x="68581" y="64769"/>
                  <a:pt x="69375" y="61593"/>
                  <a:pt x="71756" y="60006"/>
                </a:cubicBezTo>
                <a:lnTo>
                  <a:pt x="78900" y="55244"/>
                </a:lnTo>
                <a:cubicBezTo>
                  <a:pt x="82336" y="41497"/>
                  <a:pt x="86473" y="39436"/>
                  <a:pt x="81281" y="29050"/>
                </a:cubicBezTo>
                <a:cubicBezTo>
                  <a:pt x="80001" y="26490"/>
                  <a:pt x="78543" y="23930"/>
                  <a:pt x="76519" y="21906"/>
                </a:cubicBezTo>
                <a:cubicBezTo>
                  <a:pt x="74495" y="19882"/>
                  <a:pt x="71756" y="18731"/>
                  <a:pt x="69375" y="17144"/>
                </a:cubicBezTo>
                <a:cubicBezTo>
                  <a:pt x="63026" y="-1907"/>
                  <a:pt x="72550" y="20319"/>
                  <a:pt x="59850" y="7619"/>
                </a:cubicBezTo>
                <a:cubicBezTo>
                  <a:pt x="58075" y="5844"/>
                  <a:pt x="59915" y="1039"/>
                  <a:pt x="57469" y="475"/>
                </a:cubicBezTo>
                <a:cubicBezTo>
                  <a:pt x="48188" y="-1667"/>
                  <a:pt x="38816" y="4046"/>
                  <a:pt x="31275" y="5237"/>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119313" y="3155008"/>
            <a:ext cx="66675" cy="112067"/>
          </a:xfrm>
          <a:custGeom>
            <a:avLst/>
            <a:gdLst>
              <a:gd name="connsiteX0" fmla="*/ 19050 w 66675"/>
              <a:gd name="connsiteY0" fmla="*/ 28723 h 112067"/>
              <a:gd name="connsiteX1" fmla="*/ 21431 w 66675"/>
              <a:gd name="connsiteY1" fmla="*/ 40630 h 112067"/>
              <a:gd name="connsiteX2" fmla="*/ 23812 w 66675"/>
              <a:gd name="connsiteY2" fmla="*/ 47773 h 112067"/>
              <a:gd name="connsiteX3" fmla="*/ 21431 w 66675"/>
              <a:gd name="connsiteY3" fmla="*/ 57298 h 112067"/>
              <a:gd name="connsiteX4" fmla="*/ 19050 w 66675"/>
              <a:gd name="connsiteY4" fmla="*/ 64442 h 112067"/>
              <a:gd name="connsiteX5" fmla="*/ 11906 w 66675"/>
              <a:gd name="connsiteY5" fmla="*/ 69205 h 112067"/>
              <a:gd name="connsiteX6" fmla="*/ 7143 w 66675"/>
              <a:gd name="connsiteY6" fmla="*/ 85873 h 112067"/>
              <a:gd name="connsiteX7" fmla="*/ 9525 w 66675"/>
              <a:gd name="connsiteY7" fmla="*/ 97780 h 112067"/>
              <a:gd name="connsiteX8" fmla="*/ 14287 w 66675"/>
              <a:gd name="connsiteY8" fmla="*/ 104923 h 112067"/>
              <a:gd name="connsiteX9" fmla="*/ 28575 w 66675"/>
              <a:gd name="connsiteY9" fmla="*/ 109686 h 112067"/>
              <a:gd name="connsiteX10" fmla="*/ 35718 w 66675"/>
              <a:gd name="connsiteY10" fmla="*/ 112067 h 112067"/>
              <a:gd name="connsiteX11" fmla="*/ 45243 w 66675"/>
              <a:gd name="connsiteY11" fmla="*/ 109686 h 112067"/>
              <a:gd name="connsiteX12" fmla="*/ 54768 w 66675"/>
              <a:gd name="connsiteY12" fmla="*/ 88255 h 112067"/>
              <a:gd name="connsiteX13" fmla="*/ 57150 w 66675"/>
              <a:gd name="connsiteY13" fmla="*/ 81111 h 112067"/>
              <a:gd name="connsiteX14" fmla="*/ 59531 w 66675"/>
              <a:gd name="connsiteY14" fmla="*/ 43011 h 112067"/>
              <a:gd name="connsiteX15" fmla="*/ 64293 w 66675"/>
              <a:gd name="connsiteY15" fmla="*/ 28723 h 112067"/>
              <a:gd name="connsiteX16" fmla="*/ 66675 w 66675"/>
              <a:gd name="connsiteY16" fmla="*/ 21580 h 112067"/>
              <a:gd name="connsiteX17" fmla="*/ 64293 w 66675"/>
              <a:gd name="connsiteY17" fmla="*/ 7292 h 112067"/>
              <a:gd name="connsiteX18" fmla="*/ 35718 w 66675"/>
              <a:gd name="connsiteY18" fmla="*/ 148 h 112067"/>
              <a:gd name="connsiteX19" fmla="*/ 2381 w 66675"/>
              <a:gd name="connsiteY19" fmla="*/ 9673 h 112067"/>
              <a:gd name="connsiteX20" fmla="*/ 0 w 66675"/>
              <a:gd name="connsiteY20" fmla="*/ 16817 h 112067"/>
              <a:gd name="connsiteX21" fmla="*/ 9525 w 66675"/>
              <a:gd name="connsiteY21" fmla="*/ 28723 h 112067"/>
              <a:gd name="connsiteX22" fmla="*/ 19050 w 66675"/>
              <a:gd name="connsiteY22" fmla="*/ 28723 h 11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675" h="112067">
                <a:moveTo>
                  <a:pt x="19050" y="28723"/>
                </a:moveTo>
                <a:cubicBezTo>
                  <a:pt x="21034" y="30708"/>
                  <a:pt x="20449" y="36703"/>
                  <a:pt x="21431" y="40630"/>
                </a:cubicBezTo>
                <a:cubicBezTo>
                  <a:pt x="22040" y="43065"/>
                  <a:pt x="23812" y="45263"/>
                  <a:pt x="23812" y="47773"/>
                </a:cubicBezTo>
                <a:cubicBezTo>
                  <a:pt x="23812" y="51046"/>
                  <a:pt x="22330" y="54151"/>
                  <a:pt x="21431" y="57298"/>
                </a:cubicBezTo>
                <a:cubicBezTo>
                  <a:pt x="20741" y="59712"/>
                  <a:pt x="20618" y="62482"/>
                  <a:pt x="19050" y="64442"/>
                </a:cubicBezTo>
                <a:cubicBezTo>
                  <a:pt x="17262" y="66677"/>
                  <a:pt x="14287" y="67617"/>
                  <a:pt x="11906" y="69205"/>
                </a:cubicBezTo>
                <a:cubicBezTo>
                  <a:pt x="10784" y="72572"/>
                  <a:pt x="7143" y="82886"/>
                  <a:pt x="7143" y="85873"/>
                </a:cubicBezTo>
                <a:cubicBezTo>
                  <a:pt x="7143" y="89921"/>
                  <a:pt x="8104" y="93990"/>
                  <a:pt x="9525" y="97780"/>
                </a:cubicBezTo>
                <a:cubicBezTo>
                  <a:pt x="10530" y="100459"/>
                  <a:pt x="11860" y="103406"/>
                  <a:pt x="14287" y="104923"/>
                </a:cubicBezTo>
                <a:cubicBezTo>
                  <a:pt x="18544" y="107584"/>
                  <a:pt x="23812" y="108098"/>
                  <a:pt x="28575" y="109686"/>
                </a:cubicBezTo>
                <a:lnTo>
                  <a:pt x="35718" y="112067"/>
                </a:lnTo>
                <a:cubicBezTo>
                  <a:pt x="38893" y="111273"/>
                  <a:pt x="42520" y="111501"/>
                  <a:pt x="45243" y="109686"/>
                </a:cubicBezTo>
                <a:cubicBezTo>
                  <a:pt x="50096" y="106451"/>
                  <a:pt x="53828" y="91075"/>
                  <a:pt x="54768" y="88255"/>
                </a:cubicBezTo>
                <a:lnTo>
                  <a:pt x="57150" y="81111"/>
                </a:lnTo>
                <a:cubicBezTo>
                  <a:pt x="57944" y="68411"/>
                  <a:pt x="57812" y="55619"/>
                  <a:pt x="59531" y="43011"/>
                </a:cubicBezTo>
                <a:cubicBezTo>
                  <a:pt x="60209" y="38037"/>
                  <a:pt x="62705" y="33486"/>
                  <a:pt x="64293" y="28723"/>
                </a:cubicBezTo>
                <a:lnTo>
                  <a:pt x="66675" y="21580"/>
                </a:lnTo>
                <a:cubicBezTo>
                  <a:pt x="65881" y="16817"/>
                  <a:pt x="67473" y="10926"/>
                  <a:pt x="64293" y="7292"/>
                </a:cubicBezTo>
                <a:cubicBezTo>
                  <a:pt x="61073" y="3612"/>
                  <a:pt x="39907" y="846"/>
                  <a:pt x="35718" y="148"/>
                </a:cubicBezTo>
                <a:cubicBezTo>
                  <a:pt x="13062" y="2037"/>
                  <a:pt x="9819" y="-5204"/>
                  <a:pt x="2381" y="9673"/>
                </a:cubicBezTo>
                <a:cubicBezTo>
                  <a:pt x="1259" y="11918"/>
                  <a:pt x="794" y="14436"/>
                  <a:pt x="0" y="16817"/>
                </a:cubicBezTo>
                <a:cubicBezTo>
                  <a:pt x="4636" y="30726"/>
                  <a:pt x="-1247" y="17951"/>
                  <a:pt x="9525" y="28723"/>
                </a:cubicBezTo>
                <a:cubicBezTo>
                  <a:pt x="11549" y="30747"/>
                  <a:pt x="17066" y="26738"/>
                  <a:pt x="19050" y="28723"/>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D7FB887-DE90-40F5-817E-BE164D81720C}"/>
              </a:ext>
            </a:extLst>
          </p:cNvPr>
          <p:cNvSpPr txBox="1"/>
          <p:nvPr/>
        </p:nvSpPr>
        <p:spPr>
          <a:xfrm>
            <a:off x="962815" y="753442"/>
            <a:ext cx="4281557" cy="523220"/>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wrap="none" lIns="91440" tIns="91440" rIns="91440" bIns="91440" rtlCol="0">
            <a:spAutoFit/>
          </a:bodyPr>
          <a:lstStyle/>
          <a:p>
            <a:pPr algn="ctr"/>
            <a:r>
              <a:rPr lang="en-US" sz="2200" b="1" dirty="0" err="1"/>
              <a:t>Tecnica</a:t>
            </a:r>
            <a:r>
              <a:rPr lang="en-US" sz="2200" b="1" dirty="0"/>
              <a:t>: </a:t>
            </a:r>
            <a:r>
              <a:rPr lang="en-US" sz="2200" b="1" dirty="0" err="1">
                <a:solidFill>
                  <a:srgbClr val="D31145"/>
                </a:solidFill>
              </a:rPr>
              <a:t>Abordaje</a:t>
            </a:r>
            <a:r>
              <a:rPr lang="en-US" sz="2200" b="1" dirty="0">
                <a:solidFill>
                  <a:srgbClr val="D31145"/>
                </a:solidFill>
              </a:rPr>
              <a:t> </a:t>
            </a:r>
            <a:r>
              <a:rPr lang="en-US" sz="2200" b="1" dirty="0" err="1">
                <a:solidFill>
                  <a:srgbClr val="D31145"/>
                </a:solidFill>
              </a:rPr>
              <a:t>transmediastinal</a:t>
            </a:r>
            <a:endParaRPr lang="en-US" sz="2200" b="1" dirty="0">
              <a:solidFill>
                <a:srgbClr val="D31145"/>
              </a:solidFill>
            </a:endParaRPr>
          </a:p>
        </p:txBody>
      </p:sp>
      <p:sp>
        <p:nvSpPr>
          <p:cNvPr id="26" name="Freeform 12">
            <a:extLst>
              <a:ext uri="{FF2B5EF4-FFF2-40B4-BE49-F238E27FC236}">
                <a16:creationId xmlns:a16="http://schemas.microsoft.com/office/drawing/2014/main" id="{86670CDF-89B6-4C17-9648-571151BC3039}"/>
              </a:ext>
            </a:extLst>
          </p:cNvPr>
          <p:cNvSpPr/>
          <p:nvPr/>
        </p:nvSpPr>
        <p:spPr>
          <a:xfrm>
            <a:off x="6124314" y="3161575"/>
            <a:ext cx="68842" cy="60256"/>
          </a:xfrm>
          <a:custGeom>
            <a:avLst/>
            <a:gdLst>
              <a:gd name="connsiteX0" fmla="*/ 33337 w 89695"/>
              <a:gd name="connsiteY0" fmla="*/ 8295 h 86876"/>
              <a:gd name="connsiteX1" fmla="*/ 23812 w 89695"/>
              <a:gd name="connsiteY1" fmla="*/ 20201 h 86876"/>
              <a:gd name="connsiteX2" fmla="*/ 11906 w 89695"/>
              <a:gd name="connsiteY2" fmla="*/ 39251 h 86876"/>
              <a:gd name="connsiteX3" fmla="*/ 0 w 89695"/>
              <a:gd name="connsiteY3" fmla="*/ 60683 h 86876"/>
              <a:gd name="connsiteX4" fmla="*/ 9525 w 89695"/>
              <a:gd name="connsiteY4" fmla="*/ 70208 h 86876"/>
              <a:gd name="connsiteX5" fmla="*/ 14287 w 89695"/>
              <a:gd name="connsiteY5" fmla="*/ 77351 h 86876"/>
              <a:gd name="connsiteX6" fmla="*/ 38100 w 89695"/>
              <a:gd name="connsiteY6" fmla="*/ 86876 h 86876"/>
              <a:gd name="connsiteX7" fmla="*/ 64293 w 89695"/>
              <a:gd name="connsiteY7" fmla="*/ 84495 h 86876"/>
              <a:gd name="connsiteX8" fmla="*/ 71437 w 89695"/>
              <a:gd name="connsiteY8" fmla="*/ 82114 h 86876"/>
              <a:gd name="connsiteX9" fmla="*/ 83343 w 89695"/>
              <a:gd name="connsiteY9" fmla="*/ 60683 h 86876"/>
              <a:gd name="connsiteX10" fmla="*/ 85725 w 89695"/>
              <a:gd name="connsiteY10" fmla="*/ 36870 h 86876"/>
              <a:gd name="connsiteX11" fmla="*/ 85725 w 89695"/>
              <a:gd name="connsiteY11" fmla="*/ 13058 h 86876"/>
              <a:gd name="connsiteX12" fmla="*/ 71437 w 89695"/>
              <a:gd name="connsiteY12" fmla="*/ 5914 h 86876"/>
              <a:gd name="connsiteX13" fmla="*/ 64293 w 89695"/>
              <a:gd name="connsiteY13" fmla="*/ 1151 h 86876"/>
              <a:gd name="connsiteX14" fmla="*/ 33337 w 89695"/>
              <a:gd name="connsiteY14" fmla="*/ 8295 h 8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695" h="86876">
                <a:moveTo>
                  <a:pt x="33337" y="8295"/>
                </a:moveTo>
                <a:cubicBezTo>
                  <a:pt x="26590" y="11470"/>
                  <a:pt x="26246" y="15739"/>
                  <a:pt x="23812" y="20201"/>
                </a:cubicBezTo>
                <a:cubicBezTo>
                  <a:pt x="12477" y="40982"/>
                  <a:pt x="26458" y="29551"/>
                  <a:pt x="11906" y="39251"/>
                </a:cubicBezTo>
                <a:cubicBezTo>
                  <a:pt x="989" y="55628"/>
                  <a:pt x="4191" y="48109"/>
                  <a:pt x="0" y="60683"/>
                </a:cubicBezTo>
                <a:cubicBezTo>
                  <a:pt x="5195" y="76267"/>
                  <a:pt x="-2020" y="60972"/>
                  <a:pt x="9525" y="70208"/>
                </a:cubicBezTo>
                <a:cubicBezTo>
                  <a:pt x="11760" y="71996"/>
                  <a:pt x="12264" y="75328"/>
                  <a:pt x="14287" y="77351"/>
                </a:cubicBezTo>
                <a:cubicBezTo>
                  <a:pt x="20404" y="83468"/>
                  <a:pt x="30160" y="84891"/>
                  <a:pt x="38100" y="86876"/>
                </a:cubicBezTo>
                <a:cubicBezTo>
                  <a:pt x="46831" y="86082"/>
                  <a:pt x="55614" y="85735"/>
                  <a:pt x="64293" y="84495"/>
                </a:cubicBezTo>
                <a:cubicBezTo>
                  <a:pt x="66778" y="84140"/>
                  <a:pt x="69662" y="83889"/>
                  <a:pt x="71437" y="82114"/>
                </a:cubicBezTo>
                <a:cubicBezTo>
                  <a:pt x="79625" y="73926"/>
                  <a:pt x="80349" y="69666"/>
                  <a:pt x="83343" y="60683"/>
                </a:cubicBezTo>
                <a:cubicBezTo>
                  <a:pt x="84137" y="52745"/>
                  <a:pt x="84512" y="44755"/>
                  <a:pt x="85725" y="36870"/>
                </a:cubicBezTo>
                <a:cubicBezTo>
                  <a:pt x="87554" y="24980"/>
                  <a:pt x="93662" y="30917"/>
                  <a:pt x="85725" y="13058"/>
                </a:cubicBezTo>
                <a:cubicBezTo>
                  <a:pt x="84119" y="9444"/>
                  <a:pt x="74608" y="6971"/>
                  <a:pt x="71437" y="5914"/>
                </a:cubicBezTo>
                <a:cubicBezTo>
                  <a:pt x="69056" y="4326"/>
                  <a:pt x="66853" y="2431"/>
                  <a:pt x="64293" y="1151"/>
                </a:cubicBezTo>
                <a:cubicBezTo>
                  <a:pt x="56017" y="-2987"/>
                  <a:pt x="40084" y="5120"/>
                  <a:pt x="33337" y="8295"/>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13">
            <a:extLst>
              <a:ext uri="{FF2B5EF4-FFF2-40B4-BE49-F238E27FC236}">
                <a16:creationId xmlns:a16="http://schemas.microsoft.com/office/drawing/2014/main" id="{864FF7F2-9923-47AF-93FD-077E43401DEF}"/>
              </a:ext>
            </a:extLst>
          </p:cNvPr>
          <p:cNvSpPr/>
          <p:nvPr/>
        </p:nvSpPr>
        <p:spPr>
          <a:xfrm flipV="1">
            <a:off x="6078592" y="3217547"/>
            <a:ext cx="45719" cy="45719"/>
          </a:xfrm>
          <a:custGeom>
            <a:avLst/>
            <a:gdLst>
              <a:gd name="connsiteX0" fmla="*/ 38640 w 71987"/>
              <a:gd name="connsiteY0" fmla="*/ 2084 h 66377"/>
              <a:gd name="connsiteX1" fmla="*/ 26733 w 71987"/>
              <a:gd name="connsiteY1" fmla="*/ 9227 h 66377"/>
              <a:gd name="connsiteX2" fmla="*/ 17208 w 71987"/>
              <a:gd name="connsiteY2" fmla="*/ 23515 h 66377"/>
              <a:gd name="connsiteX3" fmla="*/ 2921 w 71987"/>
              <a:gd name="connsiteY3" fmla="*/ 28277 h 66377"/>
              <a:gd name="connsiteX4" fmla="*/ 2921 w 71987"/>
              <a:gd name="connsiteY4" fmla="*/ 52090 h 66377"/>
              <a:gd name="connsiteX5" fmla="*/ 7683 w 71987"/>
              <a:gd name="connsiteY5" fmla="*/ 59234 h 66377"/>
              <a:gd name="connsiteX6" fmla="*/ 21971 w 71987"/>
              <a:gd name="connsiteY6" fmla="*/ 63996 h 66377"/>
              <a:gd name="connsiteX7" fmla="*/ 29115 w 71987"/>
              <a:gd name="connsiteY7" fmla="*/ 66377 h 66377"/>
              <a:gd name="connsiteX8" fmla="*/ 48165 w 71987"/>
              <a:gd name="connsiteY8" fmla="*/ 63996 h 66377"/>
              <a:gd name="connsiteX9" fmla="*/ 55308 w 71987"/>
              <a:gd name="connsiteY9" fmla="*/ 61615 h 66377"/>
              <a:gd name="connsiteX10" fmla="*/ 67215 w 71987"/>
              <a:gd name="connsiteY10" fmla="*/ 42565 h 66377"/>
              <a:gd name="connsiteX11" fmla="*/ 69596 w 71987"/>
              <a:gd name="connsiteY11" fmla="*/ 21134 h 66377"/>
              <a:gd name="connsiteX12" fmla="*/ 62452 w 71987"/>
              <a:gd name="connsiteY12" fmla="*/ 16371 h 66377"/>
              <a:gd name="connsiteX13" fmla="*/ 60071 w 71987"/>
              <a:gd name="connsiteY13" fmla="*/ 9227 h 66377"/>
              <a:gd name="connsiteX14" fmla="*/ 45783 w 71987"/>
              <a:gd name="connsiteY14" fmla="*/ 4465 h 66377"/>
              <a:gd name="connsiteX15" fmla="*/ 38640 w 71987"/>
              <a:gd name="connsiteY15" fmla="*/ 2084 h 6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987" h="66377">
                <a:moveTo>
                  <a:pt x="38640" y="2084"/>
                </a:moveTo>
                <a:cubicBezTo>
                  <a:pt x="35465" y="2878"/>
                  <a:pt x="30006" y="5954"/>
                  <a:pt x="26733" y="9227"/>
                </a:cubicBezTo>
                <a:cubicBezTo>
                  <a:pt x="22685" y="13274"/>
                  <a:pt x="22638" y="21705"/>
                  <a:pt x="17208" y="23515"/>
                </a:cubicBezTo>
                <a:lnTo>
                  <a:pt x="2921" y="28277"/>
                </a:lnTo>
                <a:cubicBezTo>
                  <a:pt x="-526" y="38620"/>
                  <a:pt x="-1399" y="37689"/>
                  <a:pt x="2921" y="52090"/>
                </a:cubicBezTo>
                <a:cubicBezTo>
                  <a:pt x="3743" y="54831"/>
                  <a:pt x="5256" y="57717"/>
                  <a:pt x="7683" y="59234"/>
                </a:cubicBezTo>
                <a:cubicBezTo>
                  <a:pt x="11940" y="61895"/>
                  <a:pt x="17208" y="62409"/>
                  <a:pt x="21971" y="63996"/>
                </a:cubicBezTo>
                <a:lnTo>
                  <a:pt x="29115" y="66377"/>
                </a:lnTo>
                <a:cubicBezTo>
                  <a:pt x="35465" y="65583"/>
                  <a:pt x="41869" y="65141"/>
                  <a:pt x="48165" y="63996"/>
                </a:cubicBezTo>
                <a:cubicBezTo>
                  <a:pt x="50634" y="63547"/>
                  <a:pt x="53849" y="63657"/>
                  <a:pt x="55308" y="61615"/>
                </a:cubicBezTo>
                <a:cubicBezTo>
                  <a:pt x="73338" y="36372"/>
                  <a:pt x="48846" y="54809"/>
                  <a:pt x="67215" y="42565"/>
                </a:cubicBezTo>
                <a:cubicBezTo>
                  <a:pt x="69502" y="35702"/>
                  <a:pt x="75199" y="28137"/>
                  <a:pt x="69596" y="21134"/>
                </a:cubicBezTo>
                <a:cubicBezTo>
                  <a:pt x="67808" y="18899"/>
                  <a:pt x="64833" y="17959"/>
                  <a:pt x="62452" y="16371"/>
                </a:cubicBezTo>
                <a:cubicBezTo>
                  <a:pt x="61658" y="13990"/>
                  <a:pt x="62114" y="10686"/>
                  <a:pt x="60071" y="9227"/>
                </a:cubicBezTo>
                <a:cubicBezTo>
                  <a:pt x="55986" y="6309"/>
                  <a:pt x="45783" y="4465"/>
                  <a:pt x="45783" y="4465"/>
                </a:cubicBezTo>
                <a:cubicBezTo>
                  <a:pt x="40581" y="-3339"/>
                  <a:pt x="41815" y="1290"/>
                  <a:pt x="38640" y="2084"/>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14">
            <a:extLst>
              <a:ext uri="{FF2B5EF4-FFF2-40B4-BE49-F238E27FC236}">
                <a16:creationId xmlns:a16="http://schemas.microsoft.com/office/drawing/2014/main" id="{DA1049F8-4A45-4625-997C-EA659B0BDB78}"/>
              </a:ext>
            </a:extLst>
          </p:cNvPr>
          <p:cNvSpPr/>
          <p:nvPr/>
        </p:nvSpPr>
        <p:spPr>
          <a:xfrm>
            <a:off x="5291263" y="3195490"/>
            <a:ext cx="83735" cy="83819"/>
          </a:xfrm>
          <a:custGeom>
            <a:avLst/>
            <a:gdLst>
              <a:gd name="connsiteX0" fmla="*/ 31275 w 83735"/>
              <a:gd name="connsiteY0" fmla="*/ 5237 h 83819"/>
              <a:gd name="connsiteX1" fmla="*/ 12225 w 83735"/>
              <a:gd name="connsiteY1" fmla="*/ 7619 h 83819"/>
              <a:gd name="connsiteX2" fmla="*/ 9844 w 83735"/>
              <a:gd name="connsiteY2" fmla="*/ 14762 h 83819"/>
              <a:gd name="connsiteX3" fmla="*/ 5081 w 83735"/>
              <a:gd name="connsiteY3" fmla="*/ 21906 h 83819"/>
              <a:gd name="connsiteX4" fmla="*/ 319 w 83735"/>
              <a:gd name="connsiteY4" fmla="*/ 36194 h 83819"/>
              <a:gd name="connsiteX5" fmla="*/ 2700 w 83735"/>
              <a:gd name="connsiteY5" fmla="*/ 43337 h 83819"/>
              <a:gd name="connsiteX6" fmla="*/ 14606 w 83735"/>
              <a:gd name="connsiteY6" fmla="*/ 69531 h 83819"/>
              <a:gd name="connsiteX7" fmla="*/ 28894 w 83735"/>
              <a:gd name="connsiteY7" fmla="*/ 79056 h 83819"/>
              <a:gd name="connsiteX8" fmla="*/ 47944 w 83735"/>
              <a:gd name="connsiteY8" fmla="*/ 83819 h 83819"/>
              <a:gd name="connsiteX9" fmla="*/ 57469 w 83735"/>
              <a:gd name="connsiteY9" fmla="*/ 81437 h 83819"/>
              <a:gd name="connsiteX10" fmla="*/ 66994 w 83735"/>
              <a:gd name="connsiteY10" fmla="*/ 67150 h 83819"/>
              <a:gd name="connsiteX11" fmla="*/ 71756 w 83735"/>
              <a:gd name="connsiteY11" fmla="*/ 60006 h 83819"/>
              <a:gd name="connsiteX12" fmla="*/ 78900 w 83735"/>
              <a:gd name="connsiteY12" fmla="*/ 55244 h 83819"/>
              <a:gd name="connsiteX13" fmla="*/ 81281 w 83735"/>
              <a:gd name="connsiteY13" fmla="*/ 29050 h 83819"/>
              <a:gd name="connsiteX14" fmla="*/ 76519 w 83735"/>
              <a:gd name="connsiteY14" fmla="*/ 21906 h 83819"/>
              <a:gd name="connsiteX15" fmla="*/ 69375 w 83735"/>
              <a:gd name="connsiteY15" fmla="*/ 17144 h 83819"/>
              <a:gd name="connsiteX16" fmla="*/ 59850 w 83735"/>
              <a:gd name="connsiteY16" fmla="*/ 7619 h 83819"/>
              <a:gd name="connsiteX17" fmla="*/ 57469 w 83735"/>
              <a:gd name="connsiteY17" fmla="*/ 475 h 83819"/>
              <a:gd name="connsiteX18" fmla="*/ 31275 w 83735"/>
              <a:gd name="connsiteY18" fmla="*/ 5237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35" h="83819">
                <a:moveTo>
                  <a:pt x="31275" y="5237"/>
                </a:moveTo>
                <a:cubicBezTo>
                  <a:pt x="23734" y="6428"/>
                  <a:pt x="18073" y="5020"/>
                  <a:pt x="12225" y="7619"/>
                </a:cubicBezTo>
                <a:cubicBezTo>
                  <a:pt x="9932" y="8638"/>
                  <a:pt x="10966" y="12517"/>
                  <a:pt x="9844" y="14762"/>
                </a:cubicBezTo>
                <a:cubicBezTo>
                  <a:pt x="8564" y="17322"/>
                  <a:pt x="6669" y="19525"/>
                  <a:pt x="5081" y="21906"/>
                </a:cubicBezTo>
                <a:cubicBezTo>
                  <a:pt x="3494" y="26669"/>
                  <a:pt x="-1269" y="31431"/>
                  <a:pt x="319" y="36194"/>
                </a:cubicBezTo>
                <a:cubicBezTo>
                  <a:pt x="1113" y="38575"/>
                  <a:pt x="2091" y="40902"/>
                  <a:pt x="2700" y="43337"/>
                </a:cubicBezTo>
                <a:cubicBezTo>
                  <a:pt x="5174" y="53234"/>
                  <a:pt x="4291" y="62655"/>
                  <a:pt x="14606" y="69531"/>
                </a:cubicBezTo>
                <a:cubicBezTo>
                  <a:pt x="19369" y="72706"/>
                  <a:pt x="23341" y="77668"/>
                  <a:pt x="28894" y="79056"/>
                </a:cubicBezTo>
                <a:lnTo>
                  <a:pt x="47944" y="83819"/>
                </a:lnTo>
                <a:cubicBezTo>
                  <a:pt x="51119" y="83025"/>
                  <a:pt x="55006" y="83592"/>
                  <a:pt x="57469" y="81437"/>
                </a:cubicBezTo>
                <a:cubicBezTo>
                  <a:pt x="61776" y="77668"/>
                  <a:pt x="63819" y="71912"/>
                  <a:pt x="66994" y="67150"/>
                </a:cubicBezTo>
                <a:cubicBezTo>
                  <a:pt x="68581" y="64769"/>
                  <a:pt x="69375" y="61593"/>
                  <a:pt x="71756" y="60006"/>
                </a:cubicBezTo>
                <a:lnTo>
                  <a:pt x="78900" y="55244"/>
                </a:lnTo>
                <a:cubicBezTo>
                  <a:pt x="82336" y="41497"/>
                  <a:pt x="86473" y="39436"/>
                  <a:pt x="81281" y="29050"/>
                </a:cubicBezTo>
                <a:cubicBezTo>
                  <a:pt x="80001" y="26490"/>
                  <a:pt x="78543" y="23930"/>
                  <a:pt x="76519" y="21906"/>
                </a:cubicBezTo>
                <a:cubicBezTo>
                  <a:pt x="74495" y="19882"/>
                  <a:pt x="71756" y="18731"/>
                  <a:pt x="69375" y="17144"/>
                </a:cubicBezTo>
                <a:cubicBezTo>
                  <a:pt x="63026" y="-1907"/>
                  <a:pt x="72550" y="20319"/>
                  <a:pt x="59850" y="7619"/>
                </a:cubicBezTo>
                <a:cubicBezTo>
                  <a:pt x="58075" y="5844"/>
                  <a:pt x="59915" y="1039"/>
                  <a:pt x="57469" y="475"/>
                </a:cubicBezTo>
                <a:cubicBezTo>
                  <a:pt x="48188" y="-1667"/>
                  <a:pt x="38816" y="4046"/>
                  <a:pt x="31275" y="5237"/>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14">
            <a:extLst>
              <a:ext uri="{FF2B5EF4-FFF2-40B4-BE49-F238E27FC236}">
                <a16:creationId xmlns:a16="http://schemas.microsoft.com/office/drawing/2014/main" id="{9C7A1471-06D2-4BD8-B498-D47901110074}"/>
              </a:ext>
            </a:extLst>
          </p:cNvPr>
          <p:cNvSpPr/>
          <p:nvPr/>
        </p:nvSpPr>
        <p:spPr>
          <a:xfrm>
            <a:off x="5202176" y="3195491"/>
            <a:ext cx="71987" cy="66378"/>
          </a:xfrm>
          <a:custGeom>
            <a:avLst/>
            <a:gdLst>
              <a:gd name="connsiteX0" fmla="*/ 31275 w 83735"/>
              <a:gd name="connsiteY0" fmla="*/ 5237 h 83819"/>
              <a:gd name="connsiteX1" fmla="*/ 12225 w 83735"/>
              <a:gd name="connsiteY1" fmla="*/ 7619 h 83819"/>
              <a:gd name="connsiteX2" fmla="*/ 9844 w 83735"/>
              <a:gd name="connsiteY2" fmla="*/ 14762 h 83819"/>
              <a:gd name="connsiteX3" fmla="*/ 5081 w 83735"/>
              <a:gd name="connsiteY3" fmla="*/ 21906 h 83819"/>
              <a:gd name="connsiteX4" fmla="*/ 319 w 83735"/>
              <a:gd name="connsiteY4" fmla="*/ 36194 h 83819"/>
              <a:gd name="connsiteX5" fmla="*/ 2700 w 83735"/>
              <a:gd name="connsiteY5" fmla="*/ 43337 h 83819"/>
              <a:gd name="connsiteX6" fmla="*/ 14606 w 83735"/>
              <a:gd name="connsiteY6" fmla="*/ 69531 h 83819"/>
              <a:gd name="connsiteX7" fmla="*/ 28894 w 83735"/>
              <a:gd name="connsiteY7" fmla="*/ 79056 h 83819"/>
              <a:gd name="connsiteX8" fmla="*/ 47944 w 83735"/>
              <a:gd name="connsiteY8" fmla="*/ 83819 h 83819"/>
              <a:gd name="connsiteX9" fmla="*/ 57469 w 83735"/>
              <a:gd name="connsiteY9" fmla="*/ 81437 h 83819"/>
              <a:gd name="connsiteX10" fmla="*/ 66994 w 83735"/>
              <a:gd name="connsiteY10" fmla="*/ 67150 h 83819"/>
              <a:gd name="connsiteX11" fmla="*/ 71756 w 83735"/>
              <a:gd name="connsiteY11" fmla="*/ 60006 h 83819"/>
              <a:gd name="connsiteX12" fmla="*/ 78900 w 83735"/>
              <a:gd name="connsiteY12" fmla="*/ 55244 h 83819"/>
              <a:gd name="connsiteX13" fmla="*/ 81281 w 83735"/>
              <a:gd name="connsiteY13" fmla="*/ 29050 h 83819"/>
              <a:gd name="connsiteX14" fmla="*/ 76519 w 83735"/>
              <a:gd name="connsiteY14" fmla="*/ 21906 h 83819"/>
              <a:gd name="connsiteX15" fmla="*/ 69375 w 83735"/>
              <a:gd name="connsiteY15" fmla="*/ 17144 h 83819"/>
              <a:gd name="connsiteX16" fmla="*/ 59850 w 83735"/>
              <a:gd name="connsiteY16" fmla="*/ 7619 h 83819"/>
              <a:gd name="connsiteX17" fmla="*/ 57469 w 83735"/>
              <a:gd name="connsiteY17" fmla="*/ 475 h 83819"/>
              <a:gd name="connsiteX18" fmla="*/ 31275 w 83735"/>
              <a:gd name="connsiteY18" fmla="*/ 5237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35" h="83819">
                <a:moveTo>
                  <a:pt x="31275" y="5237"/>
                </a:moveTo>
                <a:cubicBezTo>
                  <a:pt x="23734" y="6428"/>
                  <a:pt x="18073" y="5020"/>
                  <a:pt x="12225" y="7619"/>
                </a:cubicBezTo>
                <a:cubicBezTo>
                  <a:pt x="9932" y="8638"/>
                  <a:pt x="10966" y="12517"/>
                  <a:pt x="9844" y="14762"/>
                </a:cubicBezTo>
                <a:cubicBezTo>
                  <a:pt x="8564" y="17322"/>
                  <a:pt x="6669" y="19525"/>
                  <a:pt x="5081" y="21906"/>
                </a:cubicBezTo>
                <a:cubicBezTo>
                  <a:pt x="3494" y="26669"/>
                  <a:pt x="-1269" y="31431"/>
                  <a:pt x="319" y="36194"/>
                </a:cubicBezTo>
                <a:cubicBezTo>
                  <a:pt x="1113" y="38575"/>
                  <a:pt x="2091" y="40902"/>
                  <a:pt x="2700" y="43337"/>
                </a:cubicBezTo>
                <a:cubicBezTo>
                  <a:pt x="5174" y="53234"/>
                  <a:pt x="4291" y="62655"/>
                  <a:pt x="14606" y="69531"/>
                </a:cubicBezTo>
                <a:cubicBezTo>
                  <a:pt x="19369" y="72706"/>
                  <a:pt x="23341" y="77668"/>
                  <a:pt x="28894" y="79056"/>
                </a:cubicBezTo>
                <a:lnTo>
                  <a:pt x="47944" y="83819"/>
                </a:lnTo>
                <a:cubicBezTo>
                  <a:pt x="51119" y="83025"/>
                  <a:pt x="55006" y="83592"/>
                  <a:pt x="57469" y="81437"/>
                </a:cubicBezTo>
                <a:cubicBezTo>
                  <a:pt x="61776" y="77668"/>
                  <a:pt x="63819" y="71912"/>
                  <a:pt x="66994" y="67150"/>
                </a:cubicBezTo>
                <a:cubicBezTo>
                  <a:pt x="68581" y="64769"/>
                  <a:pt x="69375" y="61593"/>
                  <a:pt x="71756" y="60006"/>
                </a:cubicBezTo>
                <a:lnTo>
                  <a:pt x="78900" y="55244"/>
                </a:lnTo>
                <a:cubicBezTo>
                  <a:pt x="82336" y="41497"/>
                  <a:pt x="86473" y="39436"/>
                  <a:pt x="81281" y="29050"/>
                </a:cubicBezTo>
                <a:cubicBezTo>
                  <a:pt x="80001" y="26490"/>
                  <a:pt x="78543" y="23930"/>
                  <a:pt x="76519" y="21906"/>
                </a:cubicBezTo>
                <a:cubicBezTo>
                  <a:pt x="74495" y="19882"/>
                  <a:pt x="71756" y="18731"/>
                  <a:pt x="69375" y="17144"/>
                </a:cubicBezTo>
                <a:cubicBezTo>
                  <a:pt x="63026" y="-1907"/>
                  <a:pt x="72550" y="20319"/>
                  <a:pt x="59850" y="7619"/>
                </a:cubicBezTo>
                <a:cubicBezTo>
                  <a:pt x="58075" y="5844"/>
                  <a:pt x="59915" y="1039"/>
                  <a:pt x="57469" y="475"/>
                </a:cubicBezTo>
                <a:cubicBezTo>
                  <a:pt x="48188" y="-1667"/>
                  <a:pt x="38816" y="4046"/>
                  <a:pt x="31275" y="5237"/>
                </a:cubicBezTo>
                <a:close/>
              </a:path>
            </a:pathLst>
          </a:custGeom>
          <a:solidFill>
            <a:srgbClr val="FF5050">
              <a:alpha val="20000"/>
            </a:srgbClr>
          </a:solidFill>
          <a:ln>
            <a:solidFill>
              <a:srgbClr val="E27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613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50C3C5-70C4-AE47-B363-F60A0A459A12}"/>
              </a:ext>
            </a:extLst>
          </p:cNvPr>
          <p:cNvSpPr txBox="1">
            <a:spLocks/>
          </p:cNvSpPr>
          <p:nvPr/>
        </p:nvSpPr>
        <p:spPr>
          <a:xfrm>
            <a:off x="539595" y="703712"/>
            <a:ext cx="3636166" cy="49785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err="1">
                <a:latin typeface="+mn-lt"/>
              </a:rPr>
              <a:t>Tecnica</a:t>
            </a:r>
            <a:r>
              <a:rPr lang="en-US" sz="2200" b="1" dirty="0">
                <a:latin typeface="+mn-lt"/>
              </a:rPr>
              <a:t>: </a:t>
            </a:r>
            <a:r>
              <a:rPr lang="en-US" sz="2200" b="1" dirty="0" err="1">
                <a:solidFill>
                  <a:srgbClr val="D31145"/>
                </a:solidFill>
                <a:latin typeface="+mn-lt"/>
              </a:rPr>
              <a:t>Hidrodiseccion</a:t>
            </a:r>
            <a:endParaRPr lang="en-US" sz="2200" b="1" dirty="0">
              <a:solidFill>
                <a:srgbClr val="D31145"/>
              </a:solidFill>
              <a:latin typeface="+mn-lt"/>
            </a:endParaRPr>
          </a:p>
        </p:txBody>
      </p:sp>
      <p:sp>
        <p:nvSpPr>
          <p:cNvPr id="5" name="TextBox 4">
            <a:extLst>
              <a:ext uri="{FF2B5EF4-FFF2-40B4-BE49-F238E27FC236}">
                <a16:creationId xmlns:a16="http://schemas.microsoft.com/office/drawing/2014/main" id="{ECA64E36-3207-6D45-947E-1A1A7E62D014}"/>
              </a:ext>
            </a:extLst>
          </p:cNvPr>
          <p:cNvSpPr txBox="1"/>
          <p:nvPr/>
        </p:nvSpPr>
        <p:spPr>
          <a:xfrm>
            <a:off x="1506069" y="4813293"/>
            <a:ext cx="8870456" cy="1446550"/>
          </a:xfrm>
          <a:prstGeom prst="rect">
            <a:avLst/>
          </a:prstGeom>
          <a:noFill/>
        </p:spPr>
        <p:txBody>
          <a:bodyPr wrap="square" rtlCol="0">
            <a:spAutoFit/>
          </a:bodyPr>
          <a:lstStyle/>
          <a:p>
            <a:r>
              <a:rPr lang="en-US" sz="1600" b="1" dirty="0" err="1">
                <a:solidFill>
                  <a:srgbClr val="D31145"/>
                </a:solidFill>
              </a:rPr>
              <a:t>Tecnica</a:t>
            </a:r>
            <a:r>
              <a:rPr lang="en-US" sz="1600" b="1" dirty="0">
                <a:solidFill>
                  <a:srgbClr val="D31145"/>
                </a:solidFill>
              </a:rPr>
              <a:t>: </a:t>
            </a:r>
            <a:r>
              <a:rPr lang="es-ES" sz="1600" b="1" dirty="0"/>
              <a:t>La </a:t>
            </a:r>
            <a:r>
              <a:rPr lang="es-ES" sz="1600" b="1" dirty="0" err="1"/>
              <a:t>hidrodisección</a:t>
            </a:r>
            <a:r>
              <a:rPr lang="es-ES" sz="1600" b="1" dirty="0"/>
              <a:t> con 1% de lidocaína o solución salina normal se puede emplear para ampliar la delgada reflexión mediastinal anterior (</a:t>
            </a:r>
            <a:r>
              <a:rPr lang="es-ES" sz="1600" b="1" dirty="0">
                <a:solidFill>
                  <a:srgbClr val="E27172"/>
                </a:solidFill>
              </a:rPr>
              <a:t>flecha en b</a:t>
            </a:r>
            <a:r>
              <a:rPr lang="es-ES" sz="1600" b="1" dirty="0"/>
              <a:t>) y reducir el riesgo de neumotórax mientras atraviesa el </a:t>
            </a:r>
            <a:r>
              <a:rPr lang="es-ES" sz="1600" b="1" dirty="0" err="1"/>
              <a:t>mediastinum</a:t>
            </a:r>
            <a:r>
              <a:rPr lang="es-ES" sz="1600" b="1" dirty="0"/>
              <a:t>, como se muestra en las imágenes de TC axiales.</a:t>
            </a:r>
          </a:p>
          <a:p>
            <a:endParaRPr lang="en-US" sz="1200" dirty="0"/>
          </a:p>
          <a:p>
            <a:pPr marL="285750" indent="-285750">
              <a:buFont typeface="Arial" panose="020B0604020202020204" pitchFamily="34" charset="0"/>
              <a:buChar char="•"/>
            </a:pPr>
            <a:r>
              <a:rPr lang="es-ES" sz="1400" dirty="0"/>
              <a:t>Al acercarse a la lesión (</a:t>
            </a:r>
            <a:r>
              <a:rPr lang="es-ES" sz="1400" dirty="0">
                <a:solidFill>
                  <a:srgbClr val="E27172"/>
                </a:solidFill>
              </a:rPr>
              <a:t>flecha en a</a:t>
            </a:r>
            <a:r>
              <a:rPr lang="es-ES" sz="1400" dirty="0"/>
              <a:t>), observe la relación tangencial de la aguja de biopsia con los vasos principales, que conlleva menos riesgo que el uso de un enfoque oblicuo o perpendicular.</a:t>
            </a:r>
            <a:endParaRPr lang="en-US" sz="1600" b="1" dirty="0"/>
          </a:p>
        </p:txBody>
      </p:sp>
      <p:grpSp>
        <p:nvGrpSpPr>
          <p:cNvPr id="23" name="Group 22">
            <a:extLst>
              <a:ext uri="{FF2B5EF4-FFF2-40B4-BE49-F238E27FC236}">
                <a16:creationId xmlns:a16="http://schemas.microsoft.com/office/drawing/2014/main" id="{07C5A4E1-8951-4FFF-A62F-3C455E4931A3}"/>
              </a:ext>
            </a:extLst>
          </p:cNvPr>
          <p:cNvGrpSpPr/>
          <p:nvPr/>
        </p:nvGrpSpPr>
        <p:grpSpPr>
          <a:xfrm>
            <a:off x="1506068" y="1422662"/>
            <a:ext cx="9240618" cy="3281569"/>
            <a:chOff x="2588497" y="848471"/>
            <a:chExt cx="8339418" cy="2961531"/>
          </a:xfrm>
        </p:grpSpPr>
        <p:pic>
          <p:nvPicPr>
            <p:cNvPr id="2" name="Content Placeholder 1">
              <a:extLst>
                <a:ext uri="{FF2B5EF4-FFF2-40B4-BE49-F238E27FC236}">
                  <a16:creationId xmlns:a16="http://schemas.microsoft.com/office/drawing/2014/main" id="{08D03EB5-CA2C-CB49-855C-C099AE32C1E9}"/>
                </a:ext>
              </a:extLst>
            </p:cNvPr>
            <p:cNvPicPr>
              <a:picLocks noChangeAspect="1"/>
            </p:cNvPicPr>
            <p:nvPr/>
          </p:nvPicPr>
          <p:blipFill rotWithShape="1">
            <a:blip r:embed="rId3">
              <a:extLst>
                <a:ext uri="{28A0092B-C50C-407E-A947-70E740481C1C}">
                  <a14:useLocalDpi xmlns:a14="http://schemas.microsoft.com/office/drawing/2010/main" val="0"/>
                </a:ext>
              </a:extLst>
            </a:blip>
            <a:srcRect l="15995" t="11459" r="19516" b="20138"/>
            <a:stretch/>
          </p:blipFill>
          <p:spPr>
            <a:xfrm>
              <a:off x="2588497" y="850734"/>
              <a:ext cx="2823135" cy="2959268"/>
            </a:xfrm>
            <a:prstGeom prst="rect">
              <a:avLst/>
            </a:prstGeom>
            <a:ln>
              <a:noFill/>
              <a:miter lim="800000"/>
              <a:headEnd/>
              <a:tailEnd/>
            </a:ln>
          </p:spPr>
        </p:pic>
        <p:pic>
          <p:nvPicPr>
            <p:cNvPr id="3" name="Content Placeholder 2">
              <a:extLst>
                <a:ext uri="{FF2B5EF4-FFF2-40B4-BE49-F238E27FC236}">
                  <a16:creationId xmlns:a16="http://schemas.microsoft.com/office/drawing/2014/main" id="{4350B476-61DC-BF4B-944F-277D95CFFAF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0" contrast="53000"/>
                      </a14:imgEffect>
                    </a14:imgLayer>
                  </a14:imgProps>
                </a:ext>
                <a:ext uri="{28A0092B-C50C-407E-A947-70E740481C1C}">
                  <a14:useLocalDpi xmlns:a14="http://schemas.microsoft.com/office/drawing/2010/main" val="0"/>
                </a:ext>
              </a:extLst>
            </a:blip>
            <a:srcRect l="15810" t="9028" r="16581" b="18749"/>
            <a:stretch/>
          </p:blipFill>
          <p:spPr>
            <a:xfrm>
              <a:off x="5393213" y="848471"/>
              <a:ext cx="2774314" cy="2959268"/>
            </a:xfrm>
            <a:prstGeom prst="rect">
              <a:avLst/>
            </a:prstGeom>
            <a:ln>
              <a:noFill/>
              <a:miter lim="800000"/>
              <a:headEnd/>
              <a:tailEnd/>
            </a:ln>
          </p:spPr>
        </p:pic>
        <p:cxnSp>
          <p:nvCxnSpPr>
            <p:cNvPr id="6" name="Straight Arrow Connector 5">
              <a:extLst>
                <a:ext uri="{FF2B5EF4-FFF2-40B4-BE49-F238E27FC236}">
                  <a16:creationId xmlns:a16="http://schemas.microsoft.com/office/drawing/2014/main" id="{88E3ABFA-8E74-5E4B-B5AA-5D3B5085DAA1}"/>
                </a:ext>
              </a:extLst>
            </p:cNvPr>
            <p:cNvCxnSpPr>
              <a:cxnSpLocks/>
            </p:cNvCxnSpPr>
            <p:nvPr/>
          </p:nvCxnSpPr>
          <p:spPr>
            <a:xfrm>
              <a:off x="3096498" y="2125782"/>
              <a:ext cx="0" cy="435282"/>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DE14E97-1D89-3648-83D0-3C4575C33A2A}"/>
                </a:ext>
              </a:extLst>
            </p:cNvPr>
            <p:cNvCxnSpPr>
              <a:cxnSpLocks/>
            </p:cNvCxnSpPr>
            <p:nvPr/>
          </p:nvCxnSpPr>
          <p:spPr>
            <a:xfrm flipV="1">
              <a:off x="6713308" y="2033267"/>
              <a:ext cx="0" cy="43707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2">
              <a:extLst>
                <a:ext uri="{FF2B5EF4-FFF2-40B4-BE49-F238E27FC236}">
                  <a16:creationId xmlns:a16="http://schemas.microsoft.com/office/drawing/2014/main" id="{740B7114-B3E7-2B4E-AB08-075FF4C36ECF}"/>
                </a:ext>
              </a:extLst>
            </p:cNvPr>
            <p:cNvPicPr>
              <a:picLocks noChangeAspect="1"/>
            </p:cNvPicPr>
            <p:nvPr/>
          </p:nvPicPr>
          <p:blipFill rotWithShape="1">
            <a:blip r:embed="rId6">
              <a:extLst>
                <a:ext uri="{28A0092B-C50C-407E-A947-70E740481C1C}">
                  <a14:useLocalDpi xmlns:a14="http://schemas.microsoft.com/office/drawing/2010/main" val="0"/>
                </a:ext>
              </a:extLst>
            </a:blip>
            <a:srcRect l="10423" t="13993" r="27310" b="19408"/>
            <a:stretch/>
          </p:blipFill>
          <p:spPr>
            <a:xfrm>
              <a:off x="8167527" y="848471"/>
              <a:ext cx="2760388" cy="2959268"/>
            </a:xfrm>
            <a:prstGeom prst="rect">
              <a:avLst/>
            </a:prstGeom>
            <a:ln>
              <a:noFill/>
              <a:miter lim="800000"/>
              <a:headEnd/>
              <a:tailEnd/>
            </a:ln>
          </p:spPr>
        </p:pic>
        <p:sp>
          <p:nvSpPr>
            <p:cNvPr id="14" name="TextBox 13">
              <a:extLst>
                <a:ext uri="{FF2B5EF4-FFF2-40B4-BE49-F238E27FC236}">
                  <a16:creationId xmlns:a16="http://schemas.microsoft.com/office/drawing/2014/main" id="{517A13F9-D125-4194-9F43-CF73F9C1FB4E}"/>
                </a:ext>
              </a:extLst>
            </p:cNvPr>
            <p:cNvSpPr txBox="1"/>
            <p:nvPr/>
          </p:nvSpPr>
          <p:spPr>
            <a:xfrm>
              <a:off x="8167526" y="3531871"/>
              <a:ext cx="1937133" cy="249984"/>
            </a:xfrm>
            <a:prstGeom prst="rect">
              <a:avLst/>
            </a:prstGeom>
            <a:solidFill>
              <a:schemeClr val="tx1"/>
            </a:solidFill>
          </p:spPr>
          <p:txBody>
            <a:bodyPr wrap="square" rtlCol="0">
              <a:spAutoFit/>
            </a:bodyPr>
            <a:lstStyle/>
            <a:p>
              <a:r>
                <a:rPr lang="en-US" sz="1200" dirty="0">
                  <a:solidFill>
                    <a:schemeClr val="bg1"/>
                  </a:solidFill>
                </a:rPr>
                <a:t>cancer colon </a:t>
              </a:r>
              <a:r>
                <a:rPr lang="en-US" sz="1200" dirty="0" err="1">
                  <a:solidFill>
                    <a:schemeClr val="bg1"/>
                  </a:solidFill>
                </a:rPr>
                <a:t>metastasico</a:t>
              </a:r>
              <a:r>
                <a:rPr lang="en-US" sz="1200" dirty="0">
                  <a:solidFill>
                    <a:schemeClr val="bg1"/>
                  </a:solidFill>
                </a:rPr>
                <a:t> </a:t>
              </a:r>
            </a:p>
          </p:txBody>
        </p:sp>
      </p:grpSp>
      <p:sp>
        <p:nvSpPr>
          <p:cNvPr id="16" name="Rectangle 15">
            <a:extLst>
              <a:ext uri="{FF2B5EF4-FFF2-40B4-BE49-F238E27FC236}">
                <a16:creationId xmlns:a16="http://schemas.microsoft.com/office/drawing/2014/main" id="{47BED25C-0DE6-4FFD-9903-7F9DF4012D88}"/>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13" name="TextBox 12">
            <a:extLst>
              <a:ext uri="{FF2B5EF4-FFF2-40B4-BE49-F238E27FC236}">
                <a16:creationId xmlns:a16="http://schemas.microsoft.com/office/drawing/2014/main" id="{E586ABC4-F0FA-7A4F-A0F2-16BDC51450B1}"/>
              </a:ext>
            </a:extLst>
          </p:cNvPr>
          <p:cNvSpPr txBox="1"/>
          <p:nvPr/>
        </p:nvSpPr>
        <p:spPr>
          <a:xfrm>
            <a:off x="539595" y="2880034"/>
            <a:ext cx="863882" cy="3693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solidFill>
                  <a:srgbClr val="D31145"/>
                </a:solidFill>
              </a:rPr>
              <a:t>Caso 1:</a:t>
            </a:r>
          </a:p>
        </p:txBody>
      </p:sp>
      <p:sp>
        <p:nvSpPr>
          <p:cNvPr id="15" name="TextBox 14">
            <a:extLst>
              <a:ext uri="{FF2B5EF4-FFF2-40B4-BE49-F238E27FC236}">
                <a16:creationId xmlns:a16="http://schemas.microsoft.com/office/drawing/2014/main" id="{EBBFE3B6-C501-454D-96A1-5D3D591B2FE8}"/>
              </a:ext>
            </a:extLst>
          </p:cNvPr>
          <p:cNvSpPr txBox="1"/>
          <p:nvPr/>
        </p:nvSpPr>
        <p:spPr>
          <a:xfrm>
            <a:off x="4279529" y="1444434"/>
            <a:ext cx="326595" cy="369332"/>
          </a:xfrm>
          <a:prstGeom prst="rect">
            <a:avLst/>
          </a:prstGeom>
          <a:noFill/>
        </p:spPr>
        <p:txBody>
          <a:bodyPr wrap="square" rtlCol="0">
            <a:spAutoFit/>
          </a:bodyPr>
          <a:lstStyle/>
          <a:p>
            <a:r>
              <a:rPr lang="en-US" b="1" dirty="0">
                <a:solidFill>
                  <a:srgbClr val="FF0000"/>
                </a:solidFill>
              </a:rPr>
              <a:t>a</a:t>
            </a:r>
          </a:p>
        </p:txBody>
      </p:sp>
      <p:sp>
        <p:nvSpPr>
          <p:cNvPr id="17" name="TextBox 16">
            <a:extLst>
              <a:ext uri="{FF2B5EF4-FFF2-40B4-BE49-F238E27FC236}">
                <a16:creationId xmlns:a16="http://schemas.microsoft.com/office/drawing/2014/main" id="{8B451C23-C762-4A0E-91C5-5CC366BA0B57}"/>
              </a:ext>
            </a:extLst>
          </p:cNvPr>
          <p:cNvSpPr txBox="1"/>
          <p:nvPr/>
        </p:nvSpPr>
        <p:spPr>
          <a:xfrm>
            <a:off x="7394419" y="1433548"/>
            <a:ext cx="326595" cy="369332"/>
          </a:xfrm>
          <a:prstGeom prst="rect">
            <a:avLst/>
          </a:prstGeom>
          <a:noFill/>
        </p:spPr>
        <p:txBody>
          <a:bodyPr wrap="square" rtlCol="0">
            <a:spAutoFit/>
          </a:bodyPr>
          <a:lstStyle/>
          <a:p>
            <a:r>
              <a:rPr lang="en-US" b="1" dirty="0">
                <a:solidFill>
                  <a:srgbClr val="FF0000"/>
                </a:solidFill>
              </a:rPr>
              <a:t>b</a:t>
            </a:r>
          </a:p>
        </p:txBody>
      </p:sp>
      <p:sp>
        <p:nvSpPr>
          <p:cNvPr id="18" name="TextBox 17">
            <a:extLst>
              <a:ext uri="{FF2B5EF4-FFF2-40B4-BE49-F238E27FC236}">
                <a16:creationId xmlns:a16="http://schemas.microsoft.com/office/drawing/2014/main" id="{FC555C46-5644-4351-9390-66402341A4B5}"/>
              </a:ext>
            </a:extLst>
          </p:cNvPr>
          <p:cNvSpPr txBox="1"/>
          <p:nvPr/>
        </p:nvSpPr>
        <p:spPr>
          <a:xfrm>
            <a:off x="10408402" y="1433548"/>
            <a:ext cx="326595" cy="369332"/>
          </a:xfrm>
          <a:prstGeom prst="rect">
            <a:avLst/>
          </a:prstGeom>
          <a:noFill/>
        </p:spPr>
        <p:txBody>
          <a:bodyPr wrap="square" rtlCol="0">
            <a:spAutoFit/>
          </a:bodyPr>
          <a:lstStyle/>
          <a:p>
            <a:r>
              <a:rPr lang="en-US" b="1" dirty="0">
                <a:solidFill>
                  <a:srgbClr val="FF0000"/>
                </a:solidFill>
              </a:rPr>
              <a:t>c</a:t>
            </a:r>
          </a:p>
        </p:txBody>
      </p:sp>
    </p:spTree>
    <p:extLst>
      <p:ext uri="{BB962C8B-B14F-4D97-AF65-F5344CB8AC3E}">
        <p14:creationId xmlns:p14="http://schemas.microsoft.com/office/powerpoint/2010/main" val="98693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D78628E-C293-504B-93CF-1389C07A9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46" t="2231" r="24347" b="10930"/>
          <a:stretch/>
        </p:blipFill>
        <p:spPr bwMode="auto">
          <a:xfrm>
            <a:off x="10001679" y="1797251"/>
            <a:ext cx="1998283" cy="332683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 name="Picture 5">
            <a:extLst>
              <a:ext uri="{FF2B5EF4-FFF2-40B4-BE49-F238E27FC236}">
                <a16:creationId xmlns:a16="http://schemas.microsoft.com/office/drawing/2014/main" id="{F9DFC853-D2EA-6D45-8EB2-EDB4EAC46B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11" r="18442"/>
          <a:stretch/>
        </p:blipFill>
        <p:spPr bwMode="auto">
          <a:xfrm>
            <a:off x="3602811" y="1797252"/>
            <a:ext cx="2588868" cy="332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E8FD033F-97CE-F94D-AA1D-2E6013A34C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22" r="13333" b="16663"/>
          <a:stretch/>
        </p:blipFill>
        <p:spPr bwMode="auto">
          <a:xfrm>
            <a:off x="6191679" y="1797251"/>
            <a:ext cx="3810000" cy="33280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itle 6">
            <a:extLst>
              <a:ext uri="{FF2B5EF4-FFF2-40B4-BE49-F238E27FC236}">
                <a16:creationId xmlns:a16="http://schemas.microsoft.com/office/drawing/2014/main" id="{BCD6C081-506B-374A-957C-AA4E70451627}"/>
              </a:ext>
            </a:extLst>
          </p:cNvPr>
          <p:cNvSpPr txBox="1">
            <a:spLocks/>
          </p:cNvSpPr>
          <p:nvPr/>
        </p:nvSpPr>
        <p:spPr>
          <a:xfrm>
            <a:off x="152600" y="2162629"/>
            <a:ext cx="3366299" cy="371565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s-ES" sz="1600" dirty="0">
                <a:latin typeface="+mn-lt"/>
              </a:rPr>
              <a:t>Se confirmó que la opacidad anormal en la franja </a:t>
            </a:r>
            <a:r>
              <a:rPr lang="es-ES" sz="1600" dirty="0" err="1">
                <a:latin typeface="+mn-lt"/>
              </a:rPr>
              <a:t>paratraqueal</a:t>
            </a:r>
            <a:r>
              <a:rPr lang="es-ES" sz="1600" dirty="0">
                <a:latin typeface="+mn-lt"/>
              </a:rPr>
              <a:t> derecha en la radiografía (a) era una masa de tejido blando mediastinal en la imagen de TC mejorada (</a:t>
            </a:r>
            <a:r>
              <a:rPr lang="es-ES" sz="1600" dirty="0">
                <a:solidFill>
                  <a:srgbClr val="E27172"/>
                </a:solidFill>
                <a:latin typeface="+mn-lt"/>
              </a:rPr>
              <a:t>área roja en b</a:t>
            </a:r>
            <a:r>
              <a:rPr lang="es-ES" sz="1600" dirty="0">
                <a:latin typeface="+mn-lt"/>
              </a:rPr>
              <a:t>) y era hipermetabólica en la imagen PET/CT 18F-FDG (c).</a:t>
            </a:r>
          </a:p>
          <a:p>
            <a:pPr marL="285750" indent="-285750" algn="l">
              <a:buFont typeface="Arial" panose="020B0604020202020204" pitchFamily="34" charset="0"/>
              <a:buChar char="•"/>
            </a:pPr>
            <a:endParaRPr lang="en-US" sz="1600" dirty="0">
              <a:latin typeface="+mn-lt"/>
            </a:endParaRPr>
          </a:p>
          <a:p>
            <a:pPr marL="285750" indent="-285750" algn="l">
              <a:buFont typeface="Arial" panose="020B0604020202020204" pitchFamily="34" charset="0"/>
              <a:buChar char="•"/>
            </a:pPr>
            <a:r>
              <a:rPr lang="es-ES" sz="1600" dirty="0">
                <a:latin typeface="+mn-lt"/>
              </a:rPr>
              <a:t>Un enfoque anterior es difícil de realizar debido a la </a:t>
            </a:r>
            <a:r>
              <a:rPr lang="es-ES" sz="1600" dirty="0" err="1">
                <a:latin typeface="+mn-lt"/>
              </a:rPr>
              <a:t>vasculatura</a:t>
            </a:r>
            <a:r>
              <a:rPr lang="es-ES" sz="1600" dirty="0">
                <a:latin typeface="+mn-lt"/>
              </a:rPr>
              <a:t> superpuesta. Un enfoque posterior también es difícil de realizar debido a la posición a lo largo de la pleura medial.</a:t>
            </a:r>
            <a:endParaRPr lang="en-US" sz="1600" dirty="0">
              <a:latin typeface="+mn-lt"/>
            </a:endParaRPr>
          </a:p>
        </p:txBody>
      </p:sp>
      <p:sp>
        <p:nvSpPr>
          <p:cNvPr id="9" name="Title 6">
            <a:extLst>
              <a:ext uri="{FF2B5EF4-FFF2-40B4-BE49-F238E27FC236}">
                <a16:creationId xmlns:a16="http://schemas.microsoft.com/office/drawing/2014/main" id="{11B54C1B-E29B-6A44-A5D0-6F427AB2B802}"/>
              </a:ext>
            </a:extLst>
          </p:cNvPr>
          <p:cNvSpPr txBox="1">
            <a:spLocks/>
          </p:cNvSpPr>
          <p:nvPr/>
        </p:nvSpPr>
        <p:spPr>
          <a:xfrm>
            <a:off x="539595" y="1465207"/>
            <a:ext cx="3175155" cy="42074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Caso 2: </a:t>
            </a:r>
            <a:r>
              <a:rPr lang="es-ES" sz="1800" dirty="0">
                <a:latin typeface="+mn-lt"/>
              </a:rPr>
              <a:t>Hombre de 77 años con tos persistente</a:t>
            </a:r>
            <a:endParaRPr lang="en-US" sz="1800" dirty="0">
              <a:latin typeface="+mn-lt"/>
            </a:endParaRPr>
          </a:p>
        </p:txBody>
      </p:sp>
      <p:cxnSp>
        <p:nvCxnSpPr>
          <p:cNvPr id="11" name="Straight Arrow Connector 10">
            <a:extLst>
              <a:ext uri="{FF2B5EF4-FFF2-40B4-BE49-F238E27FC236}">
                <a16:creationId xmlns:a16="http://schemas.microsoft.com/office/drawing/2014/main" id="{7D459BC8-2D93-EE4D-95AA-F34A34BB27AD}"/>
              </a:ext>
            </a:extLst>
          </p:cNvPr>
          <p:cNvCxnSpPr>
            <a:cxnSpLocks/>
          </p:cNvCxnSpPr>
          <p:nvPr/>
        </p:nvCxnSpPr>
        <p:spPr>
          <a:xfrm>
            <a:off x="4073052" y="2825945"/>
            <a:ext cx="414042"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3" name="Title 6">
            <a:extLst>
              <a:ext uri="{FF2B5EF4-FFF2-40B4-BE49-F238E27FC236}">
                <a16:creationId xmlns:a16="http://schemas.microsoft.com/office/drawing/2014/main" id="{238003F6-5340-2246-B6D2-EE5AB6C352E4}"/>
              </a:ext>
            </a:extLst>
          </p:cNvPr>
          <p:cNvSpPr txBox="1">
            <a:spLocks/>
          </p:cNvSpPr>
          <p:nvPr/>
        </p:nvSpPr>
        <p:spPr>
          <a:xfrm>
            <a:off x="6191679" y="4879796"/>
            <a:ext cx="1166698" cy="24553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bg1"/>
                </a:solidFill>
                <a:latin typeface="+mn-lt"/>
              </a:rPr>
              <a:t>Axial CECT</a:t>
            </a:r>
          </a:p>
        </p:txBody>
      </p:sp>
      <p:sp>
        <p:nvSpPr>
          <p:cNvPr id="21" name="TextBox 20">
            <a:extLst>
              <a:ext uri="{FF2B5EF4-FFF2-40B4-BE49-F238E27FC236}">
                <a16:creationId xmlns:a16="http://schemas.microsoft.com/office/drawing/2014/main" id="{63571A35-CDD4-3A43-951E-58F3E6709873}"/>
              </a:ext>
            </a:extLst>
          </p:cNvPr>
          <p:cNvSpPr txBox="1"/>
          <p:nvPr/>
        </p:nvSpPr>
        <p:spPr>
          <a:xfrm>
            <a:off x="6809742" y="2655290"/>
            <a:ext cx="396262" cy="253916"/>
          </a:xfrm>
          <a:prstGeom prst="rect">
            <a:avLst/>
          </a:prstGeom>
          <a:solidFill>
            <a:srgbClr val="F0B3AE"/>
          </a:solidFill>
          <a:ln w="12700">
            <a:solidFill>
              <a:srgbClr val="E27172"/>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050" dirty="0"/>
              <a:t>VCS</a:t>
            </a:r>
          </a:p>
        </p:txBody>
      </p:sp>
      <p:sp>
        <p:nvSpPr>
          <p:cNvPr id="22" name="TextBox 21">
            <a:extLst>
              <a:ext uri="{FF2B5EF4-FFF2-40B4-BE49-F238E27FC236}">
                <a16:creationId xmlns:a16="http://schemas.microsoft.com/office/drawing/2014/main" id="{2765A9A8-3526-B44C-BA38-8BE6A85ADE3B}"/>
              </a:ext>
            </a:extLst>
          </p:cNvPr>
          <p:cNvSpPr txBox="1"/>
          <p:nvPr/>
        </p:nvSpPr>
        <p:spPr>
          <a:xfrm>
            <a:off x="7324510" y="1952832"/>
            <a:ext cx="1816523" cy="253916"/>
          </a:xfrm>
          <a:prstGeom prst="rect">
            <a:avLst/>
          </a:prstGeom>
          <a:solidFill>
            <a:srgbClr val="F0B3AE"/>
          </a:solidFill>
          <a:ln w="12700">
            <a:solidFill>
              <a:srgbClr val="E27172"/>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050" dirty="0"/>
              <a:t>Arteria </a:t>
            </a:r>
            <a:r>
              <a:rPr lang="en-US" sz="1050" dirty="0" err="1"/>
              <a:t>braquiocéfala</a:t>
            </a:r>
            <a:r>
              <a:rPr lang="en-US" sz="1050" dirty="0"/>
              <a:t> </a:t>
            </a:r>
            <a:r>
              <a:rPr lang="en-US" sz="1050" dirty="0" err="1"/>
              <a:t>derecha</a:t>
            </a:r>
            <a:endParaRPr lang="en-US" sz="1050" dirty="0"/>
          </a:p>
        </p:txBody>
      </p:sp>
      <p:sp>
        <p:nvSpPr>
          <p:cNvPr id="23" name="TextBox 22">
            <a:extLst>
              <a:ext uri="{FF2B5EF4-FFF2-40B4-BE49-F238E27FC236}">
                <a16:creationId xmlns:a16="http://schemas.microsoft.com/office/drawing/2014/main" id="{9B53F6C7-109D-1048-9FFE-3AD3FEE9D636}"/>
              </a:ext>
            </a:extLst>
          </p:cNvPr>
          <p:cNvSpPr txBox="1"/>
          <p:nvPr/>
        </p:nvSpPr>
        <p:spPr>
          <a:xfrm>
            <a:off x="8943486" y="2516273"/>
            <a:ext cx="1118085" cy="415498"/>
          </a:xfrm>
          <a:prstGeom prst="rect">
            <a:avLst/>
          </a:prstGeom>
          <a:solidFill>
            <a:srgbClr val="F0B3AE"/>
          </a:solidFill>
          <a:ln w="12700">
            <a:solidFill>
              <a:srgbClr val="E2717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050" dirty="0"/>
              <a:t>Arteria </a:t>
            </a:r>
            <a:r>
              <a:rPr lang="en-US" sz="1050" dirty="0" err="1"/>
              <a:t>carótida</a:t>
            </a:r>
            <a:r>
              <a:rPr lang="en-US" sz="1050" dirty="0"/>
              <a:t> </a:t>
            </a:r>
            <a:r>
              <a:rPr lang="en-US" sz="1050" dirty="0" err="1"/>
              <a:t>común</a:t>
            </a:r>
            <a:r>
              <a:rPr lang="en-US" sz="1050" dirty="0"/>
              <a:t> </a:t>
            </a:r>
            <a:r>
              <a:rPr lang="en-US" sz="1050" dirty="0" err="1"/>
              <a:t>izquierda</a:t>
            </a:r>
            <a:endParaRPr lang="en-US" sz="1050" dirty="0"/>
          </a:p>
        </p:txBody>
      </p:sp>
      <p:sp>
        <p:nvSpPr>
          <p:cNvPr id="24" name="Freeform 23">
            <a:extLst>
              <a:ext uri="{FF2B5EF4-FFF2-40B4-BE49-F238E27FC236}">
                <a16:creationId xmlns:a16="http://schemas.microsoft.com/office/drawing/2014/main" id="{2145F7B1-AC7A-1A45-9831-537087E0458A}"/>
              </a:ext>
            </a:extLst>
          </p:cNvPr>
          <p:cNvSpPr/>
          <p:nvPr/>
        </p:nvSpPr>
        <p:spPr>
          <a:xfrm>
            <a:off x="7414054" y="3309340"/>
            <a:ext cx="768350" cy="749300"/>
          </a:xfrm>
          <a:custGeom>
            <a:avLst/>
            <a:gdLst>
              <a:gd name="connsiteX0" fmla="*/ 546100 w 768350"/>
              <a:gd name="connsiteY0" fmla="*/ 38100 h 749300"/>
              <a:gd name="connsiteX1" fmla="*/ 527050 w 768350"/>
              <a:gd name="connsiteY1" fmla="*/ 31750 h 749300"/>
              <a:gd name="connsiteX2" fmla="*/ 514350 w 768350"/>
              <a:gd name="connsiteY2" fmla="*/ 25400 h 749300"/>
              <a:gd name="connsiteX3" fmla="*/ 482600 w 768350"/>
              <a:gd name="connsiteY3" fmla="*/ 19050 h 749300"/>
              <a:gd name="connsiteX4" fmla="*/ 425450 w 768350"/>
              <a:gd name="connsiteY4" fmla="*/ 6350 h 749300"/>
              <a:gd name="connsiteX5" fmla="*/ 374650 w 768350"/>
              <a:gd name="connsiteY5" fmla="*/ 0 h 749300"/>
              <a:gd name="connsiteX6" fmla="*/ 171450 w 768350"/>
              <a:gd name="connsiteY6" fmla="*/ 12700 h 749300"/>
              <a:gd name="connsiteX7" fmla="*/ 127000 w 768350"/>
              <a:gd name="connsiteY7" fmla="*/ 25400 h 749300"/>
              <a:gd name="connsiteX8" fmla="*/ 101600 w 768350"/>
              <a:gd name="connsiteY8" fmla="*/ 38100 h 749300"/>
              <a:gd name="connsiteX9" fmla="*/ 95250 w 768350"/>
              <a:gd name="connsiteY9" fmla="*/ 50800 h 749300"/>
              <a:gd name="connsiteX10" fmla="*/ 69850 w 768350"/>
              <a:gd name="connsiteY10" fmla="*/ 63500 h 749300"/>
              <a:gd name="connsiteX11" fmla="*/ 50800 w 768350"/>
              <a:gd name="connsiteY11" fmla="*/ 88900 h 749300"/>
              <a:gd name="connsiteX12" fmla="*/ 38100 w 768350"/>
              <a:gd name="connsiteY12" fmla="*/ 114300 h 749300"/>
              <a:gd name="connsiteX13" fmla="*/ 31750 w 768350"/>
              <a:gd name="connsiteY13" fmla="*/ 127000 h 749300"/>
              <a:gd name="connsiteX14" fmla="*/ 19050 w 768350"/>
              <a:gd name="connsiteY14" fmla="*/ 152400 h 749300"/>
              <a:gd name="connsiteX15" fmla="*/ 12700 w 768350"/>
              <a:gd name="connsiteY15" fmla="*/ 165100 h 749300"/>
              <a:gd name="connsiteX16" fmla="*/ 0 w 768350"/>
              <a:gd name="connsiteY16" fmla="*/ 247650 h 749300"/>
              <a:gd name="connsiteX17" fmla="*/ 6350 w 768350"/>
              <a:gd name="connsiteY17" fmla="*/ 317500 h 749300"/>
              <a:gd name="connsiteX18" fmla="*/ 12700 w 768350"/>
              <a:gd name="connsiteY18" fmla="*/ 342900 h 749300"/>
              <a:gd name="connsiteX19" fmla="*/ 19050 w 768350"/>
              <a:gd name="connsiteY19" fmla="*/ 374650 h 749300"/>
              <a:gd name="connsiteX20" fmla="*/ 25400 w 768350"/>
              <a:gd name="connsiteY20" fmla="*/ 425450 h 749300"/>
              <a:gd name="connsiteX21" fmla="*/ 31750 w 768350"/>
              <a:gd name="connsiteY21" fmla="*/ 596900 h 749300"/>
              <a:gd name="connsiteX22" fmla="*/ 50800 w 768350"/>
              <a:gd name="connsiteY22" fmla="*/ 641350 h 749300"/>
              <a:gd name="connsiteX23" fmla="*/ 76200 w 768350"/>
              <a:gd name="connsiteY23" fmla="*/ 654050 h 749300"/>
              <a:gd name="connsiteX24" fmla="*/ 101600 w 768350"/>
              <a:gd name="connsiteY24" fmla="*/ 673100 h 749300"/>
              <a:gd name="connsiteX25" fmla="*/ 120650 w 768350"/>
              <a:gd name="connsiteY25" fmla="*/ 698500 h 749300"/>
              <a:gd name="connsiteX26" fmla="*/ 152400 w 768350"/>
              <a:gd name="connsiteY26" fmla="*/ 711200 h 749300"/>
              <a:gd name="connsiteX27" fmla="*/ 165100 w 768350"/>
              <a:gd name="connsiteY27" fmla="*/ 717550 h 749300"/>
              <a:gd name="connsiteX28" fmla="*/ 203200 w 768350"/>
              <a:gd name="connsiteY28" fmla="*/ 711200 h 749300"/>
              <a:gd name="connsiteX29" fmla="*/ 215900 w 768350"/>
              <a:gd name="connsiteY29" fmla="*/ 704850 h 749300"/>
              <a:gd name="connsiteX30" fmla="*/ 279400 w 768350"/>
              <a:gd name="connsiteY30" fmla="*/ 711200 h 749300"/>
              <a:gd name="connsiteX31" fmla="*/ 304800 w 768350"/>
              <a:gd name="connsiteY31" fmla="*/ 723900 h 749300"/>
              <a:gd name="connsiteX32" fmla="*/ 317500 w 768350"/>
              <a:gd name="connsiteY32" fmla="*/ 730250 h 749300"/>
              <a:gd name="connsiteX33" fmla="*/ 342900 w 768350"/>
              <a:gd name="connsiteY33" fmla="*/ 749300 h 749300"/>
              <a:gd name="connsiteX34" fmla="*/ 412750 w 768350"/>
              <a:gd name="connsiteY34" fmla="*/ 742950 h 749300"/>
              <a:gd name="connsiteX35" fmla="*/ 438150 w 768350"/>
              <a:gd name="connsiteY35" fmla="*/ 730250 h 749300"/>
              <a:gd name="connsiteX36" fmla="*/ 450850 w 768350"/>
              <a:gd name="connsiteY36" fmla="*/ 723900 h 749300"/>
              <a:gd name="connsiteX37" fmla="*/ 482600 w 768350"/>
              <a:gd name="connsiteY37" fmla="*/ 698500 h 749300"/>
              <a:gd name="connsiteX38" fmla="*/ 495300 w 768350"/>
              <a:gd name="connsiteY38" fmla="*/ 692150 h 749300"/>
              <a:gd name="connsiteX39" fmla="*/ 558800 w 768350"/>
              <a:gd name="connsiteY39" fmla="*/ 698500 h 749300"/>
              <a:gd name="connsiteX40" fmla="*/ 596900 w 768350"/>
              <a:gd name="connsiteY40" fmla="*/ 711200 h 749300"/>
              <a:gd name="connsiteX41" fmla="*/ 673100 w 768350"/>
              <a:gd name="connsiteY41" fmla="*/ 723900 h 749300"/>
              <a:gd name="connsiteX42" fmla="*/ 736600 w 768350"/>
              <a:gd name="connsiteY42" fmla="*/ 717550 h 749300"/>
              <a:gd name="connsiteX43" fmla="*/ 762000 w 768350"/>
              <a:gd name="connsiteY43" fmla="*/ 704850 h 749300"/>
              <a:gd name="connsiteX44" fmla="*/ 768350 w 768350"/>
              <a:gd name="connsiteY44" fmla="*/ 692150 h 749300"/>
              <a:gd name="connsiteX45" fmla="*/ 749300 w 768350"/>
              <a:gd name="connsiteY45" fmla="*/ 660400 h 749300"/>
              <a:gd name="connsiteX46" fmla="*/ 736600 w 768350"/>
              <a:gd name="connsiteY46" fmla="*/ 647700 h 749300"/>
              <a:gd name="connsiteX47" fmla="*/ 723900 w 768350"/>
              <a:gd name="connsiteY47" fmla="*/ 641350 h 749300"/>
              <a:gd name="connsiteX48" fmla="*/ 698500 w 768350"/>
              <a:gd name="connsiteY48" fmla="*/ 622300 h 749300"/>
              <a:gd name="connsiteX49" fmla="*/ 679450 w 768350"/>
              <a:gd name="connsiteY49" fmla="*/ 577850 h 749300"/>
              <a:gd name="connsiteX50" fmla="*/ 685800 w 768350"/>
              <a:gd name="connsiteY50" fmla="*/ 488950 h 749300"/>
              <a:gd name="connsiteX51" fmla="*/ 698500 w 768350"/>
              <a:gd name="connsiteY51" fmla="*/ 463550 h 749300"/>
              <a:gd name="connsiteX52" fmla="*/ 723900 w 768350"/>
              <a:gd name="connsiteY52" fmla="*/ 450850 h 749300"/>
              <a:gd name="connsiteX53" fmla="*/ 749300 w 768350"/>
              <a:gd name="connsiteY53" fmla="*/ 400050 h 749300"/>
              <a:gd name="connsiteX54" fmla="*/ 755650 w 768350"/>
              <a:gd name="connsiteY54" fmla="*/ 387350 h 749300"/>
              <a:gd name="connsiteX55" fmla="*/ 762000 w 768350"/>
              <a:gd name="connsiteY55" fmla="*/ 374650 h 749300"/>
              <a:gd name="connsiteX56" fmla="*/ 742950 w 768350"/>
              <a:gd name="connsiteY56" fmla="*/ 311150 h 749300"/>
              <a:gd name="connsiteX57" fmla="*/ 736600 w 768350"/>
              <a:gd name="connsiteY57" fmla="*/ 298450 h 749300"/>
              <a:gd name="connsiteX58" fmla="*/ 692150 w 768350"/>
              <a:gd name="connsiteY58" fmla="*/ 279400 h 749300"/>
              <a:gd name="connsiteX59" fmla="*/ 679450 w 768350"/>
              <a:gd name="connsiteY59" fmla="*/ 273050 h 749300"/>
              <a:gd name="connsiteX60" fmla="*/ 609600 w 768350"/>
              <a:gd name="connsiteY60" fmla="*/ 266700 h 749300"/>
              <a:gd name="connsiteX61" fmla="*/ 565150 w 768350"/>
              <a:gd name="connsiteY61" fmla="*/ 260350 h 749300"/>
              <a:gd name="connsiteX62" fmla="*/ 533400 w 768350"/>
              <a:gd name="connsiteY62" fmla="*/ 247650 h 749300"/>
              <a:gd name="connsiteX63" fmla="*/ 514350 w 768350"/>
              <a:gd name="connsiteY63" fmla="*/ 203200 h 749300"/>
              <a:gd name="connsiteX64" fmla="*/ 520700 w 768350"/>
              <a:gd name="connsiteY64" fmla="*/ 101600 h 749300"/>
              <a:gd name="connsiteX65" fmla="*/ 533400 w 768350"/>
              <a:gd name="connsiteY65" fmla="*/ 76200 h 749300"/>
              <a:gd name="connsiteX66" fmla="*/ 546100 w 768350"/>
              <a:gd name="connsiteY66" fmla="*/ 381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68350" h="749300">
                <a:moveTo>
                  <a:pt x="546100" y="38100"/>
                </a:moveTo>
                <a:cubicBezTo>
                  <a:pt x="539750" y="35983"/>
                  <a:pt x="533265" y="34236"/>
                  <a:pt x="527050" y="31750"/>
                </a:cubicBezTo>
                <a:cubicBezTo>
                  <a:pt x="522656" y="29992"/>
                  <a:pt x="518901" y="26700"/>
                  <a:pt x="514350" y="25400"/>
                </a:cubicBezTo>
                <a:cubicBezTo>
                  <a:pt x="503972" y="22435"/>
                  <a:pt x="493136" y="21391"/>
                  <a:pt x="482600" y="19050"/>
                </a:cubicBezTo>
                <a:cubicBezTo>
                  <a:pt x="454157" y="12729"/>
                  <a:pt x="456572" y="11138"/>
                  <a:pt x="425450" y="6350"/>
                </a:cubicBezTo>
                <a:cubicBezTo>
                  <a:pt x="408583" y="3755"/>
                  <a:pt x="391583" y="2117"/>
                  <a:pt x="374650" y="0"/>
                </a:cubicBezTo>
                <a:cubicBezTo>
                  <a:pt x="295117" y="3181"/>
                  <a:pt x="241712" y="-75"/>
                  <a:pt x="171450" y="12700"/>
                </a:cubicBezTo>
                <a:cubicBezTo>
                  <a:pt x="162122" y="14396"/>
                  <a:pt x="137022" y="21105"/>
                  <a:pt x="127000" y="25400"/>
                </a:cubicBezTo>
                <a:cubicBezTo>
                  <a:pt x="118299" y="29129"/>
                  <a:pt x="101600" y="38100"/>
                  <a:pt x="101600" y="38100"/>
                </a:cubicBezTo>
                <a:cubicBezTo>
                  <a:pt x="99483" y="42333"/>
                  <a:pt x="98946" y="47843"/>
                  <a:pt x="95250" y="50800"/>
                </a:cubicBezTo>
                <a:cubicBezTo>
                  <a:pt x="87858" y="56713"/>
                  <a:pt x="69850" y="63500"/>
                  <a:pt x="69850" y="63500"/>
                </a:cubicBezTo>
                <a:cubicBezTo>
                  <a:pt x="48137" y="106927"/>
                  <a:pt x="82893" y="40760"/>
                  <a:pt x="50800" y="88900"/>
                </a:cubicBezTo>
                <a:cubicBezTo>
                  <a:pt x="45549" y="96776"/>
                  <a:pt x="42333" y="105833"/>
                  <a:pt x="38100" y="114300"/>
                </a:cubicBezTo>
                <a:lnTo>
                  <a:pt x="31750" y="127000"/>
                </a:lnTo>
                <a:lnTo>
                  <a:pt x="19050" y="152400"/>
                </a:lnTo>
                <a:lnTo>
                  <a:pt x="12700" y="165100"/>
                </a:lnTo>
                <a:cubicBezTo>
                  <a:pt x="7866" y="189270"/>
                  <a:pt x="0" y="224584"/>
                  <a:pt x="0" y="247650"/>
                </a:cubicBezTo>
                <a:cubicBezTo>
                  <a:pt x="0" y="271029"/>
                  <a:pt x="3260" y="294326"/>
                  <a:pt x="6350" y="317500"/>
                </a:cubicBezTo>
                <a:cubicBezTo>
                  <a:pt x="7503" y="326151"/>
                  <a:pt x="10807" y="334381"/>
                  <a:pt x="12700" y="342900"/>
                </a:cubicBezTo>
                <a:cubicBezTo>
                  <a:pt x="15041" y="353436"/>
                  <a:pt x="17409" y="363983"/>
                  <a:pt x="19050" y="374650"/>
                </a:cubicBezTo>
                <a:cubicBezTo>
                  <a:pt x="21645" y="391517"/>
                  <a:pt x="23283" y="408517"/>
                  <a:pt x="25400" y="425450"/>
                </a:cubicBezTo>
                <a:cubicBezTo>
                  <a:pt x="27517" y="482600"/>
                  <a:pt x="27946" y="539837"/>
                  <a:pt x="31750" y="596900"/>
                </a:cubicBezTo>
                <a:cubicBezTo>
                  <a:pt x="32213" y="603845"/>
                  <a:pt x="47665" y="639783"/>
                  <a:pt x="50800" y="641350"/>
                </a:cubicBezTo>
                <a:cubicBezTo>
                  <a:pt x="59267" y="645583"/>
                  <a:pt x="69507" y="647357"/>
                  <a:pt x="76200" y="654050"/>
                </a:cubicBezTo>
                <a:cubicBezTo>
                  <a:pt x="92247" y="670097"/>
                  <a:pt x="83545" y="664073"/>
                  <a:pt x="101600" y="673100"/>
                </a:cubicBezTo>
                <a:cubicBezTo>
                  <a:pt x="108090" y="686080"/>
                  <a:pt x="107813" y="688872"/>
                  <a:pt x="120650" y="698500"/>
                </a:cubicBezTo>
                <a:cubicBezTo>
                  <a:pt x="129160" y="704882"/>
                  <a:pt x="143253" y="707541"/>
                  <a:pt x="152400" y="711200"/>
                </a:cubicBezTo>
                <a:cubicBezTo>
                  <a:pt x="156794" y="712958"/>
                  <a:pt x="160867" y="715433"/>
                  <a:pt x="165100" y="717550"/>
                </a:cubicBezTo>
                <a:cubicBezTo>
                  <a:pt x="177800" y="715433"/>
                  <a:pt x="190709" y="714323"/>
                  <a:pt x="203200" y="711200"/>
                </a:cubicBezTo>
                <a:cubicBezTo>
                  <a:pt x="207792" y="710052"/>
                  <a:pt x="211167" y="704850"/>
                  <a:pt x="215900" y="704850"/>
                </a:cubicBezTo>
                <a:cubicBezTo>
                  <a:pt x="237172" y="704850"/>
                  <a:pt x="258233" y="709083"/>
                  <a:pt x="279400" y="711200"/>
                </a:cubicBezTo>
                <a:lnTo>
                  <a:pt x="304800" y="723900"/>
                </a:lnTo>
                <a:cubicBezTo>
                  <a:pt x="309033" y="726017"/>
                  <a:pt x="314153" y="726903"/>
                  <a:pt x="317500" y="730250"/>
                </a:cubicBezTo>
                <a:cubicBezTo>
                  <a:pt x="333547" y="746297"/>
                  <a:pt x="324845" y="740273"/>
                  <a:pt x="342900" y="749300"/>
                </a:cubicBezTo>
                <a:cubicBezTo>
                  <a:pt x="366183" y="747183"/>
                  <a:pt x="389825" y="747535"/>
                  <a:pt x="412750" y="742950"/>
                </a:cubicBezTo>
                <a:cubicBezTo>
                  <a:pt x="422032" y="741094"/>
                  <a:pt x="429683" y="734483"/>
                  <a:pt x="438150" y="730250"/>
                </a:cubicBezTo>
                <a:lnTo>
                  <a:pt x="450850" y="723900"/>
                </a:lnTo>
                <a:cubicBezTo>
                  <a:pt x="461433" y="702733"/>
                  <a:pt x="452967" y="713317"/>
                  <a:pt x="482600" y="698500"/>
                </a:cubicBezTo>
                <a:lnTo>
                  <a:pt x="495300" y="692150"/>
                </a:lnTo>
                <a:cubicBezTo>
                  <a:pt x="516467" y="694267"/>
                  <a:pt x="537892" y="694580"/>
                  <a:pt x="558800" y="698500"/>
                </a:cubicBezTo>
                <a:cubicBezTo>
                  <a:pt x="571958" y="700967"/>
                  <a:pt x="583913" y="707953"/>
                  <a:pt x="596900" y="711200"/>
                </a:cubicBezTo>
                <a:cubicBezTo>
                  <a:pt x="638856" y="721689"/>
                  <a:pt x="613640" y="716468"/>
                  <a:pt x="673100" y="723900"/>
                </a:cubicBezTo>
                <a:cubicBezTo>
                  <a:pt x="694267" y="721783"/>
                  <a:pt x="715800" y="722007"/>
                  <a:pt x="736600" y="717550"/>
                </a:cubicBezTo>
                <a:cubicBezTo>
                  <a:pt x="745856" y="715567"/>
                  <a:pt x="762000" y="704850"/>
                  <a:pt x="762000" y="704850"/>
                </a:cubicBezTo>
                <a:cubicBezTo>
                  <a:pt x="764117" y="700617"/>
                  <a:pt x="768350" y="696883"/>
                  <a:pt x="768350" y="692150"/>
                </a:cubicBezTo>
                <a:cubicBezTo>
                  <a:pt x="768350" y="658329"/>
                  <a:pt x="765740" y="672730"/>
                  <a:pt x="749300" y="660400"/>
                </a:cubicBezTo>
                <a:cubicBezTo>
                  <a:pt x="744511" y="656808"/>
                  <a:pt x="741389" y="651292"/>
                  <a:pt x="736600" y="647700"/>
                </a:cubicBezTo>
                <a:cubicBezTo>
                  <a:pt x="732814" y="644860"/>
                  <a:pt x="727686" y="644190"/>
                  <a:pt x="723900" y="641350"/>
                </a:cubicBezTo>
                <a:cubicBezTo>
                  <a:pt x="691807" y="617280"/>
                  <a:pt x="729241" y="637670"/>
                  <a:pt x="698500" y="622300"/>
                </a:cubicBezTo>
                <a:cubicBezTo>
                  <a:pt x="682807" y="590913"/>
                  <a:pt x="688793" y="605880"/>
                  <a:pt x="679450" y="577850"/>
                </a:cubicBezTo>
                <a:cubicBezTo>
                  <a:pt x="681567" y="548217"/>
                  <a:pt x="680916" y="518255"/>
                  <a:pt x="685800" y="488950"/>
                </a:cubicBezTo>
                <a:cubicBezTo>
                  <a:pt x="687356" y="479613"/>
                  <a:pt x="690033" y="467783"/>
                  <a:pt x="698500" y="463550"/>
                </a:cubicBezTo>
                <a:lnTo>
                  <a:pt x="723900" y="450850"/>
                </a:lnTo>
                <a:lnTo>
                  <a:pt x="749300" y="400050"/>
                </a:lnTo>
                <a:lnTo>
                  <a:pt x="755650" y="387350"/>
                </a:lnTo>
                <a:lnTo>
                  <a:pt x="762000" y="374650"/>
                </a:lnTo>
                <a:cubicBezTo>
                  <a:pt x="754094" y="327213"/>
                  <a:pt x="761408" y="348066"/>
                  <a:pt x="742950" y="311150"/>
                </a:cubicBezTo>
                <a:cubicBezTo>
                  <a:pt x="740833" y="306917"/>
                  <a:pt x="740833" y="300567"/>
                  <a:pt x="736600" y="298450"/>
                </a:cubicBezTo>
                <a:cubicBezTo>
                  <a:pt x="678786" y="269543"/>
                  <a:pt x="738867" y="298087"/>
                  <a:pt x="692150" y="279400"/>
                </a:cubicBezTo>
                <a:cubicBezTo>
                  <a:pt x="687756" y="277642"/>
                  <a:pt x="684128" y="273770"/>
                  <a:pt x="679450" y="273050"/>
                </a:cubicBezTo>
                <a:cubicBezTo>
                  <a:pt x="656343" y="269495"/>
                  <a:pt x="632836" y="269282"/>
                  <a:pt x="609600" y="266700"/>
                </a:cubicBezTo>
                <a:cubicBezTo>
                  <a:pt x="594724" y="265047"/>
                  <a:pt x="579967" y="262467"/>
                  <a:pt x="565150" y="260350"/>
                </a:cubicBezTo>
                <a:cubicBezTo>
                  <a:pt x="563232" y="259711"/>
                  <a:pt x="536798" y="251897"/>
                  <a:pt x="533400" y="247650"/>
                </a:cubicBezTo>
                <a:cubicBezTo>
                  <a:pt x="524432" y="236440"/>
                  <a:pt x="518938" y="216963"/>
                  <a:pt x="514350" y="203200"/>
                </a:cubicBezTo>
                <a:cubicBezTo>
                  <a:pt x="516467" y="169333"/>
                  <a:pt x="515666" y="135157"/>
                  <a:pt x="520700" y="101600"/>
                </a:cubicBezTo>
                <a:cubicBezTo>
                  <a:pt x="522104" y="92239"/>
                  <a:pt x="533400" y="85666"/>
                  <a:pt x="533400" y="76200"/>
                </a:cubicBezTo>
                <a:lnTo>
                  <a:pt x="546100" y="38100"/>
                </a:lnTo>
                <a:close/>
              </a:path>
            </a:pathLst>
          </a:custGeom>
          <a:solidFill>
            <a:srgbClr val="FF5050">
              <a:alpha val="20000"/>
            </a:srgb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F9A7225A-8AE7-3C48-9456-B34CA102D8ED}"/>
              </a:ext>
            </a:extLst>
          </p:cNvPr>
          <p:cNvCxnSpPr/>
          <p:nvPr/>
        </p:nvCxnSpPr>
        <p:spPr>
          <a:xfrm>
            <a:off x="7214020" y="2916900"/>
            <a:ext cx="252307" cy="169483"/>
          </a:xfrm>
          <a:prstGeom prst="straightConnector1">
            <a:avLst/>
          </a:prstGeom>
          <a:ln w="2222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FE6FEA-4626-3647-9B22-CCE806C572A5}"/>
              </a:ext>
            </a:extLst>
          </p:cNvPr>
          <p:cNvCxnSpPr>
            <a:stCxn id="22" idx="2"/>
          </p:cNvCxnSpPr>
          <p:nvPr/>
        </p:nvCxnSpPr>
        <p:spPr>
          <a:xfrm flipH="1">
            <a:off x="8020479" y="2206748"/>
            <a:ext cx="212293" cy="794893"/>
          </a:xfrm>
          <a:prstGeom prst="straightConnector1">
            <a:avLst/>
          </a:prstGeom>
          <a:ln w="2222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396039-6E94-DA49-A52D-E5F5255E9DE5}"/>
              </a:ext>
            </a:extLst>
          </p:cNvPr>
          <p:cNvCxnSpPr>
            <a:cxnSpLocks/>
            <a:stCxn id="23" idx="1"/>
          </p:cNvCxnSpPr>
          <p:nvPr/>
        </p:nvCxnSpPr>
        <p:spPr>
          <a:xfrm flipH="1">
            <a:off x="8317662" y="2724022"/>
            <a:ext cx="625824" cy="388468"/>
          </a:xfrm>
          <a:prstGeom prst="straightConnector1">
            <a:avLst/>
          </a:prstGeom>
          <a:ln w="2222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E18C0B3-F5B6-3043-BC73-5A11494AD425}"/>
              </a:ext>
            </a:extLst>
          </p:cNvPr>
          <p:cNvSpPr txBox="1"/>
          <p:nvPr/>
        </p:nvSpPr>
        <p:spPr>
          <a:xfrm>
            <a:off x="9060883" y="3246588"/>
            <a:ext cx="489236" cy="253916"/>
          </a:xfrm>
          <a:prstGeom prst="rect">
            <a:avLst/>
          </a:prstGeom>
          <a:solidFill>
            <a:srgbClr val="F0B3AE"/>
          </a:solidFill>
          <a:ln w="12700">
            <a:solidFill>
              <a:srgbClr val="E27172"/>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050" dirty="0"/>
              <a:t>Aorta</a:t>
            </a:r>
          </a:p>
        </p:txBody>
      </p:sp>
      <p:cxnSp>
        <p:nvCxnSpPr>
          <p:cNvPr id="29" name="Straight Arrow Connector 28">
            <a:extLst>
              <a:ext uri="{FF2B5EF4-FFF2-40B4-BE49-F238E27FC236}">
                <a16:creationId xmlns:a16="http://schemas.microsoft.com/office/drawing/2014/main" id="{B8A0E793-9CA5-094C-BBD1-BD04A22B3055}"/>
              </a:ext>
            </a:extLst>
          </p:cNvPr>
          <p:cNvCxnSpPr>
            <a:stCxn id="28" idx="1"/>
          </p:cNvCxnSpPr>
          <p:nvPr/>
        </p:nvCxnSpPr>
        <p:spPr>
          <a:xfrm flipH="1">
            <a:off x="8765471" y="3373546"/>
            <a:ext cx="295412" cy="126958"/>
          </a:xfrm>
          <a:prstGeom prst="straightConnector1">
            <a:avLst/>
          </a:prstGeom>
          <a:ln w="2222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30" name="Title 6">
            <a:extLst>
              <a:ext uri="{FF2B5EF4-FFF2-40B4-BE49-F238E27FC236}">
                <a16:creationId xmlns:a16="http://schemas.microsoft.com/office/drawing/2014/main" id="{44D01277-6DA8-CB45-9F98-BE08D95F4635}"/>
              </a:ext>
            </a:extLst>
          </p:cNvPr>
          <p:cNvSpPr txBox="1">
            <a:spLocks/>
          </p:cNvSpPr>
          <p:nvPr/>
        </p:nvSpPr>
        <p:spPr>
          <a:xfrm>
            <a:off x="10001679" y="4891963"/>
            <a:ext cx="1058192" cy="232118"/>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bg1"/>
                </a:solidFill>
                <a:latin typeface="+mn-lt"/>
              </a:rPr>
              <a:t>Axial PET/CT</a:t>
            </a:r>
          </a:p>
        </p:txBody>
      </p:sp>
      <p:sp>
        <p:nvSpPr>
          <p:cNvPr id="31" name="Title 1">
            <a:extLst>
              <a:ext uri="{FF2B5EF4-FFF2-40B4-BE49-F238E27FC236}">
                <a16:creationId xmlns:a16="http://schemas.microsoft.com/office/drawing/2014/main" id="{4F50C3C5-70C4-AE47-B363-F60A0A459A12}"/>
              </a:ext>
            </a:extLst>
          </p:cNvPr>
          <p:cNvSpPr txBox="1">
            <a:spLocks/>
          </p:cNvSpPr>
          <p:nvPr/>
        </p:nvSpPr>
        <p:spPr>
          <a:xfrm>
            <a:off x="539595" y="703712"/>
            <a:ext cx="3636166" cy="49785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atin typeface="+mn-lt"/>
              </a:rPr>
              <a:t>Technique: </a:t>
            </a:r>
            <a:r>
              <a:rPr lang="en-US" sz="2200" b="1" dirty="0">
                <a:solidFill>
                  <a:srgbClr val="D31145"/>
                </a:solidFill>
                <a:latin typeface="+mn-lt"/>
              </a:rPr>
              <a:t>Hydrodissection</a:t>
            </a:r>
          </a:p>
        </p:txBody>
      </p:sp>
      <p:sp>
        <p:nvSpPr>
          <p:cNvPr id="32" name="Rectangle 31">
            <a:extLst>
              <a:ext uri="{FF2B5EF4-FFF2-40B4-BE49-F238E27FC236}">
                <a16:creationId xmlns:a16="http://schemas.microsoft.com/office/drawing/2014/main" id="{47BED25C-0DE6-4FFD-9903-7F9DF4012D88}"/>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33" name="TextBox 32">
            <a:extLst>
              <a:ext uri="{FF2B5EF4-FFF2-40B4-BE49-F238E27FC236}">
                <a16:creationId xmlns:a16="http://schemas.microsoft.com/office/drawing/2014/main" id="{9F4240E1-403A-4792-A547-BC01ABB5064D}"/>
              </a:ext>
            </a:extLst>
          </p:cNvPr>
          <p:cNvSpPr txBox="1"/>
          <p:nvPr/>
        </p:nvSpPr>
        <p:spPr>
          <a:xfrm>
            <a:off x="3624478" y="1797251"/>
            <a:ext cx="326595" cy="369332"/>
          </a:xfrm>
          <a:prstGeom prst="rect">
            <a:avLst/>
          </a:prstGeom>
          <a:noFill/>
        </p:spPr>
        <p:txBody>
          <a:bodyPr wrap="square" rtlCol="0">
            <a:spAutoFit/>
          </a:bodyPr>
          <a:lstStyle/>
          <a:p>
            <a:r>
              <a:rPr lang="en-US" b="1" dirty="0">
                <a:solidFill>
                  <a:srgbClr val="FF0000"/>
                </a:solidFill>
              </a:rPr>
              <a:t>a</a:t>
            </a:r>
          </a:p>
        </p:txBody>
      </p:sp>
      <p:sp>
        <p:nvSpPr>
          <p:cNvPr id="34" name="TextBox 33">
            <a:extLst>
              <a:ext uri="{FF2B5EF4-FFF2-40B4-BE49-F238E27FC236}">
                <a16:creationId xmlns:a16="http://schemas.microsoft.com/office/drawing/2014/main" id="{66699F4D-4C06-4D22-A634-AAFECFADECB3}"/>
              </a:ext>
            </a:extLst>
          </p:cNvPr>
          <p:cNvSpPr txBox="1"/>
          <p:nvPr/>
        </p:nvSpPr>
        <p:spPr>
          <a:xfrm>
            <a:off x="6203206" y="1793297"/>
            <a:ext cx="326595" cy="369332"/>
          </a:xfrm>
          <a:prstGeom prst="rect">
            <a:avLst/>
          </a:prstGeom>
          <a:noFill/>
        </p:spPr>
        <p:txBody>
          <a:bodyPr wrap="square" rtlCol="0">
            <a:spAutoFit/>
          </a:bodyPr>
          <a:lstStyle/>
          <a:p>
            <a:r>
              <a:rPr lang="en-US" b="1" dirty="0">
                <a:solidFill>
                  <a:srgbClr val="FF0000"/>
                </a:solidFill>
              </a:rPr>
              <a:t>b</a:t>
            </a:r>
          </a:p>
        </p:txBody>
      </p:sp>
      <p:sp>
        <p:nvSpPr>
          <p:cNvPr id="35" name="TextBox 34">
            <a:extLst>
              <a:ext uri="{FF2B5EF4-FFF2-40B4-BE49-F238E27FC236}">
                <a16:creationId xmlns:a16="http://schemas.microsoft.com/office/drawing/2014/main" id="{6D903BE5-9AF7-4361-8620-38038F46C14A}"/>
              </a:ext>
            </a:extLst>
          </p:cNvPr>
          <p:cNvSpPr txBox="1"/>
          <p:nvPr/>
        </p:nvSpPr>
        <p:spPr>
          <a:xfrm>
            <a:off x="10030416" y="1793297"/>
            <a:ext cx="326595" cy="369332"/>
          </a:xfrm>
          <a:prstGeom prst="rect">
            <a:avLst/>
          </a:prstGeom>
          <a:noFill/>
        </p:spPr>
        <p:txBody>
          <a:bodyPr wrap="square" rtlCol="0">
            <a:spAutoFit/>
          </a:bodyPr>
          <a:lstStyle/>
          <a:p>
            <a:r>
              <a:rPr lang="en-US" b="1" dirty="0">
                <a:solidFill>
                  <a:srgbClr val="FF0000"/>
                </a:solidFill>
              </a:rPr>
              <a:t>c</a:t>
            </a:r>
          </a:p>
        </p:txBody>
      </p:sp>
      <p:sp>
        <p:nvSpPr>
          <p:cNvPr id="36" name="Title 6">
            <a:extLst>
              <a:ext uri="{FF2B5EF4-FFF2-40B4-BE49-F238E27FC236}">
                <a16:creationId xmlns:a16="http://schemas.microsoft.com/office/drawing/2014/main" id="{08C75022-3A3E-4E6A-A48D-C576EF00E838}"/>
              </a:ext>
            </a:extLst>
          </p:cNvPr>
          <p:cNvSpPr txBox="1">
            <a:spLocks/>
          </p:cNvSpPr>
          <p:nvPr/>
        </p:nvSpPr>
        <p:spPr>
          <a:xfrm>
            <a:off x="3610047" y="4901119"/>
            <a:ext cx="1166698" cy="24553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err="1">
                <a:solidFill>
                  <a:schemeClr val="bg1"/>
                </a:solidFill>
                <a:latin typeface="+mn-lt"/>
              </a:rPr>
              <a:t>Radiografia</a:t>
            </a:r>
            <a:r>
              <a:rPr lang="en-US" sz="1200" dirty="0">
                <a:solidFill>
                  <a:schemeClr val="bg1"/>
                </a:solidFill>
                <a:latin typeface="+mn-lt"/>
              </a:rPr>
              <a:t> </a:t>
            </a:r>
          </a:p>
        </p:txBody>
      </p:sp>
    </p:spTree>
    <p:extLst>
      <p:ext uri="{BB962C8B-B14F-4D97-AF65-F5344CB8AC3E}">
        <p14:creationId xmlns:p14="http://schemas.microsoft.com/office/powerpoint/2010/main" val="351433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B17DAA8-7F1D-674F-B32C-B668EF3CD61E}"/>
              </a:ext>
            </a:extLst>
          </p:cNvPr>
          <p:cNvSpPr txBox="1">
            <a:spLocks/>
          </p:cNvSpPr>
          <p:nvPr/>
        </p:nvSpPr>
        <p:spPr>
          <a:xfrm>
            <a:off x="474374" y="3879550"/>
            <a:ext cx="4864073" cy="1014359"/>
          </a:xfrm>
          <a:prstGeom prst="rect">
            <a:avLst/>
          </a:prstGeom>
          <a:ln>
            <a:noFill/>
          </a:ln>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err="1">
                <a:solidFill>
                  <a:srgbClr val="D31145"/>
                </a:solidFill>
                <a:latin typeface="+mn-lt"/>
              </a:rPr>
              <a:t>Tecnica</a:t>
            </a:r>
            <a:r>
              <a:rPr lang="en-US" sz="1600" b="1" dirty="0">
                <a:solidFill>
                  <a:srgbClr val="D31145"/>
                </a:solidFill>
                <a:latin typeface="+mn-lt"/>
              </a:rPr>
              <a:t>: </a:t>
            </a:r>
            <a:r>
              <a:rPr lang="es-ES" sz="1600" b="1" dirty="0">
                <a:latin typeface="+mn-lt"/>
              </a:rPr>
              <a:t>La </a:t>
            </a:r>
            <a:r>
              <a:rPr lang="es-ES" sz="1600" b="1" dirty="0" err="1">
                <a:latin typeface="+mn-lt"/>
              </a:rPr>
              <a:t>hidrodisección</a:t>
            </a:r>
            <a:r>
              <a:rPr lang="es-ES" sz="1600" b="1" dirty="0">
                <a:latin typeface="+mn-lt"/>
              </a:rPr>
              <a:t> de la grasa paravertebral (</a:t>
            </a:r>
            <a:r>
              <a:rPr lang="es-ES" sz="1600" b="1" dirty="0">
                <a:solidFill>
                  <a:schemeClr val="accent2">
                    <a:lumMod val="60000"/>
                    <a:lumOff val="40000"/>
                  </a:schemeClr>
                </a:solidFill>
                <a:latin typeface="+mn-lt"/>
              </a:rPr>
              <a:t>flecha naranja en b</a:t>
            </a:r>
            <a:r>
              <a:rPr lang="es-ES" sz="1600" b="1" dirty="0">
                <a:latin typeface="+mn-lt"/>
              </a:rPr>
              <a:t>) utilizando solución salina normal crea un margen más amplio a partir de la reflexión pleural, lo que permite un paso seguro de la aguja de la biopsia.</a:t>
            </a:r>
            <a:endParaRPr lang="en-US" sz="1600" b="1" dirty="0">
              <a:latin typeface="+mn-lt"/>
            </a:endParaRPr>
          </a:p>
        </p:txBody>
      </p:sp>
      <p:sp>
        <p:nvSpPr>
          <p:cNvPr id="7" name="Title 6">
            <a:extLst>
              <a:ext uri="{FF2B5EF4-FFF2-40B4-BE49-F238E27FC236}">
                <a16:creationId xmlns:a16="http://schemas.microsoft.com/office/drawing/2014/main" id="{F098EFAC-AE34-BB4F-87D4-5FE80F87E69D}"/>
              </a:ext>
            </a:extLst>
          </p:cNvPr>
          <p:cNvSpPr txBox="1">
            <a:spLocks/>
          </p:cNvSpPr>
          <p:nvPr/>
        </p:nvSpPr>
        <p:spPr>
          <a:xfrm>
            <a:off x="507144" y="1897622"/>
            <a:ext cx="4438805" cy="1957739"/>
          </a:xfrm>
          <a:prstGeom prst="rect">
            <a:avLst/>
          </a:prstGeom>
          <a:noFill/>
          <a:ln w="25400">
            <a:solidFill>
              <a:srgbClr val="E27172"/>
            </a:solidFill>
          </a:ln>
          <a:effectLst/>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err="1">
                <a:solidFill>
                  <a:srgbClr val="E27172"/>
                </a:solidFill>
              </a:rPr>
              <a:t>Razón</a:t>
            </a:r>
            <a:r>
              <a:rPr lang="en-US" sz="1400" b="1" dirty="0">
                <a:solidFill>
                  <a:srgbClr val="E27172"/>
                </a:solidFill>
              </a:rPr>
              <a:t> fundamental </a:t>
            </a:r>
            <a:r>
              <a:rPr lang="en-US" sz="1400" dirty="0">
                <a:solidFill>
                  <a:srgbClr val="E27172"/>
                </a:solidFill>
                <a:latin typeface="+mn-lt"/>
              </a:rPr>
              <a:t>: </a:t>
            </a:r>
            <a:r>
              <a:rPr lang="es-ES" sz="1400" dirty="0">
                <a:latin typeface="+mn-lt"/>
              </a:rPr>
              <a:t>Dada la ubicación de la masa (</a:t>
            </a:r>
            <a:r>
              <a:rPr lang="es-ES" sz="1400" dirty="0">
                <a:solidFill>
                  <a:srgbClr val="E27172"/>
                </a:solidFill>
                <a:latin typeface="+mn-lt"/>
              </a:rPr>
              <a:t>flecha roja en a y b</a:t>
            </a:r>
            <a:r>
              <a:rPr lang="es-ES" sz="1400" dirty="0">
                <a:latin typeface="+mn-lt"/>
              </a:rPr>
              <a:t>) (posterior a los grandes vasos), se seleccionó un enfoque posterior.</a:t>
            </a:r>
            <a:endParaRPr lang="en-US" sz="1400" dirty="0">
              <a:latin typeface="+mn-lt"/>
            </a:endParaRPr>
          </a:p>
          <a:p>
            <a:pPr algn="l"/>
            <a:r>
              <a:rPr lang="en-US" sz="1400" b="1" dirty="0" err="1">
                <a:solidFill>
                  <a:srgbClr val="E27172"/>
                </a:solidFill>
                <a:latin typeface="+mn-lt"/>
              </a:rPr>
              <a:t>Posicion</a:t>
            </a:r>
            <a:r>
              <a:rPr lang="en-US" sz="1400" b="1" dirty="0">
                <a:solidFill>
                  <a:srgbClr val="E27172"/>
                </a:solidFill>
                <a:latin typeface="+mn-lt"/>
              </a:rPr>
              <a:t>: </a:t>
            </a:r>
            <a:r>
              <a:rPr lang="en-US" sz="1400" dirty="0" err="1">
                <a:latin typeface="+mn-lt"/>
              </a:rPr>
              <a:t>Prono</a:t>
            </a:r>
            <a:r>
              <a:rPr lang="en-US" sz="1400" dirty="0">
                <a:latin typeface="+mn-lt"/>
              </a:rPr>
              <a:t>; con </a:t>
            </a:r>
            <a:r>
              <a:rPr lang="en-US" sz="1400" dirty="0" err="1">
                <a:latin typeface="+mn-lt"/>
              </a:rPr>
              <a:t>elevacion</a:t>
            </a:r>
            <a:r>
              <a:rPr lang="en-US" sz="1400" dirty="0">
                <a:latin typeface="+mn-lt"/>
              </a:rPr>
              <a:t>  </a:t>
            </a:r>
            <a:r>
              <a:rPr lang="es-ES" sz="1400" dirty="0">
                <a:latin typeface="+mn-lt"/>
              </a:rPr>
              <a:t>ligera del  lado derecho hacia arriba, oblicuo</a:t>
            </a:r>
          </a:p>
          <a:p>
            <a:pPr algn="l"/>
            <a:endParaRPr lang="en-US" sz="1400" b="1" dirty="0">
              <a:latin typeface="+mn-lt"/>
            </a:endParaRPr>
          </a:p>
          <a:p>
            <a:pPr algn="l"/>
            <a:r>
              <a:rPr lang="en-US" sz="1400" b="1" dirty="0" err="1">
                <a:solidFill>
                  <a:srgbClr val="E27172"/>
                </a:solidFill>
                <a:latin typeface="+mn-lt"/>
              </a:rPr>
              <a:t>Dispositivo</a:t>
            </a:r>
            <a:r>
              <a:rPr lang="en-US" sz="1400" b="1" dirty="0">
                <a:solidFill>
                  <a:srgbClr val="E27172"/>
                </a:solidFill>
                <a:latin typeface="+mn-lt"/>
              </a:rPr>
              <a:t> : </a:t>
            </a:r>
            <a:r>
              <a:rPr lang="es-ES" sz="1400" dirty="0">
                <a:latin typeface="+mn-lt"/>
              </a:rPr>
              <a:t>Dispositivo de biopsia de muesca lateral de calibre 20 con una aguja introductora de calibre 19</a:t>
            </a:r>
            <a:endParaRPr lang="en-US" sz="1400" b="1" dirty="0">
              <a:latin typeface="+mn-lt"/>
            </a:endParaRPr>
          </a:p>
        </p:txBody>
      </p:sp>
      <p:sp>
        <p:nvSpPr>
          <p:cNvPr id="8" name="Title 6">
            <a:extLst>
              <a:ext uri="{FF2B5EF4-FFF2-40B4-BE49-F238E27FC236}">
                <a16:creationId xmlns:a16="http://schemas.microsoft.com/office/drawing/2014/main" id="{39165109-D9CD-AE40-8DCD-6E64B9718254}"/>
              </a:ext>
            </a:extLst>
          </p:cNvPr>
          <p:cNvSpPr txBox="1">
            <a:spLocks/>
          </p:cNvSpPr>
          <p:nvPr/>
        </p:nvSpPr>
        <p:spPr>
          <a:xfrm>
            <a:off x="507143" y="1281389"/>
            <a:ext cx="4438805" cy="43040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Case 2 </a:t>
            </a:r>
            <a:r>
              <a:rPr lang="en-US" sz="1800" b="1" i="1" dirty="0">
                <a:solidFill>
                  <a:srgbClr val="D31145"/>
                </a:solidFill>
                <a:latin typeface="+mn-lt"/>
              </a:rPr>
              <a:t>(</a:t>
            </a:r>
            <a:r>
              <a:rPr lang="en-US" sz="1800" b="1" i="1" dirty="0" err="1">
                <a:solidFill>
                  <a:srgbClr val="D31145"/>
                </a:solidFill>
                <a:latin typeface="+mn-lt"/>
              </a:rPr>
              <a:t>continuacion</a:t>
            </a:r>
            <a:r>
              <a:rPr lang="en-US" sz="1800" b="1" i="1" dirty="0">
                <a:solidFill>
                  <a:srgbClr val="D31145"/>
                </a:solidFill>
                <a:latin typeface="+mn-lt"/>
              </a:rPr>
              <a:t>):</a:t>
            </a:r>
            <a:endParaRPr lang="en-US" sz="1800" dirty="0">
              <a:latin typeface="+mn-lt"/>
            </a:endParaRPr>
          </a:p>
        </p:txBody>
      </p:sp>
      <p:sp>
        <p:nvSpPr>
          <p:cNvPr id="9" name="Title 6">
            <a:extLst>
              <a:ext uri="{FF2B5EF4-FFF2-40B4-BE49-F238E27FC236}">
                <a16:creationId xmlns:a16="http://schemas.microsoft.com/office/drawing/2014/main" id="{5EB98BA3-FAF6-4F40-9483-93FA69E234BD}"/>
              </a:ext>
            </a:extLst>
          </p:cNvPr>
          <p:cNvSpPr txBox="1">
            <a:spLocks/>
          </p:cNvSpPr>
          <p:nvPr/>
        </p:nvSpPr>
        <p:spPr>
          <a:xfrm>
            <a:off x="474373" y="5337110"/>
            <a:ext cx="4438805" cy="38204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s-ES" sz="1600" dirty="0">
                <a:latin typeface="+mn-lt"/>
              </a:rPr>
              <a:t>La imagen de TC </a:t>
            </a:r>
            <a:r>
              <a:rPr lang="es-ES" sz="1600" dirty="0" err="1">
                <a:latin typeface="+mn-lt"/>
              </a:rPr>
              <a:t>postprocedimiento</a:t>
            </a:r>
            <a:r>
              <a:rPr lang="es-ES" sz="1600" dirty="0">
                <a:latin typeface="+mn-lt"/>
              </a:rPr>
              <a:t> (d) y la radiografía (no mostrada) no mostraron neumotórax.</a:t>
            </a:r>
            <a:endParaRPr lang="en-US" sz="1600" dirty="0">
              <a:latin typeface="+mn-lt"/>
            </a:endParaRPr>
          </a:p>
        </p:txBody>
      </p:sp>
      <p:pic>
        <p:nvPicPr>
          <p:cNvPr id="2" name="Picture 1">
            <a:extLst>
              <a:ext uri="{FF2B5EF4-FFF2-40B4-BE49-F238E27FC236}">
                <a16:creationId xmlns:a16="http://schemas.microsoft.com/office/drawing/2014/main" id="{8662801C-B512-254E-B438-228ED5F0AF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03" t="24742" r="2660"/>
          <a:stretch/>
        </p:blipFill>
        <p:spPr bwMode="auto">
          <a:xfrm>
            <a:off x="5413345" y="3464120"/>
            <a:ext cx="3066421" cy="26750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245B6007-9099-FF4E-ACA2-F22FEF4406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31" t="8002" r="4502" b="10764"/>
          <a:stretch/>
        </p:blipFill>
        <p:spPr bwMode="auto">
          <a:xfrm>
            <a:off x="5413345" y="803499"/>
            <a:ext cx="3088832" cy="26606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241FA137-EFCC-3C47-8F95-4FA1F11B43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59" t="25585" b="2637"/>
          <a:stretch/>
        </p:blipFill>
        <p:spPr bwMode="auto">
          <a:xfrm>
            <a:off x="8479766" y="803499"/>
            <a:ext cx="3415040" cy="2694625"/>
          </a:xfrm>
          <a:prstGeom prst="rect">
            <a:avLst/>
          </a:prstGeom>
          <a:solidFill>
            <a:schemeClr val="accent2"/>
          </a:solidFill>
          <a:ln>
            <a:noFill/>
          </a:ln>
        </p:spPr>
      </p:pic>
      <p:cxnSp>
        <p:nvCxnSpPr>
          <p:cNvPr id="11" name="Straight Arrow Connector 10">
            <a:extLst>
              <a:ext uri="{FF2B5EF4-FFF2-40B4-BE49-F238E27FC236}">
                <a16:creationId xmlns:a16="http://schemas.microsoft.com/office/drawing/2014/main" id="{FDF53C4C-094D-194E-9248-EF8D32893F29}"/>
              </a:ext>
            </a:extLst>
          </p:cNvPr>
          <p:cNvCxnSpPr>
            <a:cxnSpLocks/>
          </p:cNvCxnSpPr>
          <p:nvPr/>
        </p:nvCxnSpPr>
        <p:spPr>
          <a:xfrm flipH="1">
            <a:off x="7165352" y="2631009"/>
            <a:ext cx="487273"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
            <a:extLst>
              <a:ext uri="{FF2B5EF4-FFF2-40B4-BE49-F238E27FC236}">
                <a16:creationId xmlns:a16="http://schemas.microsoft.com/office/drawing/2014/main" id="{FB0AEB64-6B69-3C43-A6FC-AC16F342B2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89" t="17155" b="9292"/>
          <a:stretch/>
        </p:blipFill>
        <p:spPr bwMode="auto">
          <a:xfrm>
            <a:off x="8479767" y="3498124"/>
            <a:ext cx="3415040" cy="264109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4" name="Straight Arrow Connector 13">
            <a:extLst>
              <a:ext uri="{FF2B5EF4-FFF2-40B4-BE49-F238E27FC236}">
                <a16:creationId xmlns:a16="http://schemas.microsoft.com/office/drawing/2014/main" id="{1743377C-5C27-594B-9B0E-F5F6ACD570D7}"/>
              </a:ext>
            </a:extLst>
          </p:cNvPr>
          <p:cNvCxnSpPr>
            <a:cxnSpLocks/>
          </p:cNvCxnSpPr>
          <p:nvPr/>
        </p:nvCxnSpPr>
        <p:spPr>
          <a:xfrm flipH="1">
            <a:off x="10187286" y="2133584"/>
            <a:ext cx="473535" cy="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6">
            <a:extLst>
              <a:ext uri="{FF2B5EF4-FFF2-40B4-BE49-F238E27FC236}">
                <a16:creationId xmlns:a16="http://schemas.microsoft.com/office/drawing/2014/main" id="{B66C3152-6525-8845-9B68-E19B40D632ED}"/>
              </a:ext>
            </a:extLst>
          </p:cNvPr>
          <p:cNvSpPr txBox="1">
            <a:spLocks/>
          </p:cNvSpPr>
          <p:nvPr/>
        </p:nvSpPr>
        <p:spPr>
          <a:xfrm>
            <a:off x="5413345" y="3239123"/>
            <a:ext cx="1647855" cy="24690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err="1">
                <a:solidFill>
                  <a:schemeClr val="bg1"/>
                </a:solidFill>
                <a:latin typeface="+mn-lt"/>
              </a:rPr>
              <a:t>Prehidrodisección</a:t>
            </a:r>
            <a:endParaRPr lang="en-US" sz="1400" dirty="0">
              <a:solidFill>
                <a:schemeClr val="bg1"/>
              </a:solidFill>
              <a:latin typeface="+mn-lt"/>
            </a:endParaRPr>
          </a:p>
        </p:txBody>
      </p:sp>
      <p:sp>
        <p:nvSpPr>
          <p:cNvPr id="16" name="Title 6">
            <a:extLst>
              <a:ext uri="{FF2B5EF4-FFF2-40B4-BE49-F238E27FC236}">
                <a16:creationId xmlns:a16="http://schemas.microsoft.com/office/drawing/2014/main" id="{0368614D-3E27-534A-9E34-FC537204C6E5}"/>
              </a:ext>
            </a:extLst>
          </p:cNvPr>
          <p:cNvSpPr txBox="1">
            <a:spLocks/>
          </p:cNvSpPr>
          <p:nvPr/>
        </p:nvSpPr>
        <p:spPr>
          <a:xfrm>
            <a:off x="8479767" y="3239123"/>
            <a:ext cx="1944286" cy="25900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Post </a:t>
            </a:r>
            <a:r>
              <a:rPr lang="en-US" sz="1400" dirty="0" err="1">
                <a:solidFill>
                  <a:schemeClr val="bg1"/>
                </a:solidFill>
                <a:latin typeface="+mn-lt"/>
              </a:rPr>
              <a:t>hidrodisseccion</a:t>
            </a:r>
            <a:endParaRPr lang="en-US" sz="1400" dirty="0">
              <a:solidFill>
                <a:schemeClr val="bg1"/>
              </a:solidFill>
              <a:latin typeface="+mn-lt"/>
            </a:endParaRPr>
          </a:p>
        </p:txBody>
      </p:sp>
      <p:sp>
        <p:nvSpPr>
          <p:cNvPr id="17" name="Title 6">
            <a:extLst>
              <a:ext uri="{FF2B5EF4-FFF2-40B4-BE49-F238E27FC236}">
                <a16:creationId xmlns:a16="http://schemas.microsoft.com/office/drawing/2014/main" id="{CA1F6F1A-C797-F444-8495-76D746EAB248}"/>
              </a:ext>
            </a:extLst>
          </p:cNvPr>
          <p:cNvSpPr txBox="1">
            <a:spLocks/>
          </p:cNvSpPr>
          <p:nvPr/>
        </p:nvSpPr>
        <p:spPr>
          <a:xfrm>
            <a:off x="5413345" y="5877177"/>
            <a:ext cx="1139856" cy="26413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err="1">
                <a:solidFill>
                  <a:schemeClr val="bg1"/>
                </a:solidFill>
                <a:latin typeface="+mn-lt"/>
              </a:rPr>
              <a:t>Postbiopsia</a:t>
            </a:r>
            <a:endParaRPr lang="en-US" sz="1400" dirty="0">
              <a:solidFill>
                <a:schemeClr val="bg1"/>
              </a:solidFill>
              <a:latin typeface="+mn-lt"/>
            </a:endParaRPr>
          </a:p>
        </p:txBody>
      </p:sp>
      <p:sp>
        <p:nvSpPr>
          <p:cNvPr id="20" name="Title 6">
            <a:extLst>
              <a:ext uri="{FF2B5EF4-FFF2-40B4-BE49-F238E27FC236}">
                <a16:creationId xmlns:a16="http://schemas.microsoft.com/office/drawing/2014/main" id="{B96756B4-C714-45BA-9477-629E3DFCBBD3}"/>
              </a:ext>
            </a:extLst>
          </p:cNvPr>
          <p:cNvSpPr txBox="1">
            <a:spLocks/>
          </p:cNvSpPr>
          <p:nvPr/>
        </p:nvSpPr>
        <p:spPr>
          <a:xfrm>
            <a:off x="8479767" y="5877177"/>
            <a:ext cx="1635784" cy="26413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err="1">
                <a:solidFill>
                  <a:schemeClr val="bg1"/>
                </a:solidFill>
              </a:rPr>
              <a:t>limfoma</a:t>
            </a:r>
            <a:r>
              <a:rPr lang="en-US" sz="1400" dirty="0">
                <a:solidFill>
                  <a:schemeClr val="bg1"/>
                </a:solidFill>
              </a:rPr>
              <a:t> de </a:t>
            </a:r>
            <a:r>
              <a:rPr lang="en-US" sz="1400" dirty="0">
                <a:solidFill>
                  <a:schemeClr val="bg1"/>
                </a:solidFill>
                <a:latin typeface="+mn-lt"/>
              </a:rPr>
              <a:t>cell B</a:t>
            </a:r>
          </a:p>
        </p:txBody>
      </p:sp>
      <p:cxnSp>
        <p:nvCxnSpPr>
          <p:cNvPr id="22" name="Straight Arrow Connector 21">
            <a:extLst>
              <a:ext uri="{FF2B5EF4-FFF2-40B4-BE49-F238E27FC236}">
                <a16:creationId xmlns:a16="http://schemas.microsoft.com/office/drawing/2014/main" id="{E179547D-1558-48F2-A0E6-E9E786C952AB}"/>
              </a:ext>
            </a:extLst>
          </p:cNvPr>
          <p:cNvCxnSpPr>
            <a:cxnSpLocks/>
          </p:cNvCxnSpPr>
          <p:nvPr/>
        </p:nvCxnSpPr>
        <p:spPr>
          <a:xfrm flipH="1">
            <a:off x="10176687" y="2611327"/>
            <a:ext cx="313469"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4F50C3C5-70C4-AE47-B363-F60A0A459A12}"/>
              </a:ext>
            </a:extLst>
          </p:cNvPr>
          <p:cNvSpPr txBox="1">
            <a:spLocks/>
          </p:cNvSpPr>
          <p:nvPr/>
        </p:nvSpPr>
        <p:spPr>
          <a:xfrm>
            <a:off x="539595" y="703712"/>
            <a:ext cx="3636166" cy="49785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vert="horz" lIns="91440" tIns="91440" rIns="91440" bIns="9144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err="1">
                <a:latin typeface="+mn-lt"/>
              </a:rPr>
              <a:t>Tecnica</a:t>
            </a:r>
            <a:r>
              <a:rPr lang="en-US" sz="2200" b="1" dirty="0">
                <a:latin typeface="+mn-lt"/>
              </a:rPr>
              <a:t>: </a:t>
            </a:r>
            <a:r>
              <a:rPr lang="en-US" sz="2200" b="1" dirty="0" err="1">
                <a:solidFill>
                  <a:srgbClr val="D31145"/>
                </a:solidFill>
                <a:latin typeface="+mn-lt"/>
              </a:rPr>
              <a:t>Hidrodiseccion</a:t>
            </a:r>
            <a:endParaRPr lang="en-US" sz="2200" b="1" dirty="0">
              <a:solidFill>
                <a:srgbClr val="D31145"/>
              </a:solidFill>
              <a:latin typeface="+mn-lt"/>
            </a:endParaRPr>
          </a:p>
        </p:txBody>
      </p:sp>
      <p:sp>
        <p:nvSpPr>
          <p:cNvPr id="19" name="Rectangle 18">
            <a:extLst>
              <a:ext uri="{FF2B5EF4-FFF2-40B4-BE49-F238E27FC236}">
                <a16:creationId xmlns:a16="http://schemas.microsoft.com/office/drawing/2014/main" id="{47BED25C-0DE6-4FFD-9903-7F9DF4012D88}"/>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por TC</a:t>
            </a:r>
          </a:p>
        </p:txBody>
      </p:sp>
      <p:sp>
        <p:nvSpPr>
          <p:cNvPr id="21" name="TextBox 20">
            <a:extLst>
              <a:ext uri="{FF2B5EF4-FFF2-40B4-BE49-F238E27FC236}">
                <a16:creationId xmlns:a16="http://schemas.microsoft.com/office/drawing/2014/main" id="{19849E3D-7A4F-4345-ADB0-FBED47B28FDE}"/>
              </a:ext>
            </a:extLst>
          </p:cNvPr>
          <p:cNvSpPr txBox="1"/>
          <p:nvPr/>
        </p:nvSpPr>
        <p:spPr>
          <a:xfrm>
            <a:off x="8153170" y="769493"/>
            <a:ext cx="326595" cy="369332"/>
          </a:xfrm>
          <a:prstGeom prst="rect">
            <a:avLst/>
          </a:prstGeom>
          <a:noFill/>
        </p:spPr>
        <p:txBody>
          <a:bodyPr wrap="square" rtlCol="0">
            <a:spAutoFit/>
          </a:bodyPr>
          <a:lstStyle/>
          <a:p>
            <a:r>
              <a:rPr lang="en-US" b="1" dirty="0">
                <a:solidFill>
                  <a:srgbClr val="FF0000"/>
                </a:solidFill>
              </a:rPr>
              <a:t>a</a:t>
            </a:r>
          </a:p>
        </p:txBody>
      </p:sp>
      <p:sp>
        <p:nvSpPr>
          <p:cNvPr id="23" name="TextBox 22">
            <a:extLst>
              <a:ext uri="{FF2B5EF4-FFF2-40B4-BE49-F238E27FC236}">
                <a16:creationId xmlns:a16="http://schemas.microsoft.com/office/drawing/2014/main" id="{76494E9B-674D-40BB-B402-87D01DE78B11}"/>
              </a:ext>
            </a:extLst>
          </p:cNvPr>
          <p:cNvSpPr txBox="1"/>
          <p:nvPr/>
        </p:nvSpPr>
        <p:spPr>
          <a:xfrm>
            <a:off x="11554421" y="801407"/>
            <a:ext cx="326595" cy="369332"/>
          </a:xfrm>
          <a:prstGeom prst="rect">
            <a:avLst/>
          </a:prstGeom>
          <a:noFill/>
        </p:spPr>
        <p:txBody>
          <a:bodyPr wrap="square" rtlCol="0">
            <a:spAutoFit/>
          </a:bodyPr>
          <a:lstStyle/>
          <a:p>
            <a:r>
              <a:rPr lang="en-US" b="1" dirty="0">
                <a:solidFill>
                  <a:srgbClr val="FF0000"/>
                </a:solidFill>
              </a:rPr>
              <a:t>b</a:t>
            </a:r>
          </a:p>
        </p:txBody>
      </p:sp>
      <p:sp>
        <p:nvSpPr>
          <p:cNvPr id="24" name="TextBox 23">
            <a:extLst>
              <a:ext uri="{FF2B5EF4-FFF2-40B4-BE49-F238E27FC236}">
                <a16:creationId xmlns:a16="http://schemas.microsoft.com/office/drawing/2014/main" id="{260F3F3B-C8A9-4483-8DE5-1329BC683681}"/>
              </a:ext>
            </a:extLst>
          </p:cNvPr>
          <p:cNvSpPr txBox="1"/>
          <p:nvPr/>
        </p:nvSpPr>
        <p:spPr>
          <a:xfrm>
            <a:off x="8153810" y="3486029"/>
            <a:ext cx="326595" cy="369332"/>
          </a:xfrm>
          <a:prstGeom prst="rect">
            <a:avLst/>
          </a:prstGeom>
          <a:noFill/>
        </p:spPr>
        <p:txBody>
          <a:bodyPr wrap="square" rtlCol="0">
            <a:spAutoFit/>
          </a:bodyPr>
          <a:lstStyle/>
          <a:p>
            <a:r>
              <a:rPr lang="en-US" b="1" dirty="0">
                <a:solidFill>
                  <a:srgbClr val="FF0000"/>
                </a:solidFill>
              </a:rPr>
              <a:t>c</a:t>
            </a:r>
          </a:p>
        </p:txBody>
      </p:sp>
      <p:sp>
        <p:nvSpPr>
          <p:cNvPr id="25" name="TextBox 24">
            <a:extLst>
              <a:ext uri="{FF2B5EF4-FFF2-40B4-BE49-F238E27FC236}">
                <a16:creationId xmlns:a16="http://schemas.microsoft.com/office/drawing/2014/main" id="{F81A9A7D-5127-4511-8DAA-E40817AC928B}"/>
              </a:ext>
            </a:extLst>
          </p:cNvPr>
          <p:cNvSpPr txBox="1"/>
          <p:nvPr/>
        </p:nvSpPr>
        <p:spPr>
          <a:xfrm>
            <a:off x="11554328" y="3510219"/>
            <a:ext cx="326595" cy="369332"/>
          </a:xfrm>
          <a:prstGeom prst="rect">
            <a:avLst/>
          </a:prstGeom>
          <a:noFill/>
        </p:spPr>
        <p:txBody>
          <a:bodyPr wrap="square" rtlCol="0">
            <a:spAutoFit/>
          </a:bodyPr>
          <a:lstStyle/>
          <a:p>
            <a:r>
              <a:rPr lang="en-US" b="1" dirty="0">
                <a:solidFill>
                  <a:srgbClr val="FF0000"/>
                </a:solidFill>
              </a:rPr>
              <a:t>d</a:t>
            </a:r>
          </a:p>
        </p:txBody>
      </p:sp>
      <p:sp>
        <p:nvSpPr>
          <p:cNvPr id="26" name="Title 6">
            <a:extLst>
              <a:ext uri="{FF2B5EF4-FFF2-40B4-BE49-F238E27FC236}">
                <a16:creationId xmlns:a16="http://schemas.microsoft.com/office/drawing/2014/main" id="{EB857839-DE72-4580-B734-B8AFCB7621EE}"/>
              </a:ext>
            </a:extLst>
          </p:cNvPr>
          <p:cNvSpPr txBox="1">
            <a:spLocks/>
          </p:cNvSpPr>
          <p:nvPr/>
        </p:nvSpPr>
        <p:spPr>
          <a:xfrm>
            <a:off x="5415766" y="6137832"/>
            <a:ext cx="6479040" cy="30922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a:solidFill>
                  <a:schemeClr val="bg1"/>
                </a:solidFill>
                <a:latin typeface="+mn-lt"/>
              </a:rPr>
              <a:t>Todas las imágenes: TC axial </a:t>
            </a:r>
            <a:r>
              <a:rPr lang="es-ES" sz="1400" dirty="0" err="1">
                <a:solidFill>
                  <a:schemeClr val="bg1"/>
                </a:solidFill>
                <a:latin typeface="+mn-lt"/>
              </a:rPr>
              <a:t>sincontraste</a:t>
            </a:r>
            <a:r>
              <a:rPr lang="es-ES" sz="1400" dirty="0">
                <a:solidFill>
                  <a:schemeClr val="bg1"/>
                </a:solidFill>
                <a:latin typeface="+mn-lt"/>
              </a:rPr>
              <a:t> en  posición prono</a:t>
            </a:r>
            <a:endParaRPr lang="en-US" sz="1400" dirty="0">
              <a:solidFill>
                <a:schemeClr val="bg1"/>
              </a:solidFill>
              <a:latin typeface="+mn-lt"/>
            </a:endParaRPr>
          </a:p>
        </p:txBody>
      </p:sp>
    </p:spTree>
    <p:extLst>
      <p:ext uri="{BB962C8B-B14F-4D97-AF65-F5344CB8AC3E}">
        <p14:creationId xmlns:p14="http://schemas.microsoft.com/office/powerpoint/2010/main" val="1413714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9D7C179-CFE7-3445-AF92-D977F2F9EF13}"/>
              </a:ext>
            </a:extLst>
          </p:cNvPr>
          <p:cNvSpPr txBox="1">
            <a:spLocks/>
          </p:cNvSpPr>
          <p:nvPr/>
        </p:nvSpPr>
        <p:spPr>
          <a:xfrm>
            <a:off x="651364" y="4931929"/>
            <a:ext cx="11540635" cy="1486606"/>
          </a:xfrm>
          <a:prstGeom prst="rect">
            <a:avLst/>
          </a:prstGeom>
          <a:ln>
            <a:noFill/>
          </a:ln>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rgbClr val="D31145"/>
                </a:solidFill>
                <a:latin typeface="+mn-lt"/>
              </a:rPr>
              <a:t>Technique: </a:t>
            </a:r>
            <a:r>
              <a:rPr lang="es-AR" sz="1600" b="1" dirty="0">
                <a:latin typeface="+mn-lt"/>
              </a:rPr>
              <a:t>Colocar estratégicamente agujas introductoras y palanca suavemente en el  eje puede resultar en el desplazamiento de estructuras vitales en una trayectoria de biopsia planificada. Como se ve en este caso, la palanca ayuda a desplazar el intestino delgado que se extiende (</a:t>
            </a:r>
            <a:r>
              <a:rPr lang="es-AR" sz="1600" b="1" dirty="0">
                <a:solidFill>
                  <a:schemeClr val="accent2">
                    <a:lumMod val="75000"/>
                  </a:schemeClr>
                </a:solidFill>
                <a:latin typeface="+mn-lt"/>
              </a:rPr>
              <a:t>áreas naranjas en b y d</a:t>
            </a:r>
            <a:r>
              <a:rPr lang="es-AR" sz="1600" b="1" dirty="0">
                <a:latin typeface="+mn-lt"/>
              </a:rPr>
              <a:t>), para llegar a la lesión (</a:t>
            </a:r>
            <a:r>
              <a:rPr lang="es-AR" sz="1600" b="1" dirty="0">
                <a:solidFill>
                  <a:srgbClr val="FF0000"/>
                </a:solidFill>
                <a:latin typeface="+mn-lt"/>
              </a:rPr>
              <a:t>área roja en d</a:t>
            </a:r>
            <a:r>
              <a:rPr lang="es-AR" sz="1600" b="1" dirty="0">
                <a:latin typeface="+mn-lt"/>
              </a:rPr>
              <a:t>)</a:t>
            </a:r>
            <a:endParaRPr lang="en-US" sz="1400" dirty="0">
              <a:latin typeface="+mn-lt"/>
            </a:endParaRPr>
          </a:p>
          <a:p>
            <a:pPr marL="285750" indent="-285750" algn="l">
              <a:buFont typeface="Arial" panose="020B0604020202020204" pitchFamily="34" charset="0"/>
              <a:buChar char="•"/>
            </a:pPr>
            <a:r>
              <a:rPr lang="es-AR" sz="1400" dirty="0">
                <a:latin typeface="+mn-lt"/>
              </a:rPr>
              <a:t>Se han utilizado técnicas similares para biopsias y ablaciones de lesiones en el lóbulo hepático posterior periférico izquierdo, con desplazamiento del estómago </a:t>
            </a:r>
            <a:r>
              <a:rPr lang="es-AR" sz="1400" dirty="0" err="1">
                <a:latin typeface="+mn-lt"/>
              </a:rPr>
              <a:t>alejarndolo</a:t>
            </a:r>
            <a:r>
              <a:rPr lang="es-AR" sz="1400" dirty="0">
                <a:latin typeface="+mn-lt"/>
              </a:rPr>
              <a:t> con agujas introductoras de puntas romas.5</a:t>
            </a:r>
            <a:endParaRPr lang="en-US" sz="1400" dirty="0">
              <a:latin typeface="+mn-lt"/>
            </a:endParaRPr>
          </a:p>
        </p:txBody>
      </p:sp>
      <p:sp>
        <p:nvSpPr>
          <p:cNvPr id="6" name="Title 6">
            <a:extLst>
              <a:ext uri="{FF2B5EF4-FFF2-40B4-BE49-F238E27FC236}">
                <a16:creationId xmlns:a16="http://schemas.microsoft.com/office/drawing/2014/main" id="{99361A32-6E3B-2449-B5C9-0C3E72B2E5E4}"/>
              </a:ext>
            </a:extLst>
          </p:cNvPr>
          <p:cNvSpPr txBox="1">
            <a:spLocks/>
          </p:cNvSpPr>
          <p:nvPr/>
        </p:nvSpPr>
        <p:spPr>
          <a:xfrm>
            <a:off x="5636903" y="1056110"/>
            <a:ext cx="5916922" cy="1397594"/>
          </a:xfrm>
          <a:prstGeom prst="rect">
            <a:avLst/>
          </a:prstGeom>
          <a:noFill/>
          <a:ln w="25400">
            <a:solidFill>
              <a:srgbClr val="E27172"/>
            </a:solid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err="1">
                <a:solidFill>
                  <a:srgbClr val="E27172"/>
                </a:solidFill>
                <a:latin typeface="+mn-lt"/>
              </a:rPr>
              <a:t>Razon</a:t>
            </a:r>
            <a:r>
              <a:rPr lang="en-US" sz="1400" b="1" dirty="0">
                <a:solidFill>
                  <a:srgbClr val="E27172"/>
                </a:solidFill>
                <a:latin typeface="+mn-lt"/>
              </a:rPr>
              <a:t>  </a:t>
            </a:r>
            <a:r>
              <a:rPr lang="en-US" sz="1400" b="1" dirty="0" err="1">
                <a:solidFill>
                  <a:srgbClr val="E27172"/>
                </a:solidFill>
                <a:latin typeface="+mn-lt"/>
              </a:rPr>
              <a:t>primaria</a:t>
            </a:r>
            <a:r>
              <a:rPr lang="en-US" sz="1400" dirty="0">
                <a:solidFill>
                  <a:srgbClr val="E27172"/>
                </a:solidFill>
                <a:latin typeface="+mn-lt"/>
              </a:rPr>
              <a:t>: </a:t>
            </a:r>
            <a:r>
              <a:rPr lang="es-AR" sz="1400" dirty="0">
                <a:latin typeface="+mn-lt"/>
              </a:rPr>
              <a:t>La masa objetivo era inaccesible desde un enfoque posterior. Sin embargo, un abordaje anterior-lateral era  obstruido por asas de intestino delgado.</a:t>
            </a:r>
            <a:endParaRPr lang="en-US" sz="1400" dirty="0">
              <a:latin typeface="+mn-lt"/>
            </a:endParaRPr>
          </a:p>
          <a:p>
            <a:pPr algn="l"/>
            <a:r>
              <a:rPr lang="en-US" sz="1400" b="1" dirty="0" err="1">
                <a:solidFill>
                  <a:srgbClr val="E27172"/>
                </a:solidFill>
                <a:latin typeface="+mn-lt"/>
              </a:rPr>
              <a:t>Posicion</a:t>
            </a:r>
            <a:r>
              <a:rPr lang="en-US" sz="1400" b="1" dirty="0">
                <a:solidFill>
                  <a:srgbClr val="E27172"/>
                </a:solidFill>
                <a:latin typeface="+mn-lt"/>
              </a:rPr>
              <a:t>: </a:t>
            </a:r>
            <a:r>
              <a:rPr lang="es-AR" sz="1400" dirty="0">
                <a:latin typeface="+mn-lt"/>
              </a:rPr>
              <a:t>Oblicuo lateral derecho con cuña</a:t>
            </a:r>
          </a:p>
          <a:p>
            <a:pPr algn="l"/>
            <a:r>
              <a:rPr lang="en-US" sz="1400" b="1" dirty="0" err="1">
                <a:solidFill>
                  <a:srgbClr val="E27172"/>
                </a:solidFill>
                <a:latin typeface="+mn-lt"/>
              </a:rPr>
              <a:t>Dispositivo</a:t>
            </a:r>
            <a:r>
              <a:rPr lang="en-US" sz="1400" b="1" dirty="0">
                <a:solidFill>
                  <a:srgbClr val="E27172"/>
                </a:solidFill>
                <a:latin typeface="+mn-lt"/>
              </a:rPr>
              <a:t>: </a:t>
            </a:r>
            <a:r>
              <a:rPr lang="es-AR" sz="1400" dirty="0">
                <a:latin typeface="+mn-lt"/>
              </a:rPr>
              <a:t>Dispositivo de biopsia de muesca lateral de calibre 20 con una aguja introductora de calibre 19</a:t>
            </a:r>
            <a:endParaRPr lang="en-US" sz="1400" b="1" dirty="0">
              <a:latin typeface="+mn-lt"/>
            </a:endParaRPr>
          </a:p>
        </p:txBody>
      </p:sp>
      <p:sp>
        <p:nvSpPr>
          <p:cNvPr id="8" name="Title 6">
            <a:extLst>
              <a:ext uri="{FF2B5EF4-FFF2-40B4-BE49-F238E27FC236}">
                <a16:creationId xmlns:a16="http://schemas.microsoft.com/office/drawing/2014/main" id="{339D6A7A-D3F4-BA41-9DDF-AFAEE2BE13AE}"/>
              </a:ext>
            </a:extLst>
          </p:cNvPr>
          <p:cNvSpPr txBox="1">
            <a:spLocks/>
          </p:cNvSpPr>
          <p:nvPr/>
        </p:nvSpPr>
        <p:spPr>
          <a:xfrm>
            <a:off x="561718" y="1409153"/>
            <a:ext cx="4992630" cy="106520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500" b="1" dirty="0">
                <a:solidFill>
                  <a:srgbClr val="D31145"/>
                </a:solidFill>
                <a:latin typeface="+mn-lt"/>
              </a:rPr>
              <a:t>Caso: </a:t>
            </a:r>
            <a:r>
              <a:rPr lang="es-ES" sz="1500" dirty="0">
                <a:latin typeface="+mn-lt"/>
              </a:rPr>
              <a:t>Mujer de 74 años con linfoma de zona marginal de la órbita derecha con una masa hipermetabólica anterior a la psoas izquierda en la imagen PET/CT de 18F-FDG, como indica la </a:t>
            </a:r>
            <a:r>
              <a:rPr lang="es-ES" sz="1500" dirty="0">
                <a:solidFill>
                  <a:schemeClr val="accent2">
                    <a:lumMod val="60000"/>
                    <a:lumOff val="40000"/>
                  </a:schemeClr>
                </a:solidFill>
                <a:latin typeface="+mn-lt"/>
              </a:rPr>
              <a:t>flecha naranja </a:t>
            </a:r>
            <a:r>
              <a:rPr lang="es-ES" sz="1500" dirty="0">
                <a:latin typeface="+mn-lt"/>
              </a:rPr>
              <a:t>(a </a:t>
            </a:r>
            <a:r>
              <a:rPr lang="es-ES" sz="1500" dirty="0" err="1">
                <a:latin typeface="+mn-lt"/>
              </a:rPr>
              <a:t>yb</a:t>
            </a:r>
            <a:r>
              <a:rPr lang="es-ES" sz="1500" dirty="0">
                <a:latin typeface="+mn-lt"/>
              </a:rPr>
              <a:t> ) y el </a:t>
            </a:r>
            <a:r>
              <a:rPr lang="es-ES" sz="1500" dirty="0">
                <a:solidFill>
                  <a:schemeClr val="accent6">
                    <a:lumMod val="75000"/>
                  </a:schemeClr>
                </a:solidFill>
                <a:latin typeface="+mn-lt"/>
              </a:rPr>
              <a:t>contorno verde (a y d</a:t>
            </a:r>
            <a:r>
              <a:rPr lang="es-ES" sz="1500" dirty="0">
                <a:latin typeface="+mn-lt"/>
              </a:rPr>
              <a:t>).</a:t>
            </a:r>
            <a:endParaRPr lang="en-US" sz="1500" dirty="0">
              <a:latin typeface="+mn-lt"/>
            </a:endParaRPr>
          </a:p>
        </p:txBody>
      </p:sp>
      <p:sp>
        <p:nvSpPr>
          <p:cNvPr id="12" name="Title 1">
            <a:extLst>
              <a:ext uri="{FF2B5EF4-FFF2-40B4-BE49-F238E27FC236}">
                <a16:creationId xmlns:a16="http://schemas.microsoft.com/office/drawing/2014/main" id="{2FD0C868-C612-7A42-B789-368899C7C8BF}"/>
              </a:ext>
            </a:extLst>
          </p:cNvPr>
          <p:cNvSpPr txBox="1">
            <a:spLocks/>
          </p:cNvSpPr>
          <p:nvPr/>
        </p:nvSpPr>
        <p:spPr>
          <a:xfrm>
            <a:off x="644273" y="804576"/>
            <a:ext cx="3551807" cy="50306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Tecnica</a:t>
            </a:r>
            <a:r>
              <a:rPr lang="en-US" sz="2200" b="1" dirty="0">
                <a:latin typeface="+mn-lt"/>
              </a:rPr>
              <a:t>: </a:t>
            </a:r>
            <a:r>
              <a:rPr lang="en-US" sz="2200" b="1" dirty="0">
                <a:solidFill>
                  <a:srgbClr val="D31145"/>
                </a:solidFill>
                <a:latin typeface="+mn-lt"/>
              </a:rPr>
              <a:t>Técnica de </a:t>
            </a:r>
            <a:r>
              <a:rPr lang="en-US" sz="2200" b="1" dirty="0" err="1">
                <a:solidFill>
                  <a:srgbClr val="D31145"/>
                </a:solidFill>
                <a:latin typeface="+mn-lt"/>
              </a:rPr>
              <a:t>palanca</a:t>
            </a:r>
            <a:endParaRPr lang="en-US" sz="2200" b="1" dirty="0">
              <a:solidFill>
                <a:srgbClr val="D31145"/>
              </a:solidFill>
              <a:latin typeface="+mn-lt"/>
            </a:endParaRPr>
          </a:p>
        </p:txBody>
      </p:sp>
      <p:sp>
        <p:nvSpPr>
          <p:cNvPr id="28" name="Rectangle 27">
            <a:extLst>
              <a:ext uri="{FF2B5EF4-FFF2-40B4-BE49-F238E27FC236}">
                <a16:creationId xmlns:a16="http://schemas.microsoft.com/office/drawing/2014/main" id="{EF59D978-1185-4AEE-8EF7-1D136BD97DD7}"/>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pic>
        <p:nvPicPr>
          <p:cNvPr id="3" name="Picture 7">
            <a:extLst>
              <a:ext uri="{FF2B5EF4-FFF2-40B4-BE49-F238E27FC236}">
                <a16:creationId xmlns:a16="http://schemas.microsoft.com/office/drawing/2014/main" id="{3ABB80CF-812C-8546-B2CD-D7FAA73AED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64" t="10185" r="21061" b="21426"/>
          <a:stretch/>
        </p:blipFill>
        <p:spPr bwMode="auto">
          <a:xfrm>
            <a:off x="651365" y="2591397"/>
            <a:ext cx="2673948" cy="22790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6" name="Straight Arrow Connector 25">
            <a:extLst>
              <a:ext uri="{FF2B5EF4-FFF2-40B4-BE49-F238E27FC236}">
                <a16:creationId xmlns:a16="http://schemas.microsoft.com/office/drawing/2014/main" id="{BEF01DC1-35E1-4369-9EFA-9F247C7E56CC}"/>
              </a:ext>
            </a:extLst>
          </p:cNvPr>
          <p:cNvCxnSpPr>
            <a:cxnSpLocks/>
          </p:cNvCxnSpPr>
          <p:nvPr/>
        </p:nvCxnSpPr>
        <p:spPr>
          <a:xfrm flipV="1">
            <a:off x="1755946" y="3753743"/>
            <a:ext cx="414595" cy="23984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1A7BD3A-D770-1042-BC52-7CF6E1EA1B46}"/>
              </a:ext>
            </a:extLst>
          </p:cNvPr>
          <p:cNvCxnSpPr/>
          <p:nvPr/>
        </p:nvCxnSpPr>
        <p:spPr>
          <a:xfrm flipH="1">
            <a:off x="6411615" y="3294965"/>
            <a:ext cx="237090" cy="698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6">
            <a:extLst>
              <a:ext uri="{FF2B5EF4-FFF2-40B4-BE49-F238E27FC236}">
                <a16:creationId xmlns:a16="http://schemas.microsoft.com/office/drawing/2014/main" id="{56D5ED76-5AB0-194A-A9EB-2D137EA415A6}"/>
              </a:ext>
            </a:extLst>
          </p:cNvPr>
          <p:cNvSpPr txBox="1">
            <a:spLocks/>
          </p:cNvSpPr>
          <p:nvPr/>
        </p:nvSpPr>
        <p:spPr>
          <a:xfrm>
            <a:off x="6875267" y="2655568"/>
            <a:ext cx="1365648" cy="294723"/>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 dirty="0"/>
              <a:t>Power Doppler US</a:t>
            </a:r>
          </a:p>
        </p:txBody>
      </p:sp>
      <p:pic>
        <p:nvPicPr>
          <p:cNvPr id="16" name="Picture 4">
            <a:extLst>
              <a:ext uri="{FF2B5EF4-FFF2-40B4-BE49-F238E27FC236}">
                <a16:creationId xmlns:a16="http://schemas.microsoft.com/office/drawing/2014/main" id="{A5C4024F-6CF5-A746-9716-6B18373FB5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944" y="2591397"/>
            <a:ext cx="2773603" cy="22790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3">
            <a:extLst>
              <a:ext uri="{FF2B5EF4-FFF2-40B4-BE49-F238E27FC236}">
                <a16:creationId xmlns:a16="http://schemas.microsoft.com/office/drawing/2014/main" id="{E23FC3FC-F23E-994F-9722-6F77B5A42F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8918" y="2591397"/>
            <a:ext cx="3018345" cy="22790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a:extLst>
              <a:ext uri="{FF2B5EF4-FFF2-40B4-BE49-F238E27FC236}">
                <a16:creationId xmlns:a16="http://schemas.microsoft.com/office/drawing/2014/main" id="{8D80EB5C-F67A-8C45-8506-5E2811B840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118" b="17721"/>
          <a:stretch/>
        </p:blipFill>
        <p:spPr bwMode="auto">
          <a:xfrm>
            <a:off x="8908990" y="2588718"/>
            <a:ext cx="2741915" cy="22790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a:extLst>
              <a:ext uri="{FF2B5EF4-FFF2-40B4-BE49-F238E27FC236}">
                <a16:creationId xmlns:a16="http://schemas.microsoft.com/office/drawing/2014/main" id="{1F2438F2-2D45-4DEB-A70E-F4585DB36D57}"/>
              </a:ext>
            </a:extLst>
          </p:cNvPr>
          <p:cNvSpPr txBox="1"/>
          <p:nvPr/>
        </p:nvSpPr>
        <p:spPr>
          <a:xfrm>
            <a:off x="8756126" y="2590742"/>
            <a:ext cx="2568592" cy="276999"/>
          </a:xfrm>
          <a:prstGeom prst="rect">
            <a:avLst/>
          </a:prstGeom>
          <a:solidFill>
            <a:schemeClr val="tx1"/>
          </a:solidFill>
        </p:spPr>
        <p:txBody>
          <a:bodyPr wrap="square" rtlCol="0">
            <a:spAutoFit/>
          </a:bodyPr>
          <a:lstStyle/>
          <a:p>
            <a:r>
              <a:rPr lang="es-AR" sz="1200" dirty="0">
                <a:solidFill>
                  <a:schemeClr val="bg1"/>
                </a:solidFill>
              </a:rPr>
              <a:t>Linfoma de células B de bajo grado</a:t>
            </a:r>
            <a:endParaRPr lang="en-US" sz="1200" dirty="0">
              <a:solidFill>
                <a:schemeClr val="bg1"/>
              </a:solidFill>
            </a:endParaRPr>
          </a:p>
        </p:txBody>
      </p:sp>
      <p:cxnSp>
        <p:nvCxnSpPr>
          <p:cNvPr id="27" name="Straight Arrow Connector 26">
            <a:extLst>
              <a:ext uri="{FF2B5EF4-FFF2-40B4-BE49-F238E27FC236}">
                <a16:creationId xmlns:a16="http://schemas.microsoft.com/office/drawing/2014/main" id="{F24D2958-DCF4-4958-9CFD-5CD696EFBFCE}"/>
              </a:ext>
            </a:extLst>
          </p:cNvPr>
          <p:cNvCxnSpPr>
            <a:cxnSpLocks/>
          </p:cNvCxnSpPr>
          <p:nvPr/>
        </p:nvCxnSpPr>
        <p:spPr>
          <a:xfrm flipV="1">
            <a:off x="10395458" y="4016075"/>
            <a:ext cx="376939" cy="228497"/>
          </a:xfrm>
          <a:prstGeom prst="straightConnector1">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24D2958-DCF4-4958-9CFD-5CD696EFBFCE}"/>
              </a:ext>
            </a:extLst>
          </p:cNvPr>
          <p:cNvCxnSpPr>
            <a:cxnSpLocks/>
          </p:cNvCxnSpPr>
          <p:nvPr/>
        </p:nvCxnSpPr>
        <p:spPr>
          <a:xfrm flipV="1">
            <a:off x="4223258" y="3643659"/>
            <a:ext cx="376939" cy="228497"/>
          </a:xfrm>
          <a:prstGeom prst="straightConnector1">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4773327" y="3191766"/>
            <a:ext cx="192881" cy="169362"/>
          </a:xfrm>
          <a:custGeom>
            <a:avLst/>
            <a:gdLst>
              <a:gd name="connsiteX0" fmla="*/ 114300 w 192881"/>
              <a:gd name="connsiteY0" fmla="*/ 294 h 169362"/>
              <a:gd name="connsiteX1" fmla="*/ 126206 w 192881"/>
              <a:gd name="connsiteY1" fmla="*/ 5056 h 169362"/>
              <a:gd name="connsiteX2" fmla="*/ 142875 w 192881"/>
              <a:gd name="connsiteY2" fmla="*/ 7437 h 169362"/>
              <a:gd name="connsiteX3" fmla="*/ 164306 w 192881"/>
              <a:gd name="connsiteY3" fmla="*/ 16962 h 169362"/>
              <a:gd name="connsiteX4" fmla="*/ 173831 w 192881"/>
              <a:gd name="connsiteY4" fmla="*/ 28869 h 169362"/>
              <a:gd name="connsiteX5" fmla="*/ 183356 w 192881"/>
              <a:gd name="connsiteY5" fmla="*/ 43156 h 169362"/>
              <a:gd name="connsiteX6" fmla="*/ 188119 w 192881"/>
              <a:gd name="connsiteY6" fmla="*/ 50300 h 169362"/>
              <a:gd name="connsiteX7" fmla="*/ 192881 w 192881"/>
              <a:gd name="connsiteY7" fmla="*/ 57444 h 169362"/>
              <a:gd name="connsiteX8" fmla="*/ 190500 w 192881"/>
              <a:gd name="connsiteY8" fmla="*/ 86019 h 169362"/>
              <a:gd name="connsiteX9" fmla="*/ 185737 w 192881"/>
              <a:gd name="connsiteY9" fmla="*/ 100306 h 169362"/>
              <a:gd name="connsiteX10" fmla="*/ 180975 w 192881"/>
              <a:gd name="connsiteY10" fmla="*/ 114594 h 169362"/>
              <a:gd name="connsiteX11" fmla="*/ 178594 w 192881"/>
              <a:gd name="connsiteY11" fmla="*/ 121737 h 169362"/>
              <a:gd name="connsiteX12" fmla="*/ 169069 w 192881"/>
              <a:gd name="connsiteY12" fmla="*/ 136025 h 169362"/>
              <a:gd name="connsiteX13" fmla="*/ 164306 w 192881"/>
              <a:gd name="connsiteY13" fmla="*/ 143169 h 169362"/>
              <a:gd name="connsiteX14" fmla="*/ 157162 w 192881"/>
              <a:gd name="connsiteY14" fmla="*/ 145550 h 169362"/>
              <a:gd name="connsiteX15" fmla="*/ 154781 w 192881"/>
              <a:gd name="connsiteY15" fmla="*/ 152694 h 169362"/>
              <a:gd name="connsiteX16" fmla="*/ 140494 w 192881"/>
              <a:gd name="connsiteY16" fmla="*/ 157456 h 169362"/>
              <a:gd name="connsiteX17" fmla="*/ 133350 w 192881"/>
              <a:gd name="connsiteY17" fmla="*/ 162219 h 169362"/>
              <a:gd name="connsiteX18" fmla="*/ 107156 w 192881"/>
              <a:gd name="connsiteY18" fmla="*/ 169362 h 169362"/>
              <a:gd name="connsiteX19" fmla="*/ 66675 w 192881"/>
              <a:gd name="connsiteY19" fmla="*/ 166981 h 169362"/>
              <a:gd name="connsiteX20" fmla="*/ 52387 w 192881"/>
              <a:gd name="connsiteY20" fmla="*/ 162219 h 169362"/>
              <a:gd name="connsiteX21" fmla="*/ 38100 w 192881"/>
              <a:gd name="connsiteY21" fmla="*/ 152694 h 169362"/>
              <a:gd name="connsiteX22" fmla="*/ 30956 w 192881"/>
              <a:gd name="connsiteY22" fmla="*/ 147931 h 169362"/>
              <a:gd name="connsiteX23" fmla="*/ 23812 w 192881"/>
              <a:gd name="connsiteY23" fmla="*/ 145550 h 169362"/>
              <a:gd name="connsiteX24" fmla="*/ 16669 w 192881"/>
              <a:gd name="connsiteY24" fmla="*/ 131262 h 169362"/>
              <a:gd name="connsiteX25" fmla="*/ 9525 w 192881"/>
              <a:gd name="connsiteY25" fmla="*/ 126500 h 169362"/>
              <a:gd name="connsiteX26" fmla="*/ 7144 w 192881"/>
              <a:gd name="connsiteY26" fmla="*/ 119356 h 169362"/>
              <a:gd name="connsiteX27" fmla="*/ 0 w 192881"/>
              <a:gd name="connsiteY27" fmla="*/ 105069 h 169362"/>
              <a:gd name="connsiteX28" fmla="*/ 7144 w 192881"/>
              <a:gd name="connsiteY28" fmla="*/ 40775 h 169362"/>
              <a:gd name="connsiteX29" fmla="*/ 19050 w 192881"/>
              <a:gd name="connsiteY29" fmla="*/ 19344 h 169362"/>
              <a:gd name="connsiteX30" fmla="*/ 33337 w 192881"/>
              <a:gd name="connsiteY30" fmla="*/ 12200 h 169362"/>
              <a:gd name="connsiteX31" fmla="*/ 73819 w 192881"/>
              <a:gd name="connsiteY31" fmla="*/ 14581 h 169362"/>
              <a:gd name="connsiteX32" fmla="*/ 114300 w 192881"/>
              <a:gd name="connsiteY32" fmla="*/ 294 h 1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881" h="169362">
                <a:moveTo>
                  <a:pt x="114300" y="294"/>
                </a:moveTo>
                <a:cubicBezTo>
                  <a:pt x="123031" y="-1294"/>
                  <a:pt x="122059" y="4019"/>
                  <a:pt x="126206" y="5056"/>
                </a:cubicBezTo>
                <a:cubicBezTo>
                  <a:pt x="131651" y="6417"/>
                  <a:pt x="137406" y="6175"/>
                  <a:pt x="142875" y="7437"/>
                </a:cubicBezTo>
                <a:cubicBezTo>
                  <a:pt x="155874" y="10437"/>
                  <a:pt x="155267" y="10937"/>
                  <a:pt x="164306" y="16962"/>
                </a:cubicBezTo>
                <a:cubicBezTo>
                  <a:pt x="169667" y="33048"/>
                  <a:pt x="162232" y="15613"/>
                  <a:pt x="173831" y="28869"/>
                </a:cubicBezTo>
                <a:cubicBezTo>
                  <a:pt x="177600" y="33176"/>
                  <a:pt x="180181" y="38394"/>
                  <a:pt x="183356" y="43156"/>
                </a:cubicBezTo>
                <a:lnTo>
                  <a:pt x="188119" y="50300"/>
                </a:lnTo>
                <a:lnTo>
                  <a:pt x="192881" y="57444"/>
                </a:lnTo>
                <a:cubicBezTo>
                  <a:pt x="192087" y="66969"/>
                  <a:pt x="192071" y="76591"/>
                  <a:pt x="190500" y="86019"/>
                </a:cubicBezTo>
                <a:cubicBezTo>
                  <a:pt x="189675" y="90971"/>
                  <a:pt x="187325" y="95544"/>
                  <a:pt x="185737" y="100306"/>
                </a:cubicBezTo>
                <a:lnTo>
                  <a:pt x="180975" y="114594"/>
                </a:lnTo>
                <a:cubicBezTo>
                  <a:pt x="180181" y="116975"/>
                  <a:pt x="179986" y="119649"/>
                  <a:pt x="178594" y="121737"/>
                </a:cubicBezTo>
                <a:lnTo>
                  <a:pt x="169069" y="136025"/>
                </a:lnTo>
                <a:cubicBezTo>
                  <a:pt x="167481" y="138406"/>
                  <a:pt x="167021" y="142264"/>
                  <a:pt x="164306" y="143169"/>
                </a:cubicBezTo>
                <a:lnTo>
                  <a:pt x="157162" y="145550"/>
                </a:lnTo>
                <a:cubicBezTo>
                  <a:pt x="156368" y="147931"/>
                  <a:pt x="156824" y="151235"/>
                  <a:pt x="154781" y="152694"/>
                </a:cubicBezTo>
                <a:cubicBezTo>
                  <a:pt x="150696" y="155612"/>
                  <a:pt x="140494" y="157456"/>
                  <a:pt x="140494" y="157456"/>
                </a:cubicBezTo>
                <a:cubicBezTo>
                  <a:pt x="138113" y="159044"/>
                  <a:pt x="135965" y="161057"/>
                  <a:pt x="133350" y="162219"/>
                </a:cubicBezTo>
                <a:cubicBezTo>
                  <a:pt x="123464" y="166612"/>
                  <a:pt x="117340" y="167325"/>
                  <a:pt x="107156" y="169362"/>
                </a:cubicBezTo>
                <a:cubicBezTo>
                  <a:pt x="93662" y="168568"/>
                  <a:pt x="80078" y="168729"/>
                  <a:pt x="66675" y="166981"/>
                </a:cubicBezTo>
                <a:cubicBezTo>
                  <a:pt x="61697" y="166332"/>
                  <a:pt x="52387" y="162219"/>
                  <a:pt x="52387" y="162219"/>
                </a:cubicBezTo>
                <a:lnTo>
                  <a:pt x="38100" y="152694"/>
                </a:lnTo>
                <a:cubicBezTo>
                  <a:pt x="35719" y="151106"/>
                  <a:pt x="33671" y="148836"/>
                  <a:pt x="30956" y="147931"/>
                </a:cubicBezTo>
                <a:lnTo>
                  <a:pt x="23812" y="145550"/>
                </a:lnTo>
                <a:cubicBezTo>
                  <a:pt x="21876" y="139741"/>
                  <a:pt x="21284" y="135877"/>
                  <a:pt x="16669" y="131262"/>
                </a:cubicBezTo>
                <a:cubicBezTo>
                  <a:pt x="14645" y="129238"/>
                  <a:pt x="11906" y="128087"/>
                  <a:pt x="9525" y="126500"/>
                </a:cubicBezTo>
                <a:cubicBezTo>
                  <a:pt x="8731" y="124119"/>
                  <a:pt x="8267" y="121601"/>
                  <a:pt x="7144" y="119356"/>
                </a:cubicBezTo>
                <a:cubicBezTo>
                  <a:pt x="-2090" y="100889"/>
                  <a:pt x="5985" y="123025"/>
                  <a:pt x="0" y="105069"/>
                </a:cubicBezTo>
                <a:cubicBezTo>
                  <a:pt x="2620" y="50037"/>
                  <a:pt x="-2897" y="70897"/>
                  <a:pt x="7144" y="40775"/>
                </a:cubicBezTo>
                <a:cubicBezTo>
                  <a:pt x="9241" y="34484"/>
                  <a:pt x="12907" y="21392"/>
                  <a:pt x="19050" y="19344"/>
                </a:cubicBezTo>
                <a:cubicBezTo>
                  <a:pt x="28909" y="16057"/>
                  <a:pt x="24105" y="18354"/>
                  <a:pt x="33337" y="12200"/>
                </a:cubicBezTo>
                <a:cubicBezTo>
                  <a:pt x="46831" y="12994"/>
                  <a:pt x="60302" y="14581"/>
                  <a:pt x="73819" y="14581"/>
                </a:cubicBezTo>
                <a:cubicBezTo>
                  <a:pt x="84960" y="14581"/>
                  <a:pt x="105569" y="1882"/>
                  <a:pt x="114300" y="294"/>
                </a:cubicBezTo>
                <a:close/>
              </a:path>
            </a:pathLst>
          </a:custGeom>
          <a:solidFill>
            <a:srgbClr val="FFC000">
              <a:alpha val="2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4439952" y="3103953"/>
            <a:ext cx="361950" cy="511003"/>
          </a:xfrm>
          <a:custGeom>
            <a:avLst/>
            <a:gdLst>
              <a:gd name="connsiteX0" fmla="*/ 259556 w 361950"/>
              <a:gd name="connsiteY0" fmla="*/ 4763 h 511003"/>
              <a:gd name="connsiteX1" fmla="*/ 271462 w 361950"/>
              <a:gd name="connsiteY1" fmla="*/ 2382 h 511003"/>
              <a:gd name="connsiteX2" fmla="*/ 323850 w 361950"/>
              <a:gd name="connsiteY2" fmla="*/ 7144 h 511003"/>
              <a:gd name="connsiteX3" fmla="*/ 335756 w 361950"/>
              <a:gd name="connsiteY3" fmla="*/ 16669 h 511003"/>
              <a:gd name="connsiteX4" fmla="*/ 350044 w 361950"/>
              <a:gd name="connsiteY4" fmla="*/ 26194 h 511003"/>
              <a:gd name="connsiteX5" fmla="*/ 361950 w 361950"/>
              <a:gd name="connsiteY5" fmla="*/ 47625 h 511003"/>
              <a:gd name="connsiteX6" fmla="*/ 359569 w 361950"/>
              <a:gd name="connsiteY6" fmla="*/ 78582 h 511003"/>
              <a:gd name="connsiteX7" fmla="*/ 352425 w 361950"/>
              <a:gd name="connsiteY7" fmla="*/ 92869 h 511003"/>
              <a:gd name="connsiteX8" fmla="*/ 338137 w 361950"/>
              <a:gd name="connsiteY8" fmla="*/ 97632 h 511003"/>
              <a:gd name="connsiteX9" fmla="*/ 323850 w 361950"/>
              <a:gd name="connsiteY9" fmla="*/ 104775 h 511003"/>
              <a:gd name="connsiteX10" fmla="*/ 319087 w 361950"/>
              <a:gd name="connsiteY10" fmla="*/ 111919 h 511003"/>
              <a:gd name="connsiteX11" fmla="*/ 311944 w 361950"/>
              <a:gd name="connsiteY11" fmla="*/ 114300 h 511003"/>
              <a:gd name="connsiteX12" fmla="*/ 304800 w 361950"/>
              <a:gd name="connsiteY12" fmla="*/ 119063 h 511003"/>
              <a:gd name="connsiteX13" fmla="*/ 300037 w 361950"/>
              <a:gd name="connsiteY13" fmla="*/ 126207 h 511003"/>
              <a:gd name="connsiteX14" fmla="*/ 292894 w 361950"/>
              <a:gd name="connsiteY14" fmla="*/ 130969 h 511003"/>
              <a:gd name="connsiteX15" fmla="*/ 283369 w 361950"/>
              <a:gd name="connsiteY15" fmla="*/ 145257 h 511003"/>
              <a:gd name="connsiteX16" fmla="*/ 278606 w 361950"/>
              <a:gd name="connsiteY16" fmla="*/ 152400 h 511003"/>
              <a:gd name="connsiteX17" fmla="*/ 273844 w 361950"/>
              <a:gd name="connsiteY17" fmla="*/ 159544 h 511003"/>
              <a:gd name="connsiteX18" fmla="*/ 269081 w 361950"/>
              <a:gd name="connsiteY18" fmla="*/ 173832 h 511003"/>
              <a:gd name="connsiteX19" fmla="*/ 266700 w 361950"/>
              <a:gd name="connsiteY19" fmla="*/ 180975 h 511003"/>
              <a:gd name="connsiteX20" fmla="*/ 261937 w 361950"/>
              <a:gd name="connsiteY20" fmla="*/ 280988 h 511003"/>
              <a:gd name="connsiteX21" fmla="*/ 259556 w 361950"/>
              <a:gd name="connsiteY21" fmla="*/ 314325 h 511003"/>
              <a:gd name="connsiteX22" fmla="*/ 252412 w 361950"/>
              <a:gd name="connsiteY22" fmla="*/ 340519 h 511003"/>
              <a:gd name="connsiteX23" fmla="*/ 242887 w 361950"/>
              <a:gd name="connsiteY23" fmla="*/ 354807 h 511003"/>
              <a:gd name="connsiteX24" fmla="*/ 238125 w 361950"/>
              <a:gd name="connsiteY24" fmla="*/ 361950 h 511003"/>
              <a:gd name="connsiteX25" fmla="*/ 233362 w 361950"/>
              <a:gd name="connsiteY25" fmla="*/ 376238 h 511003"/>
              <a:gd name="connsiteX26" fmla="*/ 230981 w 361950"/>
              <a:gd name="connsiteY26" fmla="*/ 383382 h 511003"/>
              <a:gd name="connsiteX27" fmla="*/ 226219 w 361950"/>
              <a:gd name="connsiteY27" fmla="*/ 390525 h 511003"/>
              <a:gd name="connsiteX28" fmla="*/ 221456 w 361950"/>
              <a:gd name="connsiteY28" fmla="*/ 404813 h 511003"/>
              <a:gd name="connsiteX29" fmla="*/ 216694 w 361950"/>
              <a:gd name="connsiteY29" fmla="*/ 411957 h 511003"/>
              <a:gd name="connsiteX30" fmla="*/ 204787 w 361950"/>
              <a:gd name="connsiteY30" fmla="*/ 431007 h 511003"/>
              <a:gd name="connsiteX31" fmla="*/ 200025 w 361950"/>
              <a:gd name="connsiteY31" fmla="*/ 438150 h 511003"/>
              <a:gd name="connsiteX32" fmla="*/ 192881 w 361950"/>
              <a:gd name="connsiteY32" fmla="*/ 442913 h 511003"/>
              <a:gd name="connsiteX33" fmla="*/ 176212 w 361950"/>
              <a:gd name="connsiteY33" fmla="*/ 461963 h 511003"/>
              <a:gd name="connsiteX34" fmla="*/ 169069 w 361950"/>
              <a:gd name="connsiteY34" fmla="*/ 476250 h 511003"/>
              <a:gd name="connsiteX35" fmla="*/ 161925 w 361950"/>
              <a:gd name="connsiteY35" fmla="*/ 481013 h 511003"/>
              <a:gd name="connsiteX36" fmla="*/ 150019 w 361950"/>
              <a:gd name="connsiteY36" fmla="*/ 490538 h 511003"/>
              <a:gd name="connsiteX37" fmla="*/ 128587 w 361950"/>
              <a:gd name="connsiteY37" fmla="*/ 502444 h 511003"/>
              <a:gd name="connsiteX38" fmla="*/ 121444 w 361950"/>
              <a:gd name="connsiteY38" fmla="*/ 507207 h 511003"/>
              <a:gd name="connsiteX39" fmla="*/ 59531 w 361950"/>
              <a:gd name="connsiteY39" fmla="*/ 507207 h 511003"/>
              <a:gd name="connsiteX40" fmla="*/ 52387 w 361950"/>
              <a:gd name="connsiteY40" fmla="*/ 504825 h 511003"/>
              <a:gd name="connsiteX41" fmla="*/ 38100 w 361950"/>
              <a:gd name="connsiteY41" fmla="*/ 495300 h 511003"/>
              <a:gd name="connsiteX42" fmla="*/ 23812 w 361950"/>
              <a:gd name="connsiteY42" fmla="*/ 473869 h 511003"/>
              <a:gd name="connsiteX43" fmla="*/ 19050 w 361950"/>
              <a:gd name="connsiteY43" fmla="*/ 466725 h 511003"/>
              <a:gd name="connsiteX44" fmla="*/ 14287 w 361950"/>
              <a:gd name="connsiteY44" fmla="*/ 459582 h 511003"/>
              <a:gd name="connsiteX45" fmla="*/ 4762 w 361950"/>
              <a:gd name="connsiteY45" fmla="*/ 431007 h 511003"/>
              <a:gd name="connsiteX46" fmla="*/ 2381 w 361950"/>
              <a:gd name="connsiteY46" fmla="*/ 423863 h 511003"/>
              <a:gd name="connsiteX47" fmla="*/ 0 w 361950"/>
              <a:gd name="connsiteY47" fmla="*/ 416719 h 511003"/>
              <a:gd name="connsiteX48" fmla="*/ 2381 w 361950"/>
              <a:gd name="connsiteY48" fmla="*/ 409575 h 511003"/>
              <a:gd name="connsiteX49" fmla="*/ 45244 w 361950"/>
              <a:gd name="connsiteY49" fmla="*/ 400050 h 511003"/>
              <a:gd name="connsiteX50" fmla="*/ 52387 w 361950"/>
              <a:gd name="connsiteY50" fmla="*/ 395288 h 511003"/>
              <a:gd name="connsiteX51" fmla="*/ 57150 w 361950"/>
              <a:gd name="connsiteY51" fmla="*/ 381000 h 511003"/>
              <a:gd name="connsiteX52" fmla="*/ 61912 w 361950"/>
              <a:gd name="connsiteY52" fmla="*/ 366713 h 511003"/>
              <a:gd name="connsiteX53" fmla="*/ 64294 w 361950"/>
              <a:gd name="connsiteY53" fmla="*/ 359569 h 511003"/>
              <a:gd name="connsiteX54" fmla="*/ 66675 w 361950"/>
              <a:gd name="connsiteY54" fmla="*/ 352425 h 511003"/>
              <a:gd name="connsiteX55" fmla="*/ 76200 w 361950"/>
              <a:gd name="connsiteY55" fmla="*/ 330994 h 511003"/>
              <a:gd name="connsiteX56" fmla="*/ 83344 w 361950"/>
              <a:gd name="connsiteY56" fmla="*/ 309563 h 511003"/>
              <a:gd name="connsiteX57" fmla="*/ 85725 w 361950"/>
              <a:gd name="connsiteY57" fmla="*/ 302419 h 511003"/>
              <a:gd name="connsiteX58" fmla="*/ 88106 w 361950"/>
              <a:gd name="connsiteY58" fmla="*/ 295275 h 511003"/>
              <a:gd name="connsiteX59" fmla="*/ 92869 w 361950"/>
              <a:gd name="connsiteY59" fmla="*/ 288132 h 511003"/>
              <a:gd name="connsiteX60" fmla="*/ 102394 w 361950"/>
              <a:gd name="connsiteY60" fmla="*/ 278607 h 511003"/>
              <a:gd name="connsiteX61" fmla="*/ 116681 w 361950"/>
              <a:gd name="connsiteY61" fmla="*/ 269082 h 511003"/>
              <a:gd name="connsiteX62" fmla="*/ 130969 w 361950"/>
              <a:gd name="connsiteY62" fmla="*/ 261938 h 511003"/>
              <a:gd name="connsiteX63" fmla="*/ 145256 w 361950"/>
              <a:gd name="connsiteY63" fmla="*/ 240507 h 511003"/>
              <a:gd name="connsiteX64" fmla="*/ 150019 w 361950"/>
              <a:gd name="connsiteY64" fmla="*/ 233363 h 511003"/>
              <a:gd name="connsiteX65" fmla="*/ 159544 w 361950"/>
              <a:gd name="connsiteY65" fmla="*/ 211932 h 511003"/>
              <a:gd name="connsiteX66" fmla="*/ 161925 w 361950"/>
              <a:gd name="connsiteY66" fmla="*/ 204788 h 511003"/>
              <a:gd name="connsiteX67" fmla="*/ 166687 w 361950"/>
              <a:gd name="connsiteY67" fmla="*/ 176213 h 511003"/>
              <a:gd name="connsiteX68" fmla="*/ 169069 w 361950"/>
              <a:gd name="connsiteY68" fmla="*/ 164307 h 511003"/>
              <a:gd name="connsiteX69" fmla="*/ 169069 w 361950"/>
              <a:gd name="connsiteY69" fmla="*/ 66675 h 511003"/>
              <a:gd name="connsiteX70" fmla="*/ 173831 w 361950"/>
              <a:gd name="connsiteY70" fmla="*/ 52388 h 511003"/>
              <a:gd name="connsiteX71" fmla="*/ 190500 w 361950"/>
              <a:gd name="connsiteY71" fmla="*/ 30957 h 511003"/>
              <a:gd name="connsiteX72" fmla="*/ 207169 w 361950"/>
              <a:gd name="connsiteY72" fmla="*/ 14288 h 511003"/>
              <a:gd name="connsiteX73" fmla="*/ 228600 w 361950"/>
              <a:gd name="connsiteY73" fmla="*/ 4763 h 511003"/>
              <a:gd name="connsiteX74" fmla="*/ 235744 w 361950"/>
              <a:gd name="connsiteY74" fmla="*/ 2382 h 511003"/>
              <a:gd name="connsiteX75" fmla="*/ 242887 w 361950"/>
              <a:gd name="connsiteY75" fmla="*/ 0 h 511003"/>
              <a:gd name="connsiteX76" fmla="*/ 259556 w 361950"/>
              <a:gd name="connsiteY76" fmla="*/ 4763 h 51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1950" h="511003">
                <a:moveTo>
                  <a:pt x="259556" y="4763"/>
                </a:moveTo>
                <a:cubicBezTo>
                  <a:pt x="263525" y="3969"/>
                  <a:pt x="267415" y="2382"/>
                  <a:pt x="271462" y="2382"/>
                </a:cubicBezTo>
                <a:cubicBezTo>
                  <a:pt x="311673" y="2382"/>
                  <a:pt x="303632" y="406"/>
                  <a:pt x="323850" y="7144"/>
                </a:cubicBezTo>
                <a:cubicBezTo>
                  <a:pt x="332649" y="20344"/>
                  <a:pt x="323578" y="9904"/>
                  <a:pt x="335756" y="16669"/>
                </a:cubicBezTo>
                <a:cubicBezTo>
                  <a:pt x="340760" y="19449"/>
                  <a:pt x="350044" y="26194"/>
                  <a:pt x="350044" y="26194"/>
                </a:cubicBezTo>
                <a:cubicBezTo>
                  <a:pt x="360961" y="42570"/>
                  <a:pt x="357759" y="35052"/>
                  <a:pt x="361950" y="47625"/>
                </a:cubicBezTo>
                <a:cubicBezTo>
                  <a:pt x="361156" y="57944"/>
                  <a:pt x="360853" y="68312"/>
                  <a:pt x="359569" y="78582"/>
                </a:cubicBezTo>
                <a:cubicBezTo>
                  <a:pt x="359151" y="81923"/>
                  <a:pt x="355307" y="91068"/>
                  <a:pt x="352425" y="92869"/>
                </a:cubicBezTo>
                <a:cubicBezTo>
                  <a:pt x="348168" y="95530"/>
                  <a:pt x="342314" y="94847"/>
                  <a:pt x="338137" y="97632"/>
                </a:cubicBezTo>
                <a:cubicBezTo>
                  <a:pt x="328905" y="103786"/>
                  <a:pt x="333709" y="101489"/>
                  <a:pt x="323850" y="104775"/>
                </a:cubicBezTo>
                <a:cubicBezTo>
                  <a:pt x="322262" y="107156"/>
                  <a:pt x="321322" y="110131"/>
                  <a:pt x="319087" y="111919"/>
                </a:cubicBezTo>
                <a:cubicBezTo>
                  <a:pt x="317127" y="113487"/>
                  <a:pt x="314189" y="113178"/>
                  <a:pt x="311944" y="114300"/>
                </a:cubicBezTo>
                <a:cubicBezTo>
                  <a:pt x="309384" y="115580"/>
                  <a:pt x="307181" y="117475"/>
                  <a:pt x="304800" y="119063"/>
                </a:cubicBezTo>
                <a:cubicBezTo>
                  <a:pt x="303212" y="121444"/>
                  <a:pt x="302061" y="124183"/>
                  <a:pt x="300037" y="126207"/>
                </a:cubicBezTo>
                <a:cubicBezTo>
                  <a:pt x="298014" y="128230"/>
                  <a:pt x="294778" y="128815"/>
                  <a:pt x="292894" y="130969"/>
                </a:cubicBezTo>
                <a:cubicBezTo>
                  <a:pt x="289125" y="135277"/>
                  <a:pt x="286544" y="140494"/>
                  <a:pt x="283369" y="145257"/>
                </a:cubicBezTo>
                <a:lnTo>
                  <a:pt x="278606" y="152400"/>
                </a:lnTo>
                <a:cubicBezTo>
                  <a:pt x="277018" y="154781"/>
                  <a:pt x="274749" y="156829"/>
                  <a:pt x="273844" y="159544"/>
                </a:cubicBezTo>
                <a:lnTo>
                  <a:pt x="269081" y="173832"/>
                </a:lnTo>
                <a:lnTo>
                  <a:pt x="266700" y="180975"/>
                </a:lnTo>
                <a:cubicBezTo>
                  <a:pt x="265112" y="214313"/>
                  <a:pt x="264315" y="247697"/>
                  <a:pt x="261937" y="280988"/>
                </a:cubicBezTo>
                <a:cubicBezTo>
                  <a:pt x="261143" y="292100"/>
                  <a:pt x="260722" y="303246"/>
                  <a:pt x="259556" y="314325"/>
                </a:cubicBezTo>
                <a:cubicBezTo>
                  <a:pt x="258997" y="319639"/>
                  <a:pt x="254975" y="336675"/>
                  <a:pt x="252412" y="340519"/>
                </a:cubicBezTo>
                <a:lnTo>
                  <a:pt x="242887" y="354807"/>
                </a:lnTo>
                <a:lnTo>
                  <a:pt x="238125" y="361950"/>
                </a:lnTo>
                <a:lnTo>
                  <a:pt x="233362" y="376238"/>
                </a:lnTo>
                <a:cubicBezTo>
                  <a:pt x="232568" y="378619"/>
                  <a:pt x="232373" y="381293"/>
                  <a:pt x="230981" y="383382"/>
                </a:cubicBezTo>
                <a:cubicBezTo>
                  <a:pt x="229394" y="385763"/>
                  <a:pt x="227381" y="387910"/>
                  <a:pt x="226219" y="390525"/>
                </a:cubicBezTo>
                <a:cubicBezTo>
                  <a:pt x="224180" y="395113"/>
                  <a:pt x="224241" y="400636"/>
                  <a:pt x="221456" y="404813"/>
                </a:cubicBezTo>
                <a:cubicBezTo>
                  <a:pt x="219869" y="407194"/>
                  <a:pt x="217856" y="409342"/>
                  <a:pt x="216694" y="411957"/>
                </a:cubicBezTo>
                <a:cubicBezTo>
                  <a:pt x="208342" y="430748"/>
                  <a:pt x="217638" y="422439"/>
                  <a:pt x="204787" y="431007"/>
                </a:cubicBezTo>
                <a:cubicBezTo>
                  <a:pt x="203200" y="433388"/>
                  <a:pt x="202048" y="436127"/>
                  <a:pt x="200025" y="438150"/>
                </a:cubicBezTo>
                <a:cubicBezTo>
                  <a:pt x="198001" y="440174"/>
                  <a:pt x="194766" y="440759"/>
                  <a:pt x="192881" y="442913"/>
                </a:cubicBezTo>
                <a:cubicBezTo>
                  <a:pt x="173434" y="465138"/>
                  <a:pt x="192286" y="451246"/>
                  <a:pt x="176212" y="461963"/>
                </a:cubicBezTo>
                <a:cubicBezTo>
                  <a:pt x="174276" y="467773"/>
                  <a:pt x="173685" y="471634"/>
                  <a:pt x="169069" y="476250"/>
                </a:cubicBezTo>
                <a:cubicBezTo>
                  <a:pt x="167045" y="478274"/>
                  <a:pt x="164306" y="479425"/>
                  <a:pt x="161925" y="481013"/>
                </a:cubicBezTo>
                <a:cubicBezTo>
                  <a:pt x="153124" y="494213"/>
                  <a:pt x="162197" y="483773"/>
                  <a:pt x="150019" y="490538"/>
                </a:cubicBezTo>
                <a:cubicBezTo>
                  <a:pt x="125457" y="504183"/>
                  <a:pt x="144751" y="497057"/>
                  <a:pt x="128587" y="502444"/>
                </a:cubicBezTo>
                <a:cubicBezTo>
                  <a:pt x="126206" y="504032"/>
                  <a:pt x="124004" y="505927"/>
                  <a:pt x="121444" y="507207"/>
                </a:cubicBezTo>
                <a:cubicBezTo>
                  <a:pt x="104474" y="515692"/>
                  <a:pt x="62131" y="507320"/>
                  <a:pt x="59531" y="507207"/>
                </a:cubicBezTo>
                <a:cubicBezTo>
                  <a:pt x="57150" y="506413"/>
                  <a:pt x="54581" y="506044"/>
                  <a:pt x="52387" y="504825"/>
                </a:cubicBezTo>
                <a:cubicBezTo>
                  <a:pt x="47384" y="502045"/>
                  <a:pt x="38100" y="495300"/>
                  <a:pt x="38100" y="495300"/>
                </a:cubicBezTo>
                <a:lnTo>
                  <a:pt x="23812" y="473869"/>
                </a:lnTo>
                <a:lnTo>
                  <a:pt x="19050" y="466725"/>
                </a:lnTo>
                <a:lnTo>
                  <a:pt x="14287" y="459582"/>
                </a:lnTo>
                <a:lnTo>
                  <a:pt x="4762" y="431007"/>
                </a:lnTo>
                <a:lnTo>
                  <a:pt x="2381" y="423863"/>
                </a:lnTo>
                <a:lnTo>
                  <a:pt x="0" y="416719"/>
                </a:lnTo>
                <a:cubicBezTo>
                  <a:pt x="794" y="414338"/>
                  <a:pt x="1258" y="411820"/>
                  <a:pt x="2381" y="409575"/>
                </a:cubicBezTo>
                <a:cubicBezTo>
                  <a:pt x="11151" y="392036"/>
                  <a:pt x="17860" y="401762"/>
                  <a:pt x="45244" y="400050"/>
                </a:cubicBezTo>
                <a:cubicBezTo>
                  <a:pt x="47625" y="398463"/>
                  <a:pt x="50870" y="397715"/>
                  <a:pt x="52387" y="395288"/>
                </a:cubicBezTo>
                <a:cubicBezTo>
                  <a:pt x="55048" y="391031"/>
                  <a:pt x="55562" y="385763"/>
                  <a:pt x="57150" y="381000"/>
                </a:cubicBezTo>
                <a:lnTo>
                  <a:pt x="61912" y="366713"/>
                </a:lnTo>
                <a:lnTo>
                  <a:pt x="64294" y="359569"/>
                </a:lnTo>
                <a:cubicBezTo>
                  <a:pt x="65088" y="357188"/>
                  <a:pt x="65283" y="354514"/>
                  <a:pt x="66675" y="352425"/>
                </a:cubicBezTo>
                <a:cubicBezTo>
                  <a:pt x="74221" y="341106"/>
                  <a:pt x="70533" y="347996"/>
                  <a:pt x="76200" y="330994"/>
                </a:cubicBezTo>
                <a:lnTo>
                  <a:pt x="83344" y="309563"/>
                </a:lnTo>
                <a:lnTo>
                  <a:pt x="85725" y="302419"/>
                </a:lnTo>
                <a:cubicBezTo>
                  <a:pt x="86519" y="300038"/>
                  <a:pt x="86713" y="297363"/>
                  <a:pt x="88106" y="295275"/>
                </a:cubicBezTo>
                <a:lnTo>
                  <a:pt x="92869" y="288132"/>
                </a:lnTo>
                <a:cubicBezTo>
                  <a:pt x="96910" y="276008"/>
                  <a:pt x="92003" y="284380"/>
                  <a:pt x="102394" y="278607"/>
                </a:cubicBezTo>
                <a:cubicBezTo>
                  <a:pt x="107397" y="275827"/>
                  <a:pt x="111251" y="270892"/>
                  <a:pt x="116681" y="269082"/>
                </a:cubicBezTo>
                <a:cubicBezTo>
                  <a:pt x="126540" y="265795"/>
                  <a:pt x="121736" y="268092"/>
                  <a:pt x="130969" y="261938"/>
                </a:cubicBezTo>
                <a:lnTo>
                  <a:pt x="145256" y="240507"/>
                </a:lnTo>
                <a:lnTo>
                  <a:pt x="150019" y="233363"/>
                </a:lnTo>
                <a:cubicBezTo>
                  <a:pt x="155686" y="216360"/>
                  <a:pt x="151996" y="223252"/>
                  <a:pt x="159544" y="211932"/>
                </a:cubicBezTo>
                <a:cubicBezTo>
                  <a:pt x="160338" y="209551"/>
                  <a:pt x="161316" y="207223"/>
                  <a:pt x="161925" y="204788"/>
                </a:cubicBezTo>
                <a:cubicBezTo>
                  <a:pt x="164732" y="193560"/>
                  <a:pt x="164670" y="188316"/>
                  <a:pt x="166687" y="176213"/>
                </a:cubicBezTo>
                <a:cubicBezTo>
                  <a:pt x="167352" y="172221"/>
                  <a:pt x="168275" y="168276"/>
                  <a:pt x="169069" y="164307"/>
                </a:cubicBezTo>
                <a:cubicBezTo>
                  <a:pt x="165299" y="122851"/>
                  <a:pt x="164303" y="123869"/>
                  <a:pt x="169069" y="66675"/>
                </a:cubicBezTo>
                <a:cubicBezTo>
                  <a:pt x="169486" y="61672"/>
                  <a:pt x="171047" y="56565"/>
                  <a:pt x="173831" y="52388"/>
                </a:cubicBezTo>
                <a:cubicBezTo>
                  <a:pt x="185224" y="35298"/>
                  <a:pt x="179308" y="42147"/>
                  <a:pt x="190500" y="30957"/>
                </a:cubicBezTo>
                <a:cubicBezTo>
                  <a:pt x="194691" y="18382"/>
                  <a:pt x="190792" y="25206"/>
                  <a:pt x="207169" y="14288"/>
                </a:cubicBezTo>
                <a:cubicBezTo>
                  <a:pt x="218493" y="6739"/>
                  <a:pt x="211591" y="10432"/>
                  <a:pt x="228600" y="4763"/>
                </a:cubicBezTo>
                <a:lnTo>
                  <a:pt x="235744" y="2382"/>
                </a:lnTo>
                <a:cubicBezTo>
                  <a:pt x="238125" y="1588"/>
                  <a:pt x="240377" y="0"/>
                  <a:pt x="242887" y="0"/>
                </a:cubicBezTo>
                <a:lnTo>
                  <a:pt x="259556" y="4763"/>
                </a:lnTo>
                <a:close/>
              </a:path>
            </a:pathLst>
          </a:custGeom>
          <a:solidFill>
            <a:srgbClr val="FFC000">
              <a:alpha val="2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0759789" y="3275036"/>
            <a:ext cx="371475" cy="262988"/>
          </a:xfrm>
          <a:custGeom>
            <a:avLst/>
            <a:gdLst>
              <a:gd name="connsiteX0" fmla="*/ 126207 w 371475"/>
              <a:gd name="connsiteY0" fmla="*/ 367 h 262988"/>
              <a:gd name="connsiteX1" fmla="*/ 85725 w 371475"/>
              <a:gd name="connsiteY1" fmla="*/ 2749 h 262988"/>
              <a:gd name="connsiteX2" fmla="*/ 59532 w 371475"/>
              <a:gd name="connsiteY2" fmla="*/ 9892 h 262988"/>
              <a:gd name="connsiteX3" fmla="*/ 52388 w 371475"/>
              <a:gd name="connsiteY3" fmla="*/ 14655 h 262988"/>
              <a:gd name="connsiteX4" fmla="*/ 38100 w 371475"/>
              <a:gd name="connsiteY4" fmla="*/ 19417 h 262988"/>
              <a:gd name="connsiteX5" fmla="*/ 33338 w 371475"/>
              <a:gd name="connsiteY5" fmla="*/ 26561 h 262988"/>
              <a:gd name="connsiteX6" fmla="*/ 26194 w 371475"/>
              <a:gd name="connsiteY6" fmla="*/ 31324 h 262988"/>
              <a:gd name="connsiteX7" fmla="*/ 16669 w 371475"/>
              <a:gd name="connsiteY7" fmla="*/ 43230 h 262988"/>
              <a:gd name="connsiteX8" fmla="*/ 7144 w 371475"/>
              <a:gd name="connsiteY8" fmla="*/ 64661 h 262988"/>
              <a:gd name="connsiteX9" fmla="*/ 0 w 371475"/>
              <a:gd name="connsiteY9" fmla="*/ 93236 h 262988"/>
              <a:gd name="connsiteX10" fmla="*/ 2382 w 371475"/>
              <a:gd name="connsiteY10" fmla="*/ 126574 h 262988"/>
              <a:gd name="connsiteX11" fmla="*/ 7144 w 371475"/>
              <a:gd name="connsiteY11" fmla="*/ 140861 h 262988"/>
              <a:gd name="connsiteX12" fmla="*/ 11907 w 371475"/>
              <a:gd name="connsiteY12" fmla="*/ 155149 h 262988"/>
              <a:gd name="connsiteX13" fmla="*/ 21432 w 371475"/>
              <a:gd name="connsiteY13" fmla="*/ 169436 h 262988"/>
              <a:gd name="connsiteX14" fmla="*/ 26194 w 371475"/>
              <a:gd name="connsiteY14" fmla="*/ 176580 h 262988"/>
              <a:gd name="connsiteX15" fmla="*/ 33338 w 371475"/>
              <a:gd name="connsiteY15" fmla="*/ 181342 h 262988"/>
              <a:gd name="connsiteX16" fmla="*/ 38100 w 371475"/>
              <a:gd name="connsiteY16" fmla="*/ 188486 h 262988"/>
              <a:gd name="connsiteX17" fmla="*/ 52388 w 371475"/>
              <a:gd name="connsiteY17" fmla="*/ 198011 h 262988"/>
              <a:gd name="connsiteX18" fmla="*/ 66675 w 371475"/>
              <a:gd name="connsiteY18" fmla="*/ 207536 h 262988"/>
              <a:gd name="connsiteX19" fmla="*/ 73819 w 371475"/>
              <a:gd name="connsiteY19" fmla="*/ 212299 h 262988"/>
              <a:gd name="connsiteX20" fmla="*/ 88107 w 371475"/>
              <a:gd name="connsiteY20" fmla="*/ 217061 h 262988"/>
              <a:gd name="connsiteX21" fmla="*/ 109538 w 371475"/>
              <a:gd name="connsiteY21" fmla="*/ 228967 h 262988"/>
              <a:gd name="connsiteX22" fmla="*/ 123825 w 371475"/>
              <a:gd name="connsiteY22" fmla="*/ 236111 h 262988"/>
              <a:gd name="connsiteX23" fmla="*/ 130969 w 371475"/>
              <a:gd name="connsiteY23" fmla="*/ 240874 h 262988"/>
              <a:gd name="connsiteX24" fmla="*/ 145257 w 371475"/>
              <a:gd name="connsiteY24" fmla="*/ 245636 h 262988"/>
              <a:gd name="connsiteX25" fmla="*/ 152400 w 371475"/>
              <a:gd name="connsiteY25" fmla="*/ 250399 h 262988"/>
              <a:gd name="connsiteX26" fmla="*/ 159544 w 371475"/>
              <a:gd name="connsiteY26" fmla="*/ 252780 h 262988"/>
              <a:gd name="connsiteX27" fmla="*/ 197644 w 371475"/>
              <a:gd name="connsiteY27" fmla="*/ 257542 h 262988"/>
              <a:gd name="connsiteX28" fmla="*/ 207169 w 371475"/>
              <a:gd name="connsiteY28" fmla="*/ 259924 h 262988"/>
              <a:gd name="connsiteX29" fmla="*/ 326232 w 371475"/>
              <a:gd name="connsiteY29" fmla="*/ 259924 h 262988"/>
              <a:gd name="connsiteX30" fmla="*/ 347663 w 371475"/>
              <a:gd name="connsiteY30" fmla="*/ 252780 h 262988"/>
              <a:gd name="connsiteX31" fmla="*/ 354807 w 371475"/>
              <a:gd name="connsiteY31" fmla="*/ 250399 h 262988"/>
              <a:gd name="connsiteX32" fmla="*/ 359569 w 371475"/>
              <a:gd name="connsiteY32" fmla="*/ 243255 h 262988"/>
              <a:gd name="connsiteX33" fmla="*/ 366713 w 371475"/>
              <a:gd name="connsiteY33" fmla="*/ 238492 h 262988"/>
              <a:gd name="connsiteX34" fmla="*/ 371475 w 371475"/>
              <a:gd name="connsiteY34" fmla="*/ 224205 h 262988"/>
              <a:gd name="connsiteX35" fmla="*/ 369094 w 371475"/>
              <a:gd name="connsiteY35" fmla="*/ 176580 h 262988"/>
              <a:gd name="connsiteX36" fmla="*/ 364332 w 371475"/>
              <a:gd name="connsiteY36" fmla="*/ 148005 h 262988"/>
              <a:gd name="connsiteX37" fmla="*/ 361950 w 371475"/>
              <a:gd name="connsiteY37" fmla="*/ 126574 h 262988"/>
              <a:gd name="connsiteX38" fmla="*/ 347663 w 371475"/>
              <a:gd name="connsiteY38" fmla="*/ 97999 h 262988"/>
              <a:gd name="connsiteX39" fmla="*/ 326232 w 371475"/>
              <a:gd name="connsiteY39" fmla="*/ 86092 h 262988"/>
              <a:gd name="connsiteX40" fmla="*/ 319088 w 371475"/>
              <a:gd name="connsiteY40" fmla="*/ 81330 h 262988"/>
              <a:gd name="connsiteX41" fmla="*/ 304800 w 371475"/>
              <a:gd name="connsiteY41" fmla="*/ 76567 h 262988"/>
              <a:gd name="connsiteX42" fmla="*/ 283369 w 371475"/>
              <a:gd name="connsiteY42" fmla="*/ 71805 h 262988"/>
              <a:gd name="connsiteX43" fmla="*/ 259557 w 371475"/>
              <a:gd name="connsiteY43" fmla="*/ 64661 h 262988"/>
              <a:gd name="connsiteX44" fmla="*/ 252413 w 371475"/>
              <a:gd name="connsiteY44" fmla="*/ 62280 h 262988"/>
              <a:gd name="connsiteX45" fmla="*/ 238125 w 371475"/>
              <a:gd name="connsiteY45" fmla="*/ 52755 h 262988"/>
              <a:gd name="connsiteX46" fmla="*/ 230982 w 371475"/>
              <a:gd name="connsiteY46" fmla="*/ 47992 h 262988"/>
              <a:gd name="connsiteX47" fmla="*/ 209550 w 371475"/>
              <a:gd name="connsiteY47" fmla="*/ 36086 h 262988"/>
              <a:gd name="connsiteX48" fmla="*/ 195263 w 371475"/>
              <a:gd name="connsiteY48" fmla="*/ 26561 h 262988"/>
              <a:gd name="connsiteX49" fmla="*/ 188119 w 371475"/>
              <a:gd name="connsiteY49" fmla="*/ 21799 h 262988"/>
              <a:gd name="connsiteX50" fmla="*/ 180975 w 371475"/>
              <a:gd name="connsiteY50" fmla="*/ 19417 h 262988"/>
              <a:gd name="connsiteX51" fmla="*/ 166688 w 371475"/>
              <a:gd name="connsiteY51" fmla="*/ 9892 h 262988"/>
              <a:gd name="connsiteX52" fmla="*/ 159544 w 371475"/>
              <a:gd name="connsiteY52" fmla="*/ 7511 h 262988"/>
              <a:gd name="connsiteX53" fmla="*/ 145257 w 371475"/>
              <a:gd name="connsiteY53" fmla="*/ 367 h 262988"/>
              <a:gd name="connsiteX54" fmla="*/ 126207 w 371475"/>
              <a:gd name="connsiteY54" fmla="*/ 367 h 26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1475" h="262988">
                <a:moveTo>
                  <a:pt x="126207" y="367"/>
                </a:moveTo>
                <a:cubicBezTo>
                  <a:pt x="116285" y="764"/>
                  <a:pt x="99146" y="1138"/>
                  <a:pt x="85725" y="2749"/>
                </a:cubicBezTo>
                <a:cubicBezTo>
                  <a:pt x="77330" y="3756"/>
                  <a:pt x="67865" y="7114"/>
                  <a:pt x="59532" y="9892"/>
                </a:cubicBezTo>
                <a:cubicBezTo>
                  <a:pt x="57151" y="11480"/>
                  <a:pt x="55003" y="13493"/>
                  <a:pt x="52388" y="14655"/>
                </a:cubicBezTo>
                <a:cubicBezTo>
                  <a:pt x="47800" y="16694"/>
                  <a:pt x="38100" y="19417"/>
                  <a:pt x="38100" y="19417"/>
                </a:cubicBezTo>
                <a:cubicBezTo>
                  <a:pt x="36513" y="21798"/>
                  <a:pt x="35362" y="24537"/>
                  <a:pt x="33338" y="26561"/>
                </a:cubicBezTo>
                <a:cubicBezTo>
                  <a:pt x="31314" y="28585"/>
                  <a:pt x="27982" y="29089"/>
                  <a:pt x="26194" y="31324"/>
                </a:cubicBezTo>
                <a:cubicBezTo>
                  <a:pt x="13048" y="47756"/>
                  <a:pt x="37145" y="29579"/>
                  <a:pt x="16669" y="43230"/>
                </a:cubicBezTo>
                <a:cubicBezTo>
                  <a:pt x="11002" y="60232"/>
                  <a:pt x="14692" y="53340"/>
                  <a:pt x="7144" y="64661"/>
                </a:cubicBezTo>
                <a:cubicBezTo>
                  <a:pt x="855" y="83529"/>
                  <a:pt x="3208" y="73997"/>
                  <a:pt x="0" y="93236"/>
                </a:cubicBezTo>
                <a:cubicBezTo>
                  <a:pt x="794" y="104349"/>
                  <a:pt x="729" y="115556"/>
                  <a:pt x="2382" y="126574"/>
                </a:cubicBezTo>
                <a:cubicBezTo>
                  <a:pt x="3127" y="131538"/>
                  <a:pt x="5557" y="136099"/>
                  <a:pt x="7144" y="140861"/>
                </a:cubicBezTo>
                <a:cubicBezTo>
                  <a:pt x="7146" y="140866"/>
                  <a:pt x="11904" y="155145"/>
                  <a:pt x="11907" y="155149"/>
                </a:cubicBezTo>
                <a:lnTo>
                  <a:pt x="21432" y="169436"/>
                </a:lnTo>
                <a:cubicBezTo>
                  <a:pt x="23019" y="171817"/>
                  <a:pt x="23813" y="174993"/>
                  <a:pt x="26194" y="176580"/>
                </a:cubicBezTo>
                <a:lnTo>
                  <a:pt x="33338" y="181342"/>
                </a:lnTo>
                <a:cubicBezTo>
                  <a:pt x="34925" y="183723"/>
                  <a:pt x="35946" y="186601"/>
                  <a:pt x="38100" y="188486"/>
                </a:cubicBezTo>
                <a:cubicBezTo>
                  <a:pt x="42408" y="192255"/>
                  <a:pt x="47625" y="194836"/>
                  <a:pt x="52388" y="198011"/>
                </a:cubicBezTo>
                <a:lnTo>
                  <a:pt x="66675" y="207536"/>
                </a:lnTo>
                <a:cubicBezTo>
                  <a:pt x="69056" y="209124"/>
                  <a:pt x="71104" y="211394"/>
                  <a:pt x="73819" y="212299"/>
                </a:cubicBezTo>
                <a:lnTo>
                  <a:pt x="88107" y="217061"/>
                </a:lnTo>
                <a:cubicBezTo>
                  <a:pt x="104483" y="227978"/>
                  <a:pt x="96964" y="224776"/>
                  <a:pt x="109538" y="228967"/>
                </a:cubicBezTo>
                <a:cubicBezTo>
                  <a:pt x="130014" y="242618"/>
                  <a:pt x="104107" y="226251"/>
                  <a:pt x="123825" y="236111"/>
                </a:cubicBezTo>
                <a:cubicBezTo>
                  <a:pt x="126385" y="237391"/>
                  <a:pt x="128354" y="239712"/>
                  <a:pt x="130969" y="240874"/>
                </a:cubicBezTo>
                <a:cubicBezTo>
                  <a:pt x="135557" y="242913"/>
                  <a:pt x="145257" y="245636"/>
                  <a:pt x="145257" y="245636"/>
                </a:cubicBezTo>
                <a:cubicBezTo>
                  <a:pt x="147638" y="247224"/>
                  <a:pt x="149840" y="249119"/>
                  <a:pt x="152400" y="250399"/>
                </a:cubicBezTo>
                <a:cubicBezTo>
                  <a:pt x="154645" y="251522"/>
                  <a:pt x="157109" y="252171"/>
                  <a:pt x="159544" y="252780"/>
                </a:cubicBezTo>
                <a:cubicBezTo>
                  <a:pt x="173604" y="256295"/>
                  <a:pt x="181377" y="256063"/>
                  <a:pt x="197644" y="257542"/>
                </a:cubicBezTo>
                <a:cubicBezTo>
                  <a:pt x="200819" y="258336"/>
                  <a:pt x="203934" y="259426"/>
                  <a:pt x="207169" y="259924"/>
                </a:cubicBezTo>
                <a:cubicBezTo>
                  <a:pt x="248051" y="266214"/>
                  <a:pt x="279855" y="261055"/>
                  <a:pt x="326232" y="259924"/>
                </a:cubicBezTo>
                <a:lnTo>
                  <a:pt x="347663" y="252780"/>
                </a:lnTo>
                <a:lnTo>
                  <a:pt x="354807" y="250399"/>
                </a:lnTo>
                <a:cubicBezTo>
                  <a:pt x="356394" y="248018"/>
                  <a:pt x="357545" y="245279"/>
                  <a:pt x="359569" y="243255"/>
                </a:cubicBezTo>
                <a:cubicBezTo>
                  <a:pt x="361593" y="241231"/>
                  <a:pt x="365196" y="240919"/>
                  <a:pt x="366713" y="238492"/>
                </a:cubicBezTo>
                <a:cubicBezTo>
                  <a:pt x="369374" y="234235"/>
                  <a:pt x="371475" y="224205"/>
                  <a:pt x="371475" y="224205"/>
                </a:cubicBezTo>
                <a:cubicBezTo>
                  <a:pt x="370681" y="208330"/>
                  <a:pt x="370268" y="192431"/>
                  <a:pt x="369094" y="176580"/>
                </a:cubicBezTo>
                <a:cubicBezTo>
                  <a:pt x="367609" y="156531"/>
                  <a:pt x="366755" y="164963"/>
                  <a:pt x="364332" y="148005"/>
                </a:cubicBezTo>
                <a:cubicBezTo>
                  <a:pt x="363315" y="140890"/>
                  <a:pt x="363360" y="133622"/>
                  <a:pt x="361950" y="126574"/>
                </a:cubicBezTo>
                <a:cubicBezTo>
                  <a:pt x="360893" y="121290"/>
                  <a:pt x="353685" y="100007"/>
                  <a:pt x="347663" y="97999"/>
                </a:cubicBezTo>
                <a:cubicBezTo>
                  <a:pt x="335088" y="93806"/>
                  <a:pt x="342610" y="97010"/>
                  <a:pt x="326232" y="86092"/>
                </a:cubicBezTo>
                <a:cubicBezTo>
                  <a:pt x="323851" y="84505"/>
                  <a:pt x="321803" y="82235"/>
                  <a:pt x="319088" y="81330"/>
                </a:cubicBezTo>
                <a:cubicBezTo>
                  <a:pt x="314325" y="79742"/>
                  <a:pt x="309670" y="77784"/>
                  <a:pt x="304800" y="76567"/>
                </a:cubicBezTo>
                <a:cubicBezTo>
                  <a:pt x="281570" y="70760"/>
                  <a:pt x="310577" y="77851"/>
                  <a:pt x="283369" y="71805"/>
                </a:cubicBezTo>
                <a:cubicBezTo>
                  <a:pt x="272568" y="69405"/>
                  <a:pt x="271436" y="68621"/>
                  <a:pt x="259557" y="64661"/>
                </a:cubicBezTo>
                <a:lnTo>
                  <a:pt x="252413" y="62280"/>
                </a:lnTo>
                <a:lnTo>
                  <a:pt x="238125" y="52755"/>
                </a:lnTo>
                <a:cubicBezTo>
                  <a:pt x="235744" y="51168"/>
                  <a:pt x="233697" y="48897"/>
                  <a:pt x="230982" y="47992"/>
                </a:cubicBezTo>
                <a:cubicBezTo>
                  <a:pt x="218408" y="43801"/>
                  <a:pt x="225926" y="47003"/>
                  <a:pt x="209550" y="36086"/>
                </a:cubicBezTo>
                <a:lnTo>
                  <a:pt x="195263" y="26561"/>
                </a:lnTo>
                <a:cubicBezTo>
                  <a:pt x="192882" y="24974"/>
                  <a:pt x="190834" y="22704"/>
                  <a:pt x="188119" y="21799"/>
                </a:cubicBezTo>
                <a:cubicBezTo>
                  <a:pt x="185738" y="21005"/>
                  <a:pt x="183169" y="20636"/>
                  <a:pt x="180975" y="19417"/>
                </a:cubicBezTo>
                <a:cubicBezTo>
                  <a:pt x="175972" y="16637"/>
                  <a:pt x="172118" y="11702"/>
                  <a:pt x="166688" y="9892"/>
                </a:cubicBezTo>
                <a:cubicBezTo>
                  <a:pt x="164307" y="9098"/>
                  <a:pt x="161789" y="8633"/>
                  <a:pt x="159544" y="7511"/>
                </a:cubicBezTo>
                <a:cubicBezTo>
                  <a:pt x="153215" y="4347"/>
                  <a:pt x="152568" y="1032"/>
                  <a:pt x="145257" y="367"/>
                </a:cubicBezTo>
                <a:cubicBezTo>
                  <a:pt x="138933" y="-208"/>
                  <a:pt x="136129" y="-30"/>
                  <a:pt x="126207" y="367"/>
                </a:cubicBezTo>
                <a:close/>
              </a:path>
            </a:pathLst>
          </a:custGeom>
          <a:solidFill>
            <a:srgbClr val="FFC000">
              <a:alpha val="2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10687371" y="3532063"/>
            <a:ext cx="244370" cy="412472"/>
          </a:xfrm>
          <a:custGeom>
            <a:avLst/>
            <a:gdLst>
              <a:gd name="connsiteX0" fmla="*/ 217675 w 244370"/>
              <a:gd name="connsiteY0" fmla="*/ 515 h 412472"/>
              <a:gd name="connsiteX1" fmla="*/ 191481 w 244370"/>
              <a:gd name="connsiteY1" fmla="*/ 2897 h 412472"/>
              <a:gd name="connsiteX2" fmla="*/ 177193 w 244370"/>
              <a:gd name="connsiteY2" fmla="*/ 7659 h 412472"/>
              <a:gd name="connsiteX3" fmla="*/ 170050 w 244370"/>
              <a:gd name="connsiteY3" fmla="*/ 10040 h 412472"/>
              <a:gd name="connsiteX4" fmla="*/ 148618 w 244370"/>
              <a:gd name="connsiteY4" fmla="*/ 24328 h 412472"/>
              <a:gd name="connsiteX5" fmla="*/ 134331 w 244370"/>
              <a:gd name="connsiteY5" fmla="*/ 31472 h 412472"/>
              <a:gd name="connsiteX6" fmla="*/ 96231 w 244370"/>
              <a:gd name="connsiteY6" fmla="*/ 36234 h 412472"/>
              <a:gd name="connsiteX7" fmla="*/ 81943 w 244370"/>
              <a:gd name="connsiteY7" fmla="*/ 40997 h 412472"/>
              <a:gd name="connsiteX8" fmla="*/ 74800 w 244370"/>
              <a:gd name="connsiteY8" fmla="*/ 43378 h 412472"/>
              <a:gd name="connsiteX9" fmla="*/ 60512 w 244370"/>
              <a:gd name="connsiteY9" fmla="*/ 52903 h 412472"/>
              <a:gd name="connsiteX10" fmla="*/ 53368 w 244370"/>
              <a:gd name="connsiteY10" fmla="*/ 67190 h 412472"/>
              <a:gd name="connsiteX11" fmla="*/ 46225 w 244370"/>
              <a:gd name="connsiteY11" fmla="*/ 91003 h 412472"/>
              <a:gd name="connsiteX12" fmla="*/ 41462 w 244370"/>
              <a:gd name="connsiteY12" fmla="*/ 148153 h 412472"/>
              <a:gd name="connsiteX13" fmla="*/ 31937 w 244370"/>
              <a:gd name="connsiteY13" fmla="*/ 181490 h 412472"/>
              <a:gd name="connsiteX14" fmla="*/ 29556 w 244370"/>
              <a:gd name="connsiteY14" fmla="*/ 188634 h 412472"/>
              <a:gd name="connsiteX15" fmla="*/ 27175 w 244370"/>
              <a:gd name="connsiteY15" fmla="*/ 195778 h 412472"/>
              <a:gd name="connsiteX16" fmla="*/ 22412 w 244370"/>
              <a:gd name="connsiteY16" fmla="*/ 202922 h 412472"/>
              <a:gd name="connsiteX17" fmla="*/ 17650 w 244370"/>
              <a:gd name="connsiteY17" fmla="*/ 217209 h 412472"/>
              <a:gd name="connsiteX18" fmla="*/ 15268 w 244370"/>
              <a:gd name="connsiteY18" fmla="*/ 224353 h 412472"/>
              <a:gd name="connsiteX19" fmla="*/ 10506 w 244370"/>
              <a:gd name="connsiteY19" fmla="*/ 231497 h 412472"/>
              <a:gd name="connsiteX20" fmla="*/ 5743 w 244370"/>
              <a:gd name="connsiteY20" fmla="*/ 248165 h 412472"/>
              <a:gd name="connsiteX21" fmla="*/ 3362 w 244370"/>
              <a:gd name="connsiteY21" fmla="*/ 255309 h 412472"/>
              <a:gd name="connsiteX22" fmla="*/ 981 w 244370"/>
              <a:gd name="connsiteY22" fmla="*/ 281503 h 412472"/>
              <a:gd name="connsiteX23" fmla="*/ 8125 w 244370"/>
              <a:gd name="connsiteY23" fmla="*/ 369609 h 412472"/>
              <a:gd name="connsiteX24" fmla="*/ 10506 w 244370"/>
              <a:gd name="connsiteY24" fmla="*/ 376753 h 412472"/>
              <a:gd name="connsiteX25" fmla="*/ 20031 w 244370"/>
              <a:gd name="connsiteY25" fmla="*/ 391040 h 412472"/>
              <a:gd name="connsiteX26" fmla="*/ 34318 w 244370"/>
              <a:gd name="connsiteY26" fmla="*/ 398184 h 412472"/>
              <a:gd name="connsiteX27" fmla="*/ 55750 w 244370"/>
              <a:gd name="connsiteY27" fmla="*/ 407709 h 412472"/>
              <a:gd name="connsiteX28" fmla="*/ 74800 w 244370"/>
              <a:gd name="connsiteY28" fmla="*/ 412472 h 412472"/>
              <a:gd name="connsiteX29" fmla="*/ 91468 w 244370"/>
              <a:gd name="connsiteY29" fmla="*/ 407709 h 412472"/>
              <a:gd name="connsiteX30" fmla="*/ 105756 w 244370"/>
              <a:gd name="connsiteY30" fmla="*/ 398184 h 412472"/>
              <a:gd name="connsiteX31" fmla="*/ 115281 w 244370"/>
              <a:gd name="connsiteY31" fmla="*/ 388659 h 412472"/>
              <a:gd name="connsiteX32" fmla="*/ 120043 w 244370"/>
              <a:gd name="connsiteY32" fmla="*/ 381515 h 412472"/>
              <a:gd name="connsiteX33" fmla="*/ 127187 w 244370"/>
              <a:gd name="connsiteY33" fmla="*/ 376753 h 412472"/>
              <a:gd name="connsiteX34" fmla="*/ 129568 w 244370"/>
              <a:gd name="connsiteY34" fmla="*/ 369609 h 412472"/>
              <a:gd name="connsiteX35" fmla="*/ 136712 w 244370"/>
              <a:gd name="connsiteY35" fmla="*/ 355322 h 412472"/>
              <a:gd name="connsiteX36" fmla="*/ 141475 w 244370"/>
              <a:gd name="connsiteY36" fmla="*/ 317222 h 412472"/>
              <a:gd name="connsiteX37" fmla="*/ 146237 w 244370"/>
              <a:gd name="connsiteY37" fmla="*/ 310078 h 412472"/>
              <a:gd name="connsiteX38" fmla="*/ 153381 w 244370"/>
              <a:gd name="connsiteY38" fmla="*/ 302934 h 412472"/>
              <a:gd name="connsiteX39" fmla="*/ 158143 w 244370"/>
              <a:gd name="connsiteY39" fmla="*/ 295790 h 412472"/>
              <a:gd name="connsiteX40" fmla="*/ 172431 w 244370"/>
              <a:gd name="connsiteY40" fmla="*/ 286265 h 412472"/>
              <a:gd name="connsiteX41" fmla="*/ 177193 w 244370"/>
              <a:gd name="connsiteY41" fmla="*/ 279122 h 412472"/>
              <a:gd name="connsiteX42" fmla="*/ 184337 w 244370"/>
              <a:gd name="connsiteY42" fmla="*/ 276740 h 412472"/>
              <a:gd name="connsiteX43" fmla="*/ 189100 w 244370"/>
              <a:gd name="connsiteY43" fmla="*/ 262453 h 412472"/>
              <a:gd name="connsiteX44" fmla="*/ 198625 w 244370"/>
              <a:gd name="connsiteY44" fmla="*/ 241022 h 412472"/>
              <a:gd name="connsiteX45" fmla="*/ 201006 w 244370"/>
              <a:gd name="connsiteY45" fmla="*/ 233878 h 412472"/>
              <a:gd name="connsiteX46" fmla="*/ 208150 w 244370"/>
              <a:gd name="connsiteY46" fmla="*/ 219590 h 412472"/>
              <a:gd name="connsiteX47" fmla="*/ 212912 w 244370"/>
              <a:gd name="connsiteY47" fmla="*/ 212447 h 412472"/>
              <a:gd name="connsiteX48" fmla="*/ 215293 w 244370"/>
              <a:gd name="connsiteY48" fmla="*/ 171965 h 412472"/>
              <a:gd name="connsiteX49" fmla="*/ 220056 w 244370"/>
              <a:gd name="connsiteY49" fmla="*/ 143390 h 412472"/>
              <a:gd name="connsiteX50" fmla="*/ 224818 w 244370"/>
              <a:gd name="connsiteY50" fmla="*/ 129103 h 412472"/>
              <a:gd name="connsiteX51" fmla="*/ 229581 w 244370"/>
              <a:gd name="connsiteY51" fmla="*/ 114815 h 412472"/>
              <a:gd name="connsiteX52" fmla="*/ 234343 w 244370"/>
              <a:gd name="connsiteY52" fmla="*/ 100528 h 412472"/>
              <a:gd name="connsiteX53" fmla="*/ 239106 w 244370"/>
              <a:gd name="connsiteY53" fmla="*/ 74334 h 412472"/>
              <a:gd name="connsiteX54" fmla="*/ 241487 w 244370"/>
              <a:gd name="connsiteY54" fmla="*/ 67190 h 412472"/>
              <a:gd name="connsiteX55" fmla="*/ 243868 w 244370"/>
              <a:gd name="connsiteY55" fmla="*/ 57665 h 412472"/>
              <a:gd name="connsiteX56" fmla="*/ 236725 w 244370"/>
              <a:gd name="connsiteY56" fmla="*/ 14803 h 412472"/>
              <a:gd name="connsiteX57" fmla="*/ 229581 w 244370"/>
              <a:gd name="connsiteY57" fmla="*/ 12422 h 412472"/>
              <a:gd name="connsiteX58" fmla="*/ 217675 w 244370"/>
              <a:gd name="connsiteY58" fmla="*/ 515 h 4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4370" h="412472">
                <a:moveTo>
                  <a:pt x="217675" y="515"/>
                </a:moveTo>
                <a:cubicBezTo>
                  <a:pt x="211325" y="-1073"/>
                  <a:pt x="200115" y="1373"/>
                  <a:pt x="191481" y="2897"/>
                </a:cubicBezTo>
                <a:cubicBezTo>
                  <a:pt x="186537" y="3769"/>
                  <a:pt x="181956" y="6072"/>
                  <a:pt x="177193" y="7659"/>
                </a:cubicBezTo>
                <a:lnTo>
                  <a:pt x="170050" y="10040"/>
                </a:lnTo>
                <a:lnTo>
                  <a:pt x="148618" y="24328"/>
                </a:lnTo>
                <a:cubicBezTo>
                  <a:pt x="143322" y="27859"/>
                  <a:pt x="140737" y="30486"/>
                  <a:pt x="134331" y="31472"/>
                </a:cubicBezTo>
                <a:cubicBezTo>
                  <a:pt x="121416" y="33459"/>
                  <a:pt x="108884" y="33071"/>
                  <a:pt x="96231" y="36234"/>
                </a:cubicBezTo>
                <a:cubicBezTo>
                  <a:pt x="91361" y="37452"/>
                  <a:pt x="86706" y="39409"/>
                  <a:pt x="81943" y="40997"/>
                </a:cubicBezTo>
                <a:cubicBezTo>
                  <a:pt x="79562" y="41791"/>
                  <a:pt x="76888" y="41986"/>
                  <a:pt x="74800" y="43378"/>
                </a:cubicBezTo>
                <a:lnTo>
                  <a:pt x="60512" y="52903"/>
                </a:lnTo>
                <a:cubicBezTo>
                  <a:pt x="51828" y="78958"/>
                  <a:pt x="65678" y="39493"/>
                  <a:pt x="53368" y="67190"/>
                </a:cubicBezTo>
                <a:cubicBezTo>
                  <a:pt x="50056" y="74641"/>
                  <a:pt x="48203" y="83089"/>
                  <a:pt x="46225" y="91003"/>
                </a:cubicBezTo>
                <a:cubicBezTo>
                  <a:pt x="45237" y="107789"/>
                  <a:pt x="45039" y="130268"/>
                  <a:pt x="41462" y="148153"/>
                </a:cubicBezTo>
                <a:cubicBezTo>
                  <a:pt x="38470" y="163113"/>
                  <a:pt x="36479" y="167866"/>
                  <a:pt x="31937" y="181490"/>
                </a:cubicBezTo>
                <a:lnTo>
                  <a:pt x="29556" y="188634"/>
                </a:lnTo>
                <a:cubicBezTo>
                  <a:pt x="28762" y="191015"/>
                  <a:pt x="28567" y="193690"/>
                  <a:pt x="27175" y="195778"/>
                </a:cubicBezTo>
                <a:lnTo>
                  <a:pt x="22412" y="202922"/>
                </a:lnTo>
                <a:lnTo>
                  <a:pt x="17650" y="217209"/>
                </a:lnTo>
                <a:cubicBezTo>
                  <a:pt x="16856" y="219590"/>
                  <a:pt x="16660" y="222264"/>
                  <a:pt x="15268" y="224353"/>
                </a:cubicBezTo>
                <a:cubicBezTo>
                  <a:pt x="13681" y="226734"/>
                  <a:pt x="11786" y="228937"/>
                  <a:pt x="10506" y="231497"/>
                </a:cubicBezTo>
                <a:cubicBezTo>
                  <a:pt x="8604" y="235300"/>
                  <a:pt x="6759" y="244609"/>
                  <a:pt x="5743" y="248165"/>
                </a:cubicBezTo>
                <a:cubicBezTo>
                  <a:pt x="5053" y="250579"/>
                  <a:pt x="4156" y="252928"/>
                  <a:pt x="3362" y="255309"/>
                </a:cubicBezTo>
                <a:cubicBezTo>
                  <a:pt x="2568" y="264040"/>
                  <a:pt x="981" y="272736"/>
                  <a:pt x="981" y="281503"/>
                </a:cubicBezTo>
                <a:cubicBezTo>
                  <a:pt x="981" y="352728"/>
                  <a:pt x="-3906" y="333518"/>
                  <a:pt x="8125" y="369609"/>
                </a:cubicBezTo>
                <a:cubicBezTo>
                  <a:pt x="8919" y="371990"/>
                  <a:pt x="9114" y="374664"/>
                  <a:pt x="10506" y="376753"/>
                </a:cubicBezTo>
                <a:cubicBezTo>
                  <a:pt x="13681" y="381515"/>
                  <a:pt x="15269" y="387865"/>
                  <a:pt x="20031" y="391040"/>
                </a:cubicBezTo>
                <a:cubicBezTo>
                  <a:pt x="29263" y="397195"/>
                  <a:pt x="24460" y="394898"/>
                  <a:pt x="34318" y="398184"/>
                </a:cubicBezTo>
                <a:cubicBezTo>
                  <a:pt x="43702" y="404440"/>
                  <a:pt x="42144" y="404307"/>
                  <a:pt x="55750" y="407709"/>
                </a:cubicBezTo>
                <a:lnTo>
                  <a:pt x="74800" y="412472"/>
                </a:lnTo>
                <a:cubicBezTo>
                  <a:pt x="77039" y="411912"/>
                  <a:pt x="88675" y="409261"/>
                  <a:pt x="91468" y="407709"/>
                </a:cubicBezTo>
                <a:cubicBezTo>
                  <a:pt x="96472" y="404929"/>
                  <a:pt x="105756" y="398184"/>
                  <a:pt x="105756" y="398184"/>
                </a:cubicBezTo>
                <a:cubicBezTo>
                  <a:pt x="110951" y="382597"/>
                  <a:pt x="103735" y="397896"/>
                  <a:pt x="115281" y="388659"/>
                </a:cubicBezTo>
                <a:cubicBezTo>
                  <a:pt x="117516" y="386871"/>
                  <a:pt x="118019" y="383539"/>
                  <a:pt x="120043" y="381515"/>
                </a:cubicBezTo>
                <a:cubicBezTo>
                  <a:pt x="122067" y="379491"/>
                  <a:pt x="124806" y="378340"/>
                  <a:pt x="127187" y="376753"/>
                </a:cubicBezTo>
                <a:cubicBezTo>
                  <a:pt x="127981" y="374372"/>
                  <a:pt x="128445" y="371854"/>
                  <a:pt x="129568" y="369609"/>
                </a:cubicBezTo>
                <a:cubicBezTo>
                  <a:pt x="138802" y="351142"/>
                  <a:pt x="130727" y="373278"/>
                  <a:pt x="136712" y="355322"/>
                </a:cubicBezTo>
                <a:cubicBezTo>
                  <a:pt x="136973" y="352445"/>
                  <a:pt x="138521" y="325100"/>
                  <a:pt x="141475" y="317222"/>
                </a:cubicBezTo>
                <a:cubicBezTo>
                  <a:pt x="142480" y="314542"/>
                  <a:pt x="144405" y="312277"/>
                  <a:pt x="146237" y="310078"/>
                </a:cubicBezTo>
                <a:cubicBezTo>
                  <a:pt x="148393" y="307491"/>
                  <a:pt x="151225" y="305521"/>
                  <a:pt x="153381" y="302934"/>
                </a:cubicBezTo>
                <a:cubicBezTo>
                  <a:pt x="155213" y="300735"/>
                  <a:pt x="155989" y="297675"/>
                  <a:pt x="158143" y="295790"/>
                </a:cubicBezTo>
                <a:cubicBezTo>
                  <a:pt x="162451" y="292021"/>
                  <a:pt x="172431" y="286265"/>
                  <a:pt x="172431" y="286265"/>
                </a:cubicBezTo>
                <a:cubicBezTo>
                  <a:pt x="174018" y="283884"/>
                  <a:pt x="174958" y="280910"/>
                  <a:pt x="177193" y="279122"/>
                </a:cubicBezTo>
                <a:cubicBezTo>
                  <a:pt x="179153" y="277554"/>
                  <a:pt x="182878" y="278783"/>
                  <a:pt x="184337" y="276740"/>
                </a:cubicBezTo>
                <a:cubicBezTo>
                  <a:pt x="187255" y="272655"/>
                  <a:pt x="186316" y="266630"/>
                  <a:pt x="189100" y="262453"/>
                </a:cubicBezTo>
                <a:cubicBezTo>
                  <a:pt x="196646" y="251133"/>
                  <a:pt x="192958" y="258022"/>
                  <a:pt x="198625" y="241022"/>
                </a:cubicBezTo>
                <a:cubicBezTo>
                  <a:pt x="199419" y="238641"/>
                  <a:pt x="199614" y="235967"/>
                  <a:pt x="201006" y="233878"/>
                </a:cubicBezTo>
                <a:cubicBezTo>
                  <a:pt x="214656" y="213400"/>
                  <a:pt x="198288" y="239312"/>
                  <a:pt x="208150" y="219590"/>
                </a:cubicBezTo>
                <a:cubicBezTo>
                  <a:pt x="209430" y="217031"/>
                  <a:pt x="211325" y="214828"/>
                  <a:pt x="212912" y="212447"/>
                </a:cubicBezTo>
                <a:cubicBezTo>
                  <a:pt x="220448" y="189842"/>
                  <a:pt x="218130" y="203159"/>
                  <a:pt x="215293" y="171965"/>
                </a:cubicBezTo>
                <a:cubicBezTo>
                  <a:pt x="216982" y="158461"/>
                  <a:pt x="216685" y="154626"/>
                  <a:pt x="220056" y="143390"/>
                </a:cubicBezTo>
                <a:cubicBezTo>
                  <a:pt x="221498" y="138582"/>
                  <a:pt x="223231" y="133865"/>
                  <a:pt x="224818" y="129103"/>
                </a:cubicBezTo>
                <a:lnTo>
                  <a:pt x="229581" y="114815"/>
                </a:lnTo>
                <a:lnTo>
                  <a:pt x="234343" y="100528"/>
                </a:lnTo>
                <a:cubicBezTo>
                  <a:pt x="235403" y="94167"/>
                  <a:pt x="237444" y="80983"/>
                  <a:pt x="239106" y="74334"/>
                </a:cubicBezTo>
                <a:cubicBezTo>
                  <a:pt x="239715" y="71899"/>
                  <a:pt x="240797" y="69604"/>
                  <a:pt x="241487" y="67190"/>
                </a:cubicBezTo>
                <a:cubicBezTo>
                  <a:pt x="242386" y="64043"/>
                  <a:pt x="243074" y="60840"/>
                  <a:pt x="243868" y="57665"/>
                </a:cubicBezTo>
                <a:cubicBezTo>
                  <a:pt x="243636" y="54187"/>
                  <a:pt x="247544" y="23459"/>
                  <a:pt x="236725" y="14803"/>
                </a:cubicBezTo>
                <a:cubicBezTo>
                  <a:pt x="234765" y="13235"/>
                  <a:pt x="231962" y="13216"/>
                  <a:pt x="229581" y="12422"/>
                </a:cubicBezTo>
                <a:cubicBezTo>
                  <a:pt x="223057" y="2636"/>
                  <a:pt x="224025" y="2103"/>
                  <a:pt x="217675" y="515"/>
                </a:cubicBezTo>
                <a:close/>
              </a:path>
            </a:pathLst>
          </a:custGeom>
          <a:solidFill>
            <a:srgbClr val="FFC000">
              <a:alpha val="2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2111883" y="3593013"/>
            <a:ext cx="327025" cy="188205"/>
          </a:xfrm>
          <a:custGeom>
            <a:avLst/>
            <a:gdLst>
              <a:gd name="connsiteX0" fmla="*/ 139700 w 327025"/>
              <a:gd name="connsiteY0" fmla="*/ 684 h 188205"/>
              <a:gd name="connsiteX1" fmla="*/ 123825 w 327025"/>
              <a:gd name="connsiteY1" fmla="*/ 3859 h 188205"/>
              <a:gd name="connsiteX2" fmla="*/ 104775 w 327025"/>
              <a:gd name="connsiteY2" fmla="*/ 10209 h 188205"/>
              <a:gd name="connsiteX3" fmla="*/ 95250 w 327025"/>
              <a:gd name="connsiteY3" fmla="*/ 13384 h 188205"/>
              <a:gd name="connsiteX4" fmla="*/ 60325 w 327025"/>
              <a:gd name="connsiteY4" fmla="*/ 19734 h 188205"/>
              <a:gd name="connsiteX5" fmla="*/ 41275 w 327025"/>
              <a:gd name="connsiteY5" fmla="*/ 26084 h 188205"/>
              <a:gd name="connsiteX6" fmla="*/ 31750 w 327025"/>
              <a:gd name="connsiteY6" fmla="*/ 29259 h 188205"/>
              <a:gd name="connsiteX7" fmla="*/ 22225 w 327025"/>
              <a:gd name="connsiteY7" fmla="*/ 32434 h 188205"/>
              <a:gd name="connsiteX8" fmla="*/ 12700 w 327025"/>
              <a:gd name="connsiteY8" fmla="*/ 38784 h 188205"/>
              <a:gd name="connsiteX9" fmla="*/ 3175 w 327025"/>
              <a:gd name="connsiteY9" fmla="*/ 57834 h 188205"/>
              <a:gd name="connsiteX10" fmla="*/ 0 w 327025"/>
              <a:gd name="connsiteY10" fmla="*/ 67359 h 188205"/>
              <a:gd name="connsiteX11" fmla="*/ 9525 w 327025"/>
              <a:gd name="connsiteY11" fmla="*/ 114984 h 188205"/>
              <a:gd name="connsiteX12" fmla="*/ 19050 w 327025"/>
              <a:gd name="connsiteY12" fmla="*/ 121334 h 188205"/>
              <a:gd name="connsiteX13" fmla="*/ 34925 w 327025"/>
              <a:gd name="connsiteY13" fmla="*/ 134034 h 188205"/>
              <a:gd name="connsiteX14" fmla="*/ 53975 w 327025"/>
              <a:gd name="connsiteY14" fmla="*/ 146734 h 188205"/>
              <a:gd name="connsiteX15" fmla="*/ 63500 w 327025"/>
              <a:gd name="connsiteY15" fmla="*/ 153084 h 188205"/>
              <a:gd name="connsiteX16" fmla="*/ 82550 w 327025"/>
              <a:gd name="connsiteY16" fmla="*/ 159434 h 188205"/>
              <a:gd name="connsiteX17" fmla="*/ 92075 w 327025"/>
              <a:gd name="connsiteY17" fmla="*/ 165784 h 188205"/>
              <a:gd name="connsiteX18" fmla="*/ 111125 w 327025"/>
              <a:gd name="connsiteY18" fmla="*/ 172134 h 188205"/>
              <a:gd name="connsiteX19" fmla="*/ 120650 w 327025"/>
              <a:gd name="connsiteY19" fmla="*/ 175309 h 188205"/>
              <a:gd name="connsiteX20" fmla="*/ 139700 w 327025"/>
              <a:gd name="connsiteY20" fmla="*/ 181659 h 188205"/>
              <a:gd name="connsiteX21" fmla="*/ 149225 w 327025"/>
              <a:gd name="connsiteY21" fmla="*/ 184834 h 188205"/>
              <a:gd name="connsiteX22" fmla="*/ 177800 w 327025"/>
              <a:gd name="connsiteY22" fmla="*/ 188009 h 188205"/>
              <a:gd name="connsiteX23" fmla="*/ 282575 w 327025"/>
              <a:gd name="connsiteY23" fmla="*/ 181659 h 188205"/>
              <a:gd name="connsiteX24" fmla="*/ 301625 w 327025"/>
              <a:gd name="connsiteY24" fmla="*/ 175309 h 188205"/>
              <a:gd name="connsiteX25" fmla="*/ 311150 w 327025"/>
              <a:gd name="connsiteY25" fmla="*/ 168959 h 188205"/>
              <a:gd name="connsiteX26" fmla="*/ 314325 w 327025"/>
              <a:gd name="connsiteY26" fmla="*/ 159434 h 188205"/>
              <a:gd name="connsiteX27" fmla="*/ 320675 w 327025"/>
              <a:gd name="connsiteY27" fmla="*/ 149909 h 188205"/>
              <a:gd name="connsiteX28" fmla="*/ 327025 w 327025"/>
              <a:gd name="connsiteY28" fmla="*/ 130859 h 188205"/>
              <a:gd name="connsiteX29" fmla="*/ 323850 w 327025"/>
              <a:gd name="connsiteY29" fmla="*/ 95934 h 188205"/>
              <a:gd name="connsiteX30" fmla="*/ 320675 w 327025"/>
              <a:gd name="connsiteY30" fmla="*/ 86409 h 188205"/>
              <a:gd name="connsiteX31" fmla="*/ 311150 w 327025"/>
              <a:gd name="connsiteY31" fmla="*/ 80059 h 188205"/>
              <a:gd name="connsiteX32" fmla="*/ 307975 w 327025"/>
              <a:gd name="connsiteY32" fmla="*/ 70534 h 188205"/>
              <a:gd name="connsiteX33" fmla="*/ 288925 w 327025"/>
              <a:gd name="connsiteY33" fmla="*/ 64184 h 188205"/>
              <a:gd name="connsiteX34" fmla="*/ 279400 w 327025"/>
              <a:gd name="connsiteY34" fmla="*/ 54659 h 188205"/>
              <a:gd name="connsiteX35" fmla="*/ 260350 w 327025"/>
              <a:gd name="connsiteY35" fmla="*/ 48309 h 188205"/>
              <a:gd name="connsiteX36" fmla="*/ 241300 w 327025"/>
              <a:gd name="connsiteY36" fmla="*/ 41959 h 188205"/>
              <a:gd name="connsiteX37" fmla="*/ 184150 w 327025"/>
              <a:gd name="connsiteY37" fmla="*/ 22909 h 188205"/>
              <a:gd name="connsiteX38" fmla="*/ 165100 w 327025"/>
              <a:gd name="connsiteY38" fmla="*/ 16559 h 188205"/>
              <a:gd name="connsiteX39" fmla="*/ 155575 w 327025"/>
              <a:gd name="connsiteY39" fmla="*/ 13384 h 188205"/>
              <a:gd name="connsiteX40" fmla="*/ 146050 w 327025"/>
              <a:gd name="connsiteY40" fmla="*/ 7034 h 188205"/>
              <a:gd name="connsiteX41" fmla="*/ 139700 w 327025"/>
              <a:gd name="connsiteY41" fmla="*/ 684 h 18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7025" h="188205">
                <a:moveTo>
                  <a:pt x="139700" y="684"/>
                </a:moveTo>
                <a:cubicBezTo>
                  <a:pt x="135996" y="155"/>
                  <a:pt x="129031" y="2439"/>
                  <a:pt x="123825" y="3859"/>
                </a:cubicBezTo>
                <a:cubicBezTo>
                  <a:pt x="117367" y="5620"/>
                  <a:pt x="111125" y="8092"/>
                  <a:pt x="104775" y="10209"/>
                </a:cubicBezTo>
                <a:cubicBezTo>
                  <a:pt x="101600" y="11267"/>
                  <a:pt x="98551" y="12834"/>
                  <a:pt x="95250" y="13384"/>
                </a:cubicBezTo>
                <a:cubicBezTo>
                  <a:pt x="89027" y="14421"/>
                  <a:pt x="67298" y="17832"/>
                  <a:pt x="60325" y="19734"/>
                </a:cubicBezTo>
                <a:cubicBezTo>
                  <a:pt x="53867" y="21495"/>
                  <a:pt x="47625" y="23967"/>
                  <a:pt x="41275" y="26084"/>
                </a:cubicBezTo>
                <a:lnTo>
                  <a:pt x="31750" y="29259"/>
                </a:lnTo>
                <a:cubicBezTo>
                  <a:pt x="28575" y="30317"/>
                  <a:pt x="25010" y="30578"/>
                  <a:pt x="22225" y="32434"/>
                </a:cubicBezTo>
                <a:lnTo>
                  <a:pt x="12700" y="38784"/>
                </a:lnTo>
                <a:cubicBezTo>
                  <a:pt x="4720" y="62725"/>
                  <a:pt x="15485" y="33215"/>
                  <a:pt x="3175" y="57834"/>
                </a:cubicBezTo>
                <a:cubicBezTo>
                  <a:pt x="1678" y="60827"/>
                  <a:pt x="1058" y="64184"/>
                  <a:pt x="0" y="67359"/>
                </a:cubicBezTo>
                <a:cubicBezTo>
                  <a:pt x="153" y="68740"/>
                  <a:pt x="2771" y="110481"/>
                  <a:pt x="9525" y="114984"/>
                </a:cubicBezTo>
                <a:lnTo>
                  <a:pt x="19050" y="121334"/>
                </a:lnTo>
                <a:cubicBezTo>
                  <a:pt x="30783" y="138933"/>
                  <a:pt x="18687" y="125013"/>
                  <a:pt x="34925" y="134034"/>
                </a:cubicBezTo>
                <a:cubicBezTo>
                  <a:pt x="41596" y="137740"/>
                  <a:pt x="47625" y="142501"/>
                  <a:pt x="53975" y="146734"/>
                </a:cubicBezTo>
                <a:cubicBezTo>
                  <a:pt x="57150" y="148851"/>
                  <a:pt x="59880" y="151877"/>
                  <a:pt x="63500" y="153084"/>
                </a:cubicBezTo>
                <a:cubicBezTo>
                  <a:pt x="69850" y="155201"/>
                  <a:pt x="76981" y="155721"/>
                  <a:pt x="82550" y="159434"/>
                </a:cubicBezTo>
                <a:cubicBezTo>
                  <a:pt x="85725" y="161551"/>
                  <a:pt x="88588" y="164234"/>
                  <a:pt x="92075" y="165784"/>
                </a:cubicBezTo>
                <a:cubicBezTo>
                  <a:pt x="98192" y="168502"/>
                  <a:pt x="104775" y="170017"/>
                  <a:pt x="111125" y="172134"/>
                </a:cubicBezTo>
                <a:lnTo>
                  <a:pt x="120650" y="175309"/>
                </a:lnTo>
                <a:lnTo>
                  <a:pt x="139700" y="181659"/>
                </a:lnTo>
                <a:cubicBezTo>
                  <a:pt x="142875" y="182717"/>
                  <a:pt x="145899" y="184464"/>
                  <a:pt x="149225" y="184834"/>
                </a:cubicBezTo>
                <a:lnTo>
                  <a:pt x="177800" y="188009"/>
                </a:lnTo>
                <a:cubicBezTo>
                  <a:pt x="217921" y="186626"/>
                  <a:pt x="248084" y="192006"/>
                  <a:pt x="282575" y="181659"/>
                </a:cubicBezTo>
                <a:cubicBezTo>
                  <a:pt x="288986" y="179736"/>
                  <a:pt x="296056" y="179022"/>
                  <a:pt x="301625" y="175309"/>
                </a:cubicBezTo>
                <a:lnTo>
                  <a:pt x="311150" y="168959"/>
                </a:lnTo>
                <a:cubicBezTo>
                  <a:pt x="312208" y="165784"/>
                  <a:pt x="312828" y="162427"/>
                  <a:pt x="314325" y="159434"/>
                </a:cubicBezTo>
                <a:cubicBezTo>
                  <a:pt x="316032" y="156021"/>
                  <a:pt x="319125" y="153396"/>
                  <a:pt x="320675" y="149909"/>
                </a:cubicBezTo>
                <a:cubicBezTo>
                  <a:pt x="323393" y="143792"/>
                  <a:pt x="327025" y="130859"/>
                  <a:pt x="327025" y="130859"/>
                </a:cubicBezTo>
                <a:cubicBezTo>
                  <a:pt x="325967" y="119217"/>
                  <a:pt x="325503" y="107506"/>
                  <a:pt x="323850" y="95934"/>
                </a:cubicBezTo>
                <a:cubicBezTo>
                  <a:pt x="323377" y="92621"/>
                  <a:pt x="322766" y="89022"/>
                  <a:pt x="320675" y="86409"/>
                </a:cubicBezTo>
                <a:cubicBezTo>
                  <a:pt x="318291" y="83429"/>
                  <a:pt x="314325" y="82176"/>
                  <a:pt x="311150" y="80059"/>
                </a:cubicBezTo>
                <a:cubicBezTo>
                  <a:pt x="310092" y="76884"/>
                  <a:pt x="310698" y="72479"/>
                  <a:pt x="307975" y="70534"/>
                </a:cubicBezTo>
                <a:cubicBezTo>
                  <a:pt x="302528" y="66643"/>
                  <a:pt x="288925" y="64184"/>
                  <a:pt x="288925" y="64184"/>
                </a:cubicBezTo>
                <a:cubicBezTo>
                  <a:pt x="285750" y="61009"/>
                  <a:pt x="283325" y="56840"/>
                  <a:pt x="279400" y="54659"/>
                </a:cubicBezTo>
                <a:cubicBezTo>
                  <a:pt x="273549" y="51408"/>
                  <a:pt x="266700" y="50426"/>
                  <a:pt x="260350" y="48309"/>
                </a:cubicBezTo>
                <a:lnTo>
                  <a:pt x="241300" y="41959"/>
                </a:lnTo>
                <a:lnTo>
                  <a:pt x="184150" y="22909"/>
                </a:lnTo>
                <a:lnTo>
                  <a:pt x="165100" y="16559"/>
                </a:lnTo>
                <a:cubicBezTo>
                  <a:pt x="161925" y="15501"/>
                  <a:pt x="158360" y="15240"/>
                  <a:pt x="155575" y="13384"/>
                </a:cubicBezTo>
                <a:lnTo>
                  <a:pt x="146050" y="7034"/>
                </a:lnTo>
                <a:cubicBezTo>
                  <a:pt x="138870" y="-3736"/>
                  <a:pt x="143404" y="1213"/>
                  <a:pt x="139700" y="684"/>
                </a:cubicBez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0866712" y="3672969"/>
            <a:ext cx="296588" cy="366713"/>
          </a:xfrm>
          <a:custGeom>
            <a:avLst/>
            <a:gdLst>
              <a:gd name="connsiteX0" fmla="*/ 191813 w 296588"/>
              <a:gd name="connsiteY0" fmla="*/ 9525 h 366713"/>
              <a:gd name="connsiteX1" fmla="*/ 165619 w 296588"/>
              <a:gd name="connsiteY1" fmla="*/ 16669 h 366713"/>
              <a:gd name="connsiteX2" fmla="*/ 158476 w 296588"/>
              <a:gd name="connsiteY2" fmla="*/ 19050 h 366713"/>
              <a:gd name="connsiteX3" fmla="*/ 144188 w 296588"/>
              <a:gd name="connsiteY3" fmla="*/ 28575 h 366713"/>
              <a:gd name="connsiteX4" fmla="*/ 137044 w 296588"/>
              <a:gd name="connsiteY4" fmla="*/ 30957 h 366713"/>
              <a:gd name="connsiteX5" fmla="*/ 122757 w 296588"/>
              <a:gd name="connsiteY5" fmla="*/ 40482 h 366713"/>
              <a:gd name="connsiteX6" fmla="*/ 117994 w 296588"/>
              <a:gd name="connsiteY6" fmla="*/ 47625 h 366713"/>
              <a:gd name="connsiteX7" fmla="*/ 103707 w 296588"/>
              <a:gd name="connsiteY7" fmla="*/ 57150 h 366713"/>
              <a:gd name="connsiteX8" fmla="*/ 94182 w 296588"/>
              <a:gd name="connsiteY8" fmla="*/ 66675 h 366713"/>
              <a:gd name="connsiteX9" fmla="*/ 89419 w 296588"/>
              <a:gd name="connsiteY9" fmla="*/ 73819 h 366713"/>
              <a:gd name="connsiteX10" fmla="*/ 82276 w 296588"/>
              <a:gd name="connsiteY10" fmla="*/ 78582 h 366713"/>
              <a:gd name="connsiteX11" fmla="*/ 70369 w 296588"/>
              <a:gd name="connsiteY11" fmla="*/ 88107 h 366713"/>
              <a:gd name="connsiteX12" fmla="*/ 65607 w 296588"/>
              <a:gd name="connsiteY12" fmla="*/ 95250 h 366713"/>
              <a:gd name="connsiteX13" fmla="*/ 48938 w 296588"/>
              <a:gd name="connsiteY13" fmla="*/ 116682 h 366713"/>
              <a:gd name="connsiteX14" fmla="*/ 44176 w 296588"/>
              <a:gd name="connsiteY14" fmla="*/ 123825 h 366713"/>
              <a:gd name="connsiteX15" fmla="*/ 39413 w 296588"/>
              <a:gd name="connsiteY15" fmla="*/ 130969 h 366713"/>
              <a:gd name="connsiteX16" fmla="*/ 32269 w 296588"/>
              <a:gd name="connsiteY16" fmla="*/ 145257 h 366713"/>
              <a:gd name="connsiteX17" fmla="*/ 27507 w 296588"/>
              <a:gd name="connsiteY17" fmla="*/ 159544 h 366713"/>
              <a:gd name="connsiteX18" fmla="*/ 22744 w 296588"/>
              <a:gd name="connsiteY18" fmla="*/ 173832 h 366713"/>
              <a:gd name="connsiteX19" fmla="*/ 17982 w 296588"/>
              <a:gd name="connsiteY19" fmla="*/ 188119 h 366713"/>
              <a:gd name="connsiteX20" fmla="*/ 15601 w 296588"/>
              <a:gd name="connsiteY20" fmla="*/ 195263 h 366713"/>
              <a:gd name="connsiteX21" fmla="*/ 13219 w 296588"/>
              <a:gd name="connsiteY21" fmla="*/ 204788 h 366713"/>
              <a:gd name="connsiteX22" fmla="*/ 8457 w 296588"/>
              <a:gd name="connsiteY22" fmla="*/ 221457 h 366713"/>
              <a:gd name="connsiteX23" fmla="*/ 6076 w 296588"/>
              <a:gd name="connsiteY23" fmla="*/ 235744 h 366713"/>
              <a:gd name="connsiteX24" fmla="*/ 3694 w 296588"/>
              <a:gd name="connsiteY24" fmla="*/ 290513 h 366713"/>
              <a:gd name="connsiteX25" fmla="*/ 3694 w 296588"/>
              <a:gd name="connsiteY25" fmla="*/ 335757 h 366713"/>
              <a:gd name="connsiteX26" fmla="*/ 15601 w 296588"/>
              <a:gd name="connsiteY26" fmla="*/ 352425 h 366713"/>
              <a:gd name="connsiteX27" fmla="*/ 22744 w 296588"/>
              <a:gd name="connsiteY27" fmla="*/ 357188 h 366713"/>
              <a:gd name="connsiteX28" fmla="*/ 37032 w 296588"/>
              <a:gd name="connsiteY28" fmla="*/ 361950 h 366713"/>
              <a:gd name="connsiteX29" fmla="*/ 53701 w 296588"/>
              <a:gd name="connsiteY29" fmla="*/ 366713 h 366713"/>
              <a:gd name="connsiteX30" fmla="*/ 115613 w 296588"/>
              <a:gd name="connsiteY30" fmla="*/ 361950 h 366713"/>
              <a:gd name="connsiteX31" fmla="*/ 125138 w 296588"/>
              <a:gd name="connsiteY31" fmla="*/ 359569 h 366713"/>
              <a:gd name="connsiteX32" fmla="*/ 139426 w 296588"/>
              <a:gd name="connsiteY32" fmla="*/ 354807 h 366713"/>
              <a:gd name="connsiteX33" fmla="*/ 160857 w 296588"/>
              <a:gd name="connsiteY33" fmla="*/ 340519 h 366713"/>
              <a:gd name="connsiteX34" fmla="*/ 168001 w 296588"/>
              <a:gd name="connsiteY34" fmla="*/ 335757 h 366713"/>
              <a:gd name="connsiteX35" fmla="*/ 177526 w 296588"/>
              <a:gd name="connsiteY35" fmla="*/ 321469 h 366713"/>
              <a:gd name="connsiteX36" fmla="*/ 182288 w 296588"/>
              <a:gd name="connsiteY36" fmla="*/ 314325 h 366713"/>
              <a:gd name="connsiteX37" fmla="*/ 189432 w 296588"/>
              <a:gd name="connsiteY37" fmla="*/ 300038 h 366713"/>
              <a:gd name="connsiteX38" fmla="*/ 194194 w 296588"/>
              <a:gd name="connsiteY38" fmla="*/ 285750 h 366713"/>
              <a:gd name="connsiteX39" fmla="*/ 196576 w 296588"/>
              <a:gd name="connsiteY39" fmla="*/ 278607 h 366713"/>
              <a:gd name="connsiteX40" fmla="*/ 201338 w 296588"/>
              <a:gd name="connsiteY40" fmla="*/ 271463 h 366713"/>
              <a:gd name="connsiteX41" fmla="*/ 203719 w 296588"/>
              <a:gd name="connsiteY41" fmla="*/ 264319 h 366713"/>
              <a:gd name="connsiteX42" fmla="*/ 210863 w 296588"/>
              <a:gd name="connsiteY42" fmla="*/ 259557 h 366713"/>
              <a:gd name="connsiteX43" fmla="*/ 215626 w 296588"/>
              <a:gd name="connsiteY43" fmla="*/ 252413 h 366713"/>
              <a:gd name="connsiteX44" fmla="*/ 229913 w 296588"/>
              <a:gd name="connsiteY44" fmla="*/ 240507 h 366713"/>
              <a:gd name="connsiteX45" fmla="*/ 241819 w 296588"/>
              <a:gd name="connsiteY45" fmla="*/ 228600 h 366713"/>
              <a:gd name="connsiteX46" fmla="*/ 258488 w 296588"/>
              <a:gd name="connsiteY46" fmla="*/ 209550 h 366713"/>
              <a:gd name="connsiteX47" fmla="*/ 268013 w 296588"/>
              <a:gd name="connsiteY47" fmla="*/ 200025 h 366713"/>
              <a:gd name="connsiteX48" fmla="*/ 279919 w 296588"/>
              <a:gd name="connsiteY48" fmla="*/ 178594 h 366713"/>
              <a:gd name="connsiteX49" fmla="*/ 284682 w 296588"/>
              <a:gd name="connsiteY49" fmla="*/ 171450 h 366713"/>
              <a:gd name="connsiteX50" fmla="*/ 289444 w 296588"/>
              <a:gd name="connsiteY50" fmla="*/ 157163 h 366713"/>
              <a:gd name="connsiteX51" fmla="*/ 294207 w 296588"/>
              <a:gd name="connsiteY51" fmla="*/ 111919 h 366713"/>
              <a:gd name="connsiteX52" fmla="*/ 296588 w 296588"/>
              <a:gd name="connsiteY52" fmla="*/ 83344 h 366713"/>
              <a:gd name="connsiteX53" fmla="*/ 294207 w 296588"/>
              <a:gd name="connsiteY53" fmla="*/ 33338 h 366713"/>
              <a:gd name="connsiteX54" fmla="*/ 291826 w 296588"/>
              <a:gd name="connsiteY54" fmla="*/ 26194 h 366713"/>
              <a:gd name="connsiteX55" fmla="*/ 284682 w 296588"/>
              <a:gd name="connsiteY55" fmla="*/ 21432 h 366713"/>
              <a:gd name="connsiteX56" fmla="*/ 272776 w 296588"/>
              <a:gd name="connsiteY56" fmla="*/ 11907 h 366713"/>
              <a:gd name="connsiteX57" fmla="*/ 251344 w 296588"/>
              <a:gd name="connsiteY57" fmla="*/ 0 h 366713"/>
              <a:gd name="connsiteX58" fmla="*/ 206101 w 296588"/>
              <a:gd name="connsiteY58" fmla="*/ 2382 h 366713"/>
              <a:gd name="connsiteX59" fmla="*/ 191813 w 296588"/>
              <a:gd name="connsiteY59" fmla="*/ 7144 h 366713"/>
              <a:gd name="connsiteX60" fmla="*/ 191813 w 296588"/>
              <a:gd name="connsiteY60" fmla="*/ 9525 h 36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6588" h="366713">
                <a:moveTo>
                  <a:pt x="191813" y="9525"/>
                </a:moveTo>
                <a:cubicBezTo>
                  <a:pt x="174986" y="12892"/>
                  <a:pt x="183745" y="10628"/>
                  <a:pt x="165619" y="16669"/>
                </a:cubicBezTo>
                <a:lnTo>
                  <a:pt x="158476" y="19050"/>
                </a:lnTo>
                <a:cubicBezTo>
                  <a:pt x="153713" y="22225"/>
                  <a:pt x="149618" y="26764"/>
                  <a:pt x="144188" y="28575"/>
                </a:cubicBezTo>
                <a:cubicBezTo>
                  <a:pt x="141807" y="29369"/>
                  <a:pt x="139238" y="29738"/>
                  <a:pt x="137044" y="30957"/>
                </a:cubicBezTo>
                <a:cubicBezTo>
                  <a:pt x="132041" y="33737"/>
                  <a:pt x="122757" y="40482"/>
                  <a:pt x="122757" y="40482"/>
                </a:cubicBezTo>
                <a:cubicBezTo>
                  <a:pt x="121169" y="42863"/>
                  <a:pt x="120148" y="45741"/>
                  <a:pt x="117994" y="47625"/>
                </a:cubicBezTo>
                <a:cubicBezTo>
                  <a:pt x="113686" y="51394"/>
                  <a:pt x="103707" y="57150"/>
                  <a:pt x="103707" y="57150"/>
                </a:cubicBezTo>
                <a:cubicBezTo>
                  <a:pt x="98512" y="72736"/>
                  <a:pt x="105727" y="57439"/>
                  <a:pt x="94182" y="66675"/>
                </a:cubicBezTo>
                <a:cubicBezTo>
                  <a:pt x="91947" y="68463"/>
                  <a:pt x="91443" y="71795"/>
                  <a:pt x="89419" y="73819"/>
                </a:cubicBezTo>
                <a:cubicBezTo>
                  <a:pt x="87395" y="75843"/>
                  <a:pt x="84657" y="76994"/>
                  <a:pt x="82276" y="78582"/>
                </a:cubicBezTo>
                <a:cubicBezTo>
                  <a:pt x="68625" y="99054"/>
                  <a:pt x="86802" y="74960"/>
                  <a:pt x="70369" y="88107"/>
                </a:cubicBezTo>
                <a:cubicBezTo>
                  <a:pt x="68134" y="89895"/>
                  <a:pt x="67439" y="93052"/>
                  <a:pt x="65607" y="95250"/>
                </a:cubicBezTo>
                <a:cubicBezTo>
                  <a:pt x="46956" y="117631"/>
                  <a:pt x="73009" y="80574"/>
                  <a:pt x="48938" y="116682"/>
                </a:cubicBezTo>
                <a:lnTo>
                  <a:pt x="44176" y="123825"/>
                </a:lnTo>
                <a:lnTo>
                  <a:pt x="39413" y="130969"/>
                </a:lnTo>
                <a:cubicBezTo>
                  <a:pt x="30731" y="157018"/>
                  <a:pt x="44577" y="117565"/>
                  <a:pt x="32269" y="145257"/>
                </a:cubicBezTo>
                <a:cubicBezTo>
                  <a:pt x="30230" y="149844"/>
                  <a:pt x="29094" y="154782"/>
                  <a:pt x="27507" y="159544"/>
                </a:cubicBezTo>
                <a:lnTo>
                  <a:pt x="22744" y="173832"/>
                </a:lnTo>
                <a:lnTo>
                  <a:pt x="17982" y="188119"/>
                </a:lnTo>
                <a:cubicBezTo>
                  <a:pt x="17188" y="190500"/>
                  <a:pt x="16210" y="192828"/>
                  <a:pt x="15601" y="195263"/>
                </a:cubicBezTo>
                <a:cubicBezTo>
                  <a:pt x="14807" y="198438"/>
                  <a:pt x="14118" y="201641"/>
                  <a:pt x="13219" y="204788"/>
                </a:cubicBezTo>
                <a:cubicBezTo>
                  <a:pt x="10195" y="215372"/>
                  <a:pt x="10936" y="209060"/>
                  <a:pt x="8457" y="221457"/>
                </a:cubicBezTo>
                <a:cubicBezTo>
                  <a:pt x="7510" y="226191"/>
                  <a:pt x="6870" y="230982"/>
                  <a:pt x="6076" y="235744"/>
                </a:cubicBezTo>
                <a:cubicBezTo>
                  <a:pt x="5282" y="254000"/>
                  <a:pt x="4951" y="272283"/>
                  <a:pt x="3694" y="290513"/>
                </a:cubicBezTo>
                <a:cubicBezTo>
                  <a:pt x="1688" y="319599"/>
                  <a:pt x="-3508" y="290147"/>
                  <a:pt x="3694" y="335757"/>
                </a:cubicBezTo>
                <a:cubicBezTo>
                  <a:pt x="6163" y="351396"/>
                  <a:pt x="5238" y="348971"/>
                  <a:pt x="15601" y="352425"/>
                </a:cubicBezTo>
                <a:cubicBezTo>
                  <a:pt x="17982" y="354013"/>
                  <a:pt x="20129" y="356026"/>
                  <a:pt x="22744" y="357188"/>
                </a:cubicBezTo>
                <a:cubicBezTo>
                  <a:pt x="27332" y="359227"/>
                  <a:pt x="32269" y="360362"/>
                  <a:pt x="37032" y="361950"/>
                </a:cubicBezTo>
                <a:cubicBezTo>
                  <a:pt x="47292" y="365370"/>
                  <a:pt x="41726" y="363720"/>
                  <a:pt x="53701" y="366713"/>
                </a:cubicBezTo>
                <a:cubicBezTo>
                  <a:pt x="92945" y="364844"/>
                  <a:pt x="90934" y="367435"/>
                  <a:pt x="115613" y="361950"/>
                </a:cubicBezTo>
                <a:cubicBezTo>
                  <a:pt x="118808" y="361240"/>
                  <a:pt x="122003" y="360509"/>
                  <a:pt x="125138" y="359569"/>
                </a:cubicBezTo>
                <a:cubicBezTo>
                  <a:pt x="129947" y="358127"/>
                  <a:pt x="139426" y="354807"/>
                  <a:pt x="139426" y="354807"/>
                </a:cubicBezTo>
                <a:lnTo>
                  <a:pt x="160857" y="340519"/>
                </a:lnTo>
                <a:lnTo>
                  <a:pt x="168001" y="335757"/>
                </a:lnTo>
                <a:lnTo>
                  <a:pt x="177526" y="321469"/>
                </a:lnTo>
                <a:cubicBezTo>
                  <a:pt x="179113" y="319088"/>
                  <a:pt x="181383" y="317040"/>
                  <a:pt x="182288" y="314325"/>
                </a:cubicBezTo>
                <a:cubicBezTo>
                  <a:pt x="185574" y="304467"/>
                  <a:pt x="183277" y="309270"/>
                  <a:pt x="189432" y="300038"/>
                </a:cubicBezTo>
                <a:lnTo>
                  <a:pt x="194194" y="285750"/>
                </a:lnTo>
                <a:cubicBezTo>
                  <a:pt x="194988" y="283369"/>
                  <a:pt x="195184" y="280695"/>
                  <a:pt x="196576" y="278607"/>
                </a:cubicBezTo>
                <a:cubicBezTo>
                  <a:pt x="198163" y="276226"/>
                  <a:pt x="200058" y="274023"/>
                  <a:pt x="201338" y="271463"/>
                </a:cubicBezTo>
                <a:cubicBezTo>
                  <a:pt x="202460" y="269218"/>
                  <a:pt x="202151" y="266279"/>
                  <a:pt x="203719" y="264319"/>
                </a:cubicBezTo>
                <a:cubicBezTo>
                  <a:pt x="205507" y="262084"/>
                  <a:pt x="208482" y="261144"/>
                  <a:pt x="210863" y="259557"/>
                </a:cubicBezTo>
                <a:cubicBezTo>
                  <a:pt x="212451" y="257176"/>
                  <a:pt x="213602" y="254437"/>
                  <a:pt x="215626" y="252413"/>
                </a:cubicBezTo>
                <a:cubicBezTo>
                  <a:pt x="234359" y="233678"/>
                  <a:pt x="210404" y="263916"/>
                  <a:pt x="229913" y="240507"/>
                </a:cubicBezTo>
                <a:cubicBezTo>
                  <a:pt x="239838" y="228599"/>
                  <a:pt x="228721" y="237334"/>
                  <a:pt x="241819" y="228600"/>
                </a:cubicBezTo>
                <a:cubicBezTo>
                  <a:pt x="252932" y="211932"/>
                  <a:pt x="246582" y="217488"/>
                  <a:pt x="258488" y="209550"/>
                </a:cubicBezTo>
                <a:cubicBezTo>
                  <a:pt x="264837" y="190504"/>
                  <a:pt x="255314" y="212724"/>
                  <a:pt x="268013" y="200025"/>
                </a:cubicBezTo>
                <a:cubicBezTo>
                  <a:pt x="283032" y="185006"/>
                  <a:pt x="273929" y="190573"/>
                  <a:pt x="279919" y="178594"/>
                </a:cubicBezTo>
                <a:cubicBezTo>
                  <a:pt x="281199" y="176034"/>
                  <a:pt x="283094" y="173831"/>
                  <a:pt x="284682" y="171450"/>
                </a:cubicBezTo>
                <a:cubicBezTo>
                  <a:pt x="286269" y="166688"/>
                  <a:pt x="289086" y="162170"/>
                  <a:pt x="289444" y="157163"/>
                </a:cubicBezTo>
                <a:cubicBezTo>
                  <a:pt x="292114" y="119788"/>
                  <a:pt x="289641" y="134750"/>
                  <a:pt x="294207" y="111919"/>
                </a:cubicBezTo>
                <a:cubicBezTo>
                  <a:pt x="295001" y="102394"/>
                  <a:pt x="296588" y="92902"/>
                  <a:pt x="296588" y="83344"/>
                </a:cubicBezTo>
                <a:cubicBezTo>
                  <a:pt x="296588" y="66656"/>
                  <a:pt x="295593" y="49968"/>
                  <a:pt x="294207" y="33338"/>
                </a:cubicBezTo>
                <a:cubicBezTo>
                  <a:pt x="293999" y="30837"/>
                  <a:pt x="293394" y="28154"/>
                  <a:pt x="291826" y="26194"/>
                </a:cubicBezTo>
                <a:cubicBezTo>
                  <a:pt x="290038" y="23959"/>
                  <a:pt x="287063" y="23019"/>
                  <a:pt x="284682" y="21432"/>
                </a:cubicBezTo>
                <a:cubicBezTo>
                  <a:pt x="275881" y="8232"/>
                  <a:pt x="284954" y="18672"/>
                  <a:pt x="272776" y="11907"/>
                </a:cubicBezTo>
                <a:cubicBezTo>
                  <a:pt x="248209" y="-1741"/>
                  <a:pt x="267510" y="5390"/>
                  <a:pt x="251344" y="0"/>
                </a:cubicBezTo>
                <a:cubicBezTo>
                  <a:pt x="236263" y="794"/>
                  <a:pt x="221095" y="583"/>
                  <a:pt x="206101" y="2382"/>
                </a:cubicBezTo>
                <a:cubicBezTo>
                  <a:pt x="201117" y="2980"/>
                  <a:pt x="191813" y="7144"/>
                  <a:pt x="191813" y="7144"/>
                </a:cubicBezTo>
                <a:lnTo>
                  <a:pt x="191813" y="9525"/>
                </a:lnTo>
                <a:close/>
              </a:path>
            </a:pathLst>
          </a:custGeom>
          <a:solidFill>
            <a:srgbClr val="FF5050">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24" name="Title 6">
            <a:extLst>
              <a:ext uri="{FF2B5EF4-FFF2-40B4-BE49-F238E27FC236}">
                <a16:creationId xmlns:a16="http://schemas.microsoft.com/office/drawing/2014/main" id="{3FAC70B5-9D5F-4100-A427-03886A98C762}"/>
              </a:ext>
            </a:extLst>
          </p:cNvPr>
          <p:cNvSpPr txBox="1">
            <a:spLocks/>
          </p:cNvSpPr>
          <p:nvPr/>
        </p:nvSpPr>
        <p:spPr>
          <a:xfrm>
            <a:off x="651364" y="4594871"/>
            <a:ext cx="1242750"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PET/CT</a:t>
            </a:r>
          </a:p>
        </p:txBody>
      </p:sp>
      <p:sp>
        <p:nvSpPr>
          <p:cNvPr id="29" name="TextBox 28">
            <a:extLst>
              <a:ext uri="{FF2B5EF4-FFF2-40B4-BE49-F238E27FC236}">
                <a16:creationId xmlns:a16="http://schemas.microsoft.com/office/drawing/2014/main" id="{08147FA6-3EEA-4824-A5DC-5D0B1D9CC89C}"/>
              </a:ext>
            </a:extLst>
          </p:cNvPr>
          <p:cNvSpPr txBox="1"/>
          <p:nvPr/>
        </p:nvSpPr>
        <p:spPr>
          <a:xfrm>
            <a:off x="2922966" y="6447136"/>
            <a:ext cx="7418614" cy="430887"/>
          </a:xfrm>
          <a:prstGeom prst="rect">
            <a:avLst/>
          </a:prstGeom>
          <a:noFill/>
        </p:spPr>
        <p:txBody>
          <a:bodyPr wrap="square" rtlCol="0">
            <a:spAutoFit/>
          </a:bodyPr>
          <a:lstStyle/>
          <a:p>
            <a:r>
              <a:rPr lang="de-DE" sz="1100" baseline="30000"/>
              <a:t>5</a:t>
            </a:r>
            <a:r>
              <a:rPr lang="de-DE" sz="1100"/>
              <a:t>Schmit GD, Kurup AN, Schmitz JJ, Atwell TD. </a:t>
            </a:r>
            <a:r>
              <a:rPr lang="en-US" sz="1100" dirty="0"/>
              <a:t>The "Leverage Technique": Using Needles to Displace the Stomach during Liver Ablation. J Vasc Interv Radiol. 2016;27(11):1765–1767.</a:t>
            </a:r>
          </a:p>
        </p:txBody>
      </p:sp>
      <p:sp>
        <p:nvSpPr>
          <p:cNvPr id="30" name="TextBox 29">
            <a:extLst>
              <a:ext uri="{FF2B5EF4-FFF2-40B4-BE49-F238E27FC236}">
                <a16:creationId xmlns:a16="http://schemas.microsoft.com/office/drawing/2014/main" id="{C95C4BB6-9504-401B-B955-631D535E21C3}"/>
              </a:ext>
            </a:extLst>
          </p:cNvPr>
          <p:cNvSpPr txBox="1"/>
          <p:nvPr/>
        </p:nvSpPr>
        <p:spPr>
          <a:xfrm>
            <a:off x="3058033" y="4503080"/>
            <a:ext cx="326595" cy="369332"/>
          </a:xfrm>
          <a:prstGeom prst="rect">
            <a:avLst/>
          </a:prstGeom>
          <a:noFill/>
        </p:spPr>
        <p:txBody>
          <a:bodyPr wrap="square" rtlCol="0">
            <a:spAutoFit/>
          </a:bodyPr>
          <a:lstStyle/>
          <a:p>
            <a:r>
              <a:rPr lang="en-US" b="1" dirty="0">
                <a:solidFill>
                  <a:srgbClr val="FF0000"/>
                </a:solidFill>
              </a:rPr>
              <a:t>a</a:t>
            </a:r>
          </a:p>
        </p:txBody>
      </p:sp>
      <p:sp>
        <p:nvSpPr>
          <p:cNvPr id="31" name="TextBox 30">
            <a:extLst>
              <a:ext uri="{FF2B5EF4-FFF2-40B4-BE49-F238E27FC236}">
                <a16:creationId xmlns:a16="http://schemas.microsoft.com/office/drawing/2014/main" id="{2AF1B5B1-C635-42F3-8B40-F91B843B31D0}"/>
              </a:ext>
            </a:extLst>
          </p:cNvPr>
          <p:cNvSpPr txBox="1"/>
          <p:nvPr/>
        </p:nvSpPr>
        <p:spPr>
          <a:xfrm>
            <a:off x="5840166" y="4503944"/>
            <a:ext cx="326595" cy="369332"/>
          </a:xfrm>
          <a:prstGeom prst="rect">
            <a:avLst/>
          </a:prstGeom>
          <a:noFill/>
        </p:spPr>
        <p:txBody>
          <a:bodyPr wrap="square" rtlCol="0">
            <a:spAutoFit/>
          </a:bodyPr>
          <a:lstStyle/>
          <a:p>
            <a:r>
              <a:rPr lang="en-US" b="1" dirty="0">
                <a:solidFill>
                  <a:srgbClr val="FF0000"/>
                </a:solidFill>
              </a:rPr>
              <a:t>b</a:t>
            </a:r>
          </a:p>
        </p:txBody>
      </p:sp>
      <p:sp>
        <p:nvSpPr>
          <p:cNvPr id="33" name="TextBox 32">
            <a:extLst>
              <a:ext uri="{FF2B5EF4-FFF2-40B4-BE49-F238E27FC236}">
                <a16:creationId xmlns:a16="http://schemas.microsoft.com/office/drawing/2014/main" id="{4E41E990-B9CD-4F79-8086-BBC6AD059D8A}"/>
              </a:ext>
            </a:extLst>
          </p:cNvPr>
          <p:cNvSpPr txBox="1"/>
          <p:nvPr/>
        </p:nvSpPr>
        <p:spPr>
          <a:xfrm>
            <a:off x="8756126" y="4503621"/>
            <a:ext cx="326595" cy="369332"/>
          </a:xfrm>
          <a:prstGeom prst="rect">
            <a:avLst/>
          </a:prstGeom>
          <a:noFill/>
        </p:spPr>
        <p:txBody>
          <a:bodyPr wrap="square" rtlCol="0">
            <a:spAutoFit/>
          </a:bodyPr>
          <a:lstStyle/>
          <a:p>
            <a:r>
              <a:rPr lang="en-US" b="1" dirty="0">
                <a:solidFill>
                  <a:srgbClr val="FF0000"/>
                </a:solidFill>
              </a:rPr>
              <a:t>c</a:t>
            </a:r>
          </a:p>
        </p:txBody>
      </p:sp>
      <p:sp>
        <p:nvSpPr>
          <p:cNvPr id="35" name="TextBox 34">
            <a:extLst>
              <a:ext uri="{FF2B5EF4-FFF2-40B4-BE49-F238E27FC236}">
                <a16:creationId xmlns:a16="http://schemas.microsoft.com/office/drawing/2014/main" id="{811CB9B4-BC8C-474C-A8BC-F9FBB9DD276D}"/>
              </a:ext>
            </a:extLst>
          </p:cNvPr>
          <p:cNvSpPr txBox="1"/>
          <p:nvPr/>
        </p:nvSpPr>
        <p:spPr>
          <a:xfrm>
            <a:off x="11324718" y="4493124"/>
            <a:ext cx="326595" cy="369332"/>
          </a:xfrm>
          <a:prstGeom prst="rect">
            <a:avLst/>
          </a:prstGeom>
          <a:noFill/>
        </p:spPr>
        <p:txBody>
          <a:bodyPr wrap="square" rtlCol="0">
            <a:spAutoFit/>
          </a:bodyPr>
          <a:lstStyle/>
          <a:p>
            <a:r>
              <a:rPr lang="en-US" b="1" dirty="0">
                <a:solidFill>
                  <a:srgbClr val="FF0000"/>
                </a:solidFill>
              </a:rPr>
              <a:t>d</a:t>
            </a:r>
          </a:p>
        </p:txBody>
      </p:sp>
      <p:sp>
        <p:nvSpPr>
          <p:cNvPr id="38" name="Title 6">
            <a:extLst>
              <a:ext uri="{FF2B5EF4-FFF2-40B4-BE49-F238E27FC236}">
                <a16:creationId xmlns:a16="http://schemas.microsoft.com/office/drawing/2014/main" id="{363087A2-8104-014C-BD95-6FFA8DBDA243}"/>
              </a:ext>
            </a:extLst>
          </p:cNvPr>
          <p:cNvSpPr txBox="1">
            <a:spLocks/>
          </p:cNvSpPr>
          <p:nvPr/>
        </p:nvSpPr>
        <p:spPr>
          <a:xfrm>
            <a:off x="3314713" y="4594871"/>
            <a:ext cx="820654"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CT</a:t>
            </a:r>
          </a:p>
        </p:txBody>
      </p:sp>
      <p:sp>
        <p:nvSpPr>
          <p:cNvPr id="39" name="Title 6">
            <a:extLst>
              <a:ext uri="{FF2B5EF4-FFF2-40B4-BE49-F238E27FC236}">
                <a16:creationId xmlns:a16="http://schemas.microsoft.com/office/drawing/2014/main" id="{D03FFB68-4282-DA49-9CA8-3C72D15C739D}"/>
              </a:ext>
            </a:extLst>
          </p:cNvPr>
          <p:cNvSpPr txBox="1">
            <a:spLocks/>
          </p:cNvSpPr>
          <p:nvPr/>
        </p:nvSpPr>
        <p:spPr>
          <a:xfrm>
            <a:off x="6137206" y="4594382"/>
            <a:ext cx="820654"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CT</a:t>
            </a:r>
          </a:p>
        </p:txBody>
      </p:sp>
      <p:sp>
        <p:nvSpPr>
          <p:cNvPr id="40" name="Title 6">
            <a:extLst>
              <a:ext uri="{FF2B5EF4-FFF2-40B4-BE49-F238E27FC236}">
                <a16:creationId xmlns:a16="http://schemas.microsoft.com/office/drawing/2014/main" id="{015DF4CC-8D10-1544-BDA1-20386C4D11F9}"/>
              </a:ext>
            </a:extLst>
          </p:cNvPr>
          <p:cNvSpPr txBox="1">
            <a:spLocks/>
          </p:cNvSpPr>
          <p:nvPr/>
        </p:nvSpPr>
        <p:spPr>
          <a:xfrm>
            <a:off x="9113922" y="4586890"/>
            <a:ext cx="820654"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CT</a:t>
            </a:r>
          </a:p>
        </p:txBody>
      </p:sp>
    </p:spTree>
    <p:extLst>
      <p:ext uri="{BB962C8B-B14F-4D97-AF65-F5344CB8AC3E}">
        <p14:creationId xmlns:p14="http://schemas.microsoft.com/office/powerpoint/2010/main" val="3835795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53A8-172C-154A-88F7-133C95D0BBA2}"/>
              </a:ext>
            </a:extLst>
          </p:cNvPr>
          <p:cNvSpPr txBox="1">
            <a:spLocks/>
          </p:cNvSpPr>
          <p:nvPr/>
        </p:nvSpPr>
        <p:spPr>
          <a:xfrm>
            <a:off x="695311" y="826422"/>
            <a:ext cx="2868323" cy="445756"/>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Tecnica</a:t>
            </a:r>
            <a:r>
              <a:rPr lang="en-US" sz="2200" b="1" dirty="0">
                <a:latin typeface="+mn-lt"/>
              </a:rPr>
              <a:t>: </a:t>
            </a:r>
            <a:r>
              <a:rPr lang="en-US" sz="2200" b="1" dirty="0" err="1">
                <a:solidFill>
                  <a:srgbClr val="D31145"/>
                </a:solidFill>
                <a:latin typeface="+mn-lt"/>
              </a:rPr>
              <a:t>Aguja</a:t>
            </a:r>
            <a:r>
              <a:rPr lang="en-US" sz="2200" b="1" dirty="0">
                <a:solidFill>
                  <a:srgbClr val="D31145"/>
                </a:solidFill>
                <a:latin typeface="+mn-lt"/>
              </a:rPr>
              <a:t> </a:t>
            </a:r>
            <a:r>
              <a:rPr lang="en-US" sz="2200" b="1" dirty="0" err="1">
                <a:solidFill>
                  <a:srgbClr val="D31145"/>
                </a:solidFill>
                <a:latin typeface="+mn-lt"/>
              </a:rPr>
              <a:t>roma</a:t>
            </a:r>
            <a:endParaRPr lang="en-US" sz="2200" b="1" dirty="0">
              <a:solidFill>
                <a:srgbClr val="D31145"/>
              </a:solidFill>
              <a:latin typeface="+mn-lt"/>
            </a:endParaRPr>
          </a:p>
        </p:txBody>
      </p:sp>
      <p:sp>
        <p:nvSpPr>
          <p:cNvPr id="3" name="TextBox 2">
            <a:extLst>
              <a:ext uri="{FF2B5EF4-FFF2-40B4-BE49-F238E27FC236}">
                <a16:creationId xmlns:a16="http://schemas.microsoft.com/office/drawing/2014/main" id="{D56F8CEB-BB14-714D-857C-241DE7B05C60}"/>
              </a:ext>
            </a:extLst>
          </p:cNvPr>
          <p:cNvSpPr txBox="1"/>
          <p:nvPr/>
        </p:nvSpPr>
        <p:spPr>
          <a:xfrm>
            <a:off x="8250382" y="1929488"/>
            <a:ext cx="3834245" cy="4247317"/>
          </a:xfrm>
          <a:prstGeom prst="rect">
            <a:avLst/>
          </a:prstGeom>
          <a:noFill/>
        </p:spPr>
        <p:txBody>
          <a:bodyPr wrap="square" rtlCol="0">
            <a:spAutoFit/>
          </a:bodyPr>
          <a:lstStyle/>
          <a:p>
            <a:pPr marL="285750" indent="-285750">
              <a:buFont typeface="Arial" panose="020B0604020202020204" pitchFamily="34" charset="0"/>
              <a:buChar char="•"/>
            </a:pPr>
            <a:r>
              <a:rPr lang="es-AR" sz="1600" dirty="0"/>
              <a:t>En ciertas circunstancias, un acercamiento posterior a una masa abdominal central </a:t>
            </a:r>
            <a:r>
              <a:rPr lang="es-AR" sz="1600" dirty="0">
                <a:solidFill>
                  <a:srgbClr val="FF0000"/>
                </a:solidFill>
              </a:rPr>
              <a:t>(flechas rojas en a y b</a:t>
            </a:r>
            <a:r>
              <a:rPr lang="es-AR" sz="1600" dirty="0"/>
              <a:t>) no es factible, a menudo debido al tamaño del paciente y las limitaciones de la longitud de la aguja de la biopsia</a:t>
            </a:r>
            <a:r>
              <a:rPr lang="en-US" sz="1600" dirty="0"/>
              <a:t>.</a:t>
            </a:r>
          </a:p>
          <a:p>
            <a:endParaRPr lang="en-US" sz="1600" dirty="0"/>
          </a:p>
          <a:p>
            <a:endParaRPr lang="en-US" sz="1600" dirty="0"/>
          </a:p>
          <a:p>
            <a:r>
              <a:rPr lang="en-US" b="1" dirty="0" err="1">
                <a:solidFill>
                  <a:srgbClr val="D31145"/>
                </a:solidFill>
              </a:rPr>
              <a:t>Tecnica</a:t>
            </a:r>
            <a:r>
              <a:rPr lang="en-US" b="1" dirty="0">
                <a:solidFill>
                  <a:srgbClr val="D31145"/>
                </a:solidFill>
              </a:rPr>
              <a:t>: </a:t>
            </a:r>
            <a:r>
              <a:rPr lang="es-AR" b="1" dirty="0"/>
              <a:t>En algunos kits de biopsia, se puede utilizar un coaxial punta roma (</a:t>
            </a:r>
            <a:r>
              <a:rPr lang="es-AR" b="1" dirty="0">
                <a:solidFill>
                  <a:schemeClr val="accent2">
                    <a:lumMod val="75000"/>
                  </a:schemeClr>
                </a:solidFill>
              </a:rPr>
              <a:t>flecha naranja en b</a:t>
            </a:r>
            <a:r>
              <a:rPr lang="es-AR" b="1" dirty="0"/>
              <a:t>) con la aguja del introductor  para maniobrar suavemente alrededor de los bucles del intestino delgado (</a:t>
            </a:r>
            <a:r>
              <a:rPr lang="es-AR" b="1" dirty="0">
                <a:solidFill>
                  <a:schemeClr val="accent2">
                    <a:lumMod val="75000"/>
                  </a:schemeClr>
                </a:solidFill>
              </a:rPr>
              <a:t>área naranja en b</a:t>
            </a:r>
            <a:r>
              <a:rPr lang="en-US" b="1" dirty="0"/>
              <a:t>).</a:t>
            </a:r>
          </a:p>
          <a:p>
            <a:endParaRPr lang="en-US" sz="1600" dirty="0"/>
          </a:p>
        </p:txBody>
      </p:sp>
      <p:pic>
        <p:nvPicPr>
          <p:cNvPr id="5" name="Picture 4">
            <a:extLst>
              <a:ext uri="{FF2B5EF4-FFF2-40B4-BE49-F238E27FC236}">
                <a16:creationId xmlns:a16="http://schemas.microsoft.com/office/drawing/2014/main" id="{29FFE4EA-5FC7-0D4D-85F7-AD8793CB8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9" r="2107" b="5557"/>
          <a:stretch/>
        </p:blipFill>
        <p:spPr>
          <a:xfrm>
            <a:off x="700500" y="2067052"/>
            <a:ext cx="4547936" cy="3200400"/>
          </a:xfrm>
          <a:prstGeom prst="rect">
            <a:avLst/>
          </a:prstGeom>
        </p:spPr>
      </p:pic>
      <p:cxnSp>
        <p:nvCxnSpPr>
          <p:cNvPr id="12" name="Straight Arrow Connector 11">
            <a:extLst>
              <a:ext uri="{FF2B5EF4-FFF2-40B4-BE49-F238E27FC236}">
                <a16:creationId xmlns:a16="http://schemas.microsoft.com/office/drawing/2014/main" id="{F112B1D8-7E46-8040-ACAB-C833E7AB5AA6}"/>
              </a:ext>
            </a:extLst>
          </p:cNvPr>
          <p:cNvCxnSpPr>
            <a:cxnSpLocks/>
          </p:cNvCxnSpPr>
          <p:nvPr/>
        </p:nvCxnSpPr>
        <p:spPr>
          <a:xfrm flipH="1">
            <a:off x="3468418" y="2931932"/>
            <a:ext cx="327017" cy="311517"/>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6CD473-EFF4-764C-92A6-E480546D9E90}"/>
              </a:ext>
            </a:extLst>
          </p:cNvPr>
          <p:cNvSpPr txBox="1"/>
          <p:nvPr/>
        </p:nvSpPr>
        <p:spPr>
          <a:xfrm>
            <a:off x="700500" y="1678322"/>
            <a:ext cx="4804457" cy="338554"/>
          </a:xfrm>
          <a:prstGeom prst="rect">
            <a:avLst/>
          </a:prstGeom>
          <a:noFill/>
        </p:spPr>
        <p:txBody>
          <a:bodyPr wrap="none" rtlCol="0">
            <a:spAutoFit/>
          </a:bodyPr>
          <a:lstStyle/>
          <a:p>
            <a:r>
              <a:rPr lang="en-US" sz="1600" b="1" dirty="0" err="1">
                <a:solidFill>
                  <a:srgbClr val="D31145"/>
                </a:solidFill>
              </a:rPr>
              <a:t>Caso</a:t>
            </a:r>
            <a:r>
              <a:rPr lang="en-US" sz="1600" b="1" dirty="0">
                <a:solidFill>
                  <a:srgbClr val="D31145"/>
                </a:solidFill>
              </a:rPr>
              <a:t>: </a:t>
            </a:r>
            <a:r>
              <a:rPr lang="es-AR" sz="1600" dirty="0"/>
              <a:t>Hombre de 51 años con  esclerosis </a:t>
            </a:r>
            <a:r>
              <a:rPr lang="es-AR" sz="1600" dirty="0" err="1"/>
              <a:t>mesenterica</a:t>
            </a:r>
            <a:endParaRPr lang="en-US" sz="1600" dirty="0"/>
          </a:p>
        </p:txBody>
      </p:sp>
      <p:cxnSp>
        <p:nvCxnSpPr>
          <p:cNvPr id="17" name="Straight Arrow Connector 16">
            <a:extLst>
              <a:ext uri="{FF2B5EF4-FFF2-40B4-BE49-F238E27FC236}">
                <a16:creationId xmlns:a16="http://schemas.microsoft.com/office/drawing/2014/main" id="{40DAD35E-A316-4EF1-AF3A-E6B76D146821}"/>
              </a:ext>
            </a:extLst>
          </p:cNvPr>
          <p:cNvCxnSpPr>
            <a:cxnSpLocks/>
          </p:cNvCxnSpPr>
          <p:nvPr/>
        </p:nvCxnSpPr>
        <p:spPr>
          <a:xfrm flipV="1">
            <a:off x="3283077" y="3757789"/>
            <a:ext cx="1" cy="42533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7B4ACFE-07DB-42F4-86A9-8BF575315AF3}"/>
              </a:ext>
            </a:extLst>
          </p:cNvPr>
          <p:cNvGrpSpPr/>
          <p:nvPr/>
        </p:nvGrpSpPr>
        <p:grpSpPr>
          <a:xfrm>
            <a:off x="5332042" y="653110"/>
            <a:ext cx="2733157" cy="6050871"/>
            <a:chOff x="7922414" y="187369"/>
            <a:chExt cx="2928466" cy="6483262"/>
          </a:xfrm>
        </p:grpSpPr>
        <p:pic>
          <p:nvPicPr>
            <p:cNvPr id="6" name="Picture 5">
              <a:extLst>
                <a:ext uri="{FF2B5EF4-FFF2-40B4-BE49-F238E27FC236}">
                  <a16:creationId xmlns:a16="http://schemas.microsoft.com/office/drawing/2014/main" id="{DABA195D-B8AC-4947-9E6B-475A814D2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414" y="187369"/>
              <a:ext cx="2928466" cy="2234783"/>
            </a:xfrm>
            <a:prstGeom prst="rect">
              <a:avLst/>
            </a:prstGeom>
          </p:spPr>
        </p:pic>
        <p:pic>
          <p:nvPicPr>
            <p:cNvPr id="7" name="Picture 6">
              <a:extLst>
                <a:ext uri="{FF2B5EF4-FFF2-40B4-BE49-F238E27FC236}">
                  <a16:creationId xmlns:a16="http://schemas.microsoft.com/office/drawing/2014/main" id="{69EAF611-C753-714E-96DE-A73985D43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414" y="2336216"/>
              <a:ext cx="2928466" cy="2177016"/>
            </a:xfrm>
            <a:prstGeom prst="rect">
              <a:avLst/>
            </a:prstGeom>
          </p:spPr>
        </p:pic>
        <p:pic>
          <p:nvPicPr>
            <p:cNvPr id="8" name="Picture 7">
              <a:extLst>
                <a:ext uri="{FF2B5EF4-FFF2-40B4-BE49-F238E27FC236}">
                  <a16:creationId xmlns:a16="http://schemas.microsoft.com/office/drawing/2014/main" id="{D08FF04F-65CE-E14E-91AD-733621518E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414" y="4513232"/>
              <a:ext cx="2928466" cy="2157399"/>
            </a:xfrm>
            <a:prstGeom prst="rect">
              <a:avLst/>
            </a:prstGeom>
          </p:spPr>
        </p:pic>
        <p:cxnSp>
          <p:nvCxnSpPr>
            <p:cNvPr id="9" name="Straight Arrow Connector 8">
              <a:extLst>
                <a:ext uri="{FF2B5EF4-FFF2-40B4-BE49-F238E27FC236}">
                  <a16:creationId xmlns:a16="http://schemas.microsoft.com/office/drawing/2014/main" id="{15A64E3C-2569-714F-9B36-B615ED251589}"/>
                </a:ext>
              </a:extLst>
            </p:cNvPr>
            <p:cNvCxnSpPr>
              <a:cxnSpLocks/>
            </p:cNvCxnSpPr>
            <p:nvPr/>
          </p:nvCxnSpPr>
          <p:spPr>
            <a:xfrm flipH="1">
              <a:off x="9125804" y="355638"/>
              <a:ext cx="342900" cy="326496"/>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6925CCA2-25E7-4803-AA0D-78134E75D851}"/>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cxnSp>
        <p:nvCxnSpPr>
          <p:cNvPr id="15" name="Straight Arrow Connector 14">
            <a:extLst>
              <a:ext uri="{FF2B5EF4-FFF2-40B4-BE49-F238E27FC236}">
                <a16:creationId xmlns:a16="http://schemas.microsoft.com/office/drawing/2014/main" id="{C073E11D-804B-4DC2-8F47-6761DA076E2D}"/>
              </a:ext>
            </a:extLst>
          </p:cNvPr>
          <p:cNvCxnSpPr>
            <a:cxnSpLocks/>
          </p:cNvCxnSpPr>
          <p:nvPr/>
        </p:nvCxnSpPr>
        <p:spPr>
          <a:xfrm flipH="1">
            <a:off x="7077696" y="1325238"/>
            <a:ext cx="327017" cy="311517"/>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62F1A6EC-F54D-49B7-9412-C60952584C7D}"/>
              </a:ext>
            </a:extLst>
          </p:cNvPr>
          <p:cNvSpPr/>
          <p:nvPr/>
        </p:nvSpPr>
        <p:spPr>
          <a:xfrm>
            <a:off x="6208437" y="1000760"/>
            <a:ext cx="813506" cy="726440"/>
          </a:xfrm>
          <a:custGeom>
            <a:avLst/>
            <a:gdLst>
              <a:gd name="connsiteX0" fmla="*/ 407106 w 813506"/>
              <a:gd name="connsiteY0" fmla="*/ 294640 h 726440"/>
              <a:gd name="connsiteX1" fmla="*/ 389326 w 813506"/>
              <a:gd name="connsiteY1" fmla="*/ 299720 h 726440"/>
              <a:gd name="connsiteX2" fmla="*/ 369006 w 813506"/>
              <a:gd name="connsiteY2" fmla="*/ 304800 h 726440"/>
              <a:gd name="connsiteX3" fmla="*/ 361386 w 813506"/>
              <a:gd name="connsiteY3" fmla="*/ 307340 h 726440"/>
              <a:gd name="connsiteX4" fmla="*/ 353766 w 813506"/>
              <a:gd name="connsiteY4" fmla="*/ 312420 h 726440"/>
              <a:gd name="connsiteX5" fmla="*/ 343606 w 813506"/>
              <a:gd name="connsiteY5" fmla="*/ 314960 h 726440"/>
              <a:gd name="connsiteX6" fmla="*/ 318206 w 813506"/>
              <a:gd name="connsiteY6" fmla="*/ 325120 h 726440"/>
              <a:gd name="connsiteX7" fmla="*/ 302966 w 813506"/>
              <a:gd name="connsiteY7" fmla="*/ 330200 h 726440"/>
              <a:gd name="connsiteX8" fmla="*/ 297886 w 813506"/>
              <a:gd name="connsiteY8" fmla="*/ 337820 h 726440"/>
              <a:gd name="connsiteX9" fmla="*/ 287726 w 813506"/>
              <a:gd name="connsiteY9" fmla="*/ 340360 h 726440"/>
              <a:gd name="connsiteX10" fmla="*/ 272486 w 813506"/>
              <a:gd name="connsiteY10" fmla="*/ 345440 h 726440"/>
              <a:gd name="connsiteX11" fmla="*/ 254706 w 813506"/>
              <a:gd name="connsiteY11" fmla="*/ 353060 h 726440"/>
              <a:gd name="connsiteX12" fmla="*/ 229306 w 813506"/>
              <a:gd name="connsiteY12" fmla="*/ 368300 h 726440"/>
              <a:gd name="connsiteX13" fmla="*/ 224226 w 813506"/>
              <a:gd name="connsiteY13" fmla="*/ 375920 h 726440"/>
              <a:gd name="connsiteX14" fmla="*/ 216606 w 813506"/>
              <a:gd name="connsiteY14" fmla="*/ 378460 h 726440"/>
              <a:gd name="connsiteX15" fmla="*/ 214066 w 813506"/>
              <a:gd name="connsiteY15" fmla="*/ 388620 h 726440"/>
              <a:gd name="connsiteX16" fmla="*/ 208986 w 813506"/>
              <a:gd name="connsiteY16" fmla="*/ 408940 h 726440"/>
              <a:gd name="connsiteX17" fmla="*/ 191206 w 813506"/>
              <a:gd name="connsiteY17" fmla="*/ 416560 h 726440"/>
              <a:gd name="connsiteX18" fmla="*/ 175966 w 813506"/>
              <a:gd name="connsiteY18" fmla="*/ 421640 h 726440"/>
              <a:gd name="connsiteX19" fmla="*/ 163266 w 813506"/>
              <a:gd name="connsiteY19" fmla="*/ 431800 h 726440"/>
              <a:gd name="connsiteX20" fmla="*/ 158186 w 813506"/>
              <a:gd name="connsiteY20" fmla="*/ 439420 h 726440"/>
              <a:gd name="connsiteX21" fmla="*/ 150566 w 813506"/>
              <a:gd name="connsiteY21" fmla="*/ 441960 h 726440"/>
              <a:gd name="connsiteX22" fmla="*/ 140406 w 813506"/>
              <a:gd name="connsiteY22" fmla="*/ 447040 h 726440"/>
              <a:gd name="connsiteX23" fmla="*/ 135326 w 813506"/>
              <a:gd name="connsiteY23" fmla="*/ 454660 h 726440"/>
              <a:gd name="connsiteX24" fmla="*/ 120086 w 813506"/>
              <a:gd name="connsiteY24" fmla="*/ 459740 h 726440"/>
              <a:gd name="connsiteX25" fmla="*/ 115006 w 813506"/>
              <a:gd name="connsiteY25" fmla="*/ 467360 h 726440"/>
              <a:gd name="connsiteX26" fmla="*/ 99766 w 813506"/>
              <a:gd name="connsiteY26" fmla="*/ 472440 h 726440"/>
              <a:gd name="connsiteX27" fmla="*/ 97226 w 813506"/>
              <a:gd name="connsiteY27" fmla="*/ 480060 h 726440"/>
              <a:gd name="connsiteX28" fmla="*/ 81986 w 813506"/>
              <a:gd name="connsiteY28" fmla="*/ 485140 h 726440"/>
              <a:gd name="connsiteX29" fmla="*/ 74366 w 813506"/>
              <a:gd name="connsiteY29" fmla="*/ 490220 h 726440"/>
              <a:gd name="connsiteX30" fmla="*/ 69286 w 813506"/>
              <a:gd name="connsiteY30" fmla="*/ 497840 h 726440"/>
              <a:gd name="connsiteX31" fmla="*/ 61666 w 813506"/>
              <a:gd name="connsiteY31" fmla="*/ 502920 h 726440"/>
              <a:gd name="connsiteX32" fmla="*/ 56586 w 813506"/>
              <a:gd name="connsiteY32" fmla="*/ 518160 h 726440"/>
              <a:gd name="connsiteX33" fmla="*/ 51506 w 813506"/>
              <a:gd name="connsiteY33" fmla="*/ 528320 h 726440"/>
              <a:gd name="connsiteX34" fmla="*/ 38806 w 813506"/>
              <a:gd name="connsiteY34" fmla="*/ 546100 h 726440"/>
              <a:gd name="connsiteX35" fmla="*/ 26106 w 813506"/>
              <a:gd name="connsiteY35" fmla="*/ 566420 h 726440"/>
              <a:gd name="connsiteX36" fmla="*/ 21026 w 813506"/>
              <a:gd name="connsiteY36" fmla="*/ 574040 h 726440"/>
              <a:gd name="connsiteX37" fmla="*/ 18486 w 813506"/>
              <a:gd name="connsiteY37" fmla="*/ 581660 h 726440"/>
              <a:gd name="connsiteX38" fmla="*/ 10866 w 813506"/>
              <a:gd name="connsiteY38" fmla="*/ 584200 h 726440"/>
              <a:gd name="connsiteX39" fmla="*/ 5786 w 813506"/>
              <a:gd name="connsiteY39" fmla="*/ 617220 h 726440"/>
              <a:gd name="connsiteX40" fmla="*/ 15946 w 813506"/>
              <a:gd name="connsiteY40" fmla="*/ 698500 h 726440"/>
              <a:gd name="connsiteX41" fmla="*/ 21026 w 813506"/>
              <a:gd name="connsiteY41" fmla="*/ 706120 h 726440"/>
              <a:gd name="connsiteX42" fmla="*/ 31186 w 813506"/>
              <a:gd name="connsiteY42" fmla="*/ 708660 h 726440"/>
              <a:gd name="connsiteX43" fmla="*/ 56586 w 813506"/>
              <a:gd name="connsiteY43" fmla="*/ 713740 h 726440"/>
              <a:gd name="connsiteX44" fmla="*/ 104846 w 813506"/>
              <a:gd name="connsiteY44" fmla="*/ 721360 h 726440"/>
              <a:gd name="connsiteX45" fmla="*/ 130246 w 813506"/>
              <a:gd name="connsiteY45" fmla="*/ 726440 h 726440"/>
              <a:gd name="connsiteX46" fmla="*/ 191206 w 813506"/>
              <a:gd name="connsiteY46" fmla="*/ 723900 h 726440"/>
              <a:gd name="connsiteX47" fmla="*/ 198826 w 813506"/>
              <a:gd name="connsiteY47" fmla="*/ 718820 h 726440"/>
              <a:gd name="connsiteX48" fmla="*/ 216606 w 813506"/>
              <a:gd name="connsiteY48" fmla="*/ 713740 h 726440"/>
              <a:gd name="connsiteX49" fmla="*/ 221686 w 813506"/>
              <a:gd name="connsiteY49" fmla="*/ 706120 h 726440"/>
              <a:gd name="connsiteX50" fmla="*/ 236926 w 813506"/>
              <a:gd name="connsiteY50" fmla="*/ 701040 h 726440"/>
              <a:gd name="connsiteX51" fmla="*/ 242006 w 813506"/>
              <a:gd name="connsiteY51" fmla="*/ 693420 h 726440"/>
              <a:gd name="connsiteX52" fmla="*/ 249626 w 813506"/>
              <a:gd name="connsiteY52" fmla="*/ 688340 h 726440"/>
              <a:gd name="connsiteX53" fmla="*/ 259786 w 813506"/>
              <a:gd name="connsiteY53" fmla="*/ 673100 h 726440"/>
              <a:gd name="connsiteX54" fmla="*/ 262326 w 813506"/>
              <a:gd name="connsiteY54" fmla="*/ 665480 h 726440"/>
              <a:gd name="connsiteX55" fmla="*/ 269946 w 813506"/>
              <a:gd name="connsiteY55" fmla="*/ 660400 h 726440"/>
              <a:gd name="connsiteX56" fmla="*/ 272486 w 813506"/>
              <a:gd name="connsiteY56" fmla="*/ 652780 h 726440"/>
              <a:gd name="connsiteX57" fmla="*/ 275026 w 813506"/>
              <a:gd name="connsiteY57" fmla="*/ 642620 h 726440"/>
              <a:gd name="connsiteX58" fmla="*/ 282646 w 813506"/>
              <a:gd name="connsiteY58" fmla="*/ 637540 h 726440"/>
              <a:gd name="connsiteX59" fmla="*/ 295346 w 813506"/>
              <a:gd name="connsiteY59" fmla="*/ 617220 h 726440"/>
              <a:gd name="connsiteX60" fmla="*/ 297886 w 813506"/>
              <a:gd name="connsiteY60" fmla="*/ 609600 h 726440"/>
              <a:gd name="connsiteX61" fmla="*/ 313126 w 813506"/>
              <a:gd name="connsiteY61" fmla="*/ 599440 h 726440"/>
              <a:gd name="connsiteX62" fmla="*/ 318206 w 813506"/>
              <a:gd name="connsiteY62" fmla="*/ 591820 h 726440"/>
              <a:gd name="connsiteX63" fmla="*/ 333446 w 813506"/>
              <a:gd name="connsiteY63" fmla="*/ 586740 h 726440"/>
              <a:gd name="connsiteX64" fmla="*/ 338526 w 813506"/>
              <a:gd name="connsiteY64" fmla="*/ 579120 h 726440"/>
              <a:gd name="connsiteX65" fmla="*/ 356306 w 813506"/>
              <a:gd name="connsiteY65" fmla="*/ 574040 h 726440"/>
              <a:gd name="connsiteX66" fmla="*/ 358846 w 813506"/>
              <a:gd name="connsiteY66" fmla="*/ 566420 h 726440"/>
              <a:gd name="connsiteX67" fmla="*/ 369006 w 813506"/>
              <a:gd name="connsiteY67" fmla="*/ 563880 h 726440"/>
              <a:gd name="connsiteX68" fmla="*/ 384246 w 813506"/>
              <a:gd name="connsiteY68" fmla="*/ 558800 h 726440"/>
              <a:gd name="connsiteX69" fmla="*/ 402026 w 813506"/>
              <a:gd name="connsiteY69" fmla="*/ 551180 h 726440"/>
              <a:gd name="connsiteX70" fmla="*/ 422346 w 813506"/>
              <a:gd name="connsiteY70" fmla="*/ 546100 h 726440"/>
              <a:gd name="connsiteX71" fmla="*/ 445206 w 813506"/>
              <a:gd name="connsiteY71" fmla="*/ 538480 h 726440"/>
              <a:gd name="connsiteX72" fmla="*/ 460446 w 813506"/>
              <a:gd name="connsiteY72" fmla="*/ 533400 h 726440"/>
              <a:gd name="connsiteX73" fmla="*/ 470606 w 813506"/>
              <a:gd name="connsiteY73" fmla="*/ 523240 h 726440"/>
              <a:gd name="connsiteX74" fmla="*/ 475686 w 813506"/>
              <a:gd name="connsiteY74" fmla="*/ 515620 h 726440"/>
              <a:gd name="connsiteX75" fmla="*/ 483306 w 813506"/>
              <a:gd name="connsiteY75" fmla="*/ 510540 h 726440"/>
              <a:gd name="connsiteX76" fmla="*/ 490926 w 813506"/>
              <a:gd name="connsiteY76" fmla="*/ 495300 h 726440"/>
              <a:gd name="connsiteX77" fmla="*/ 498546 w 813506"/>
              <a:gd name="connsiteY77" fmla="*/ 490220 h 726440"/>
              <a:gd name="connsiteX78" fmla="*/ 511246 w 813506"/>
              <a:gd name="connsiteY78" fmla="*/ 472440 h 726440"/>
              <a:gd name="connsiteX79" fmla="*/ 523946 w 813506"/>
              <a:gd name="connsiteY79" fmla="*/ 452120 h 726440"/>
              <a:gd name="connsiteX80" fmla="*/ 534106 w 813506"/>
              <a:gd name="connsiteY80" fmla="*/ 426720 h 726440"/>
              <a:gd name="connsiteX81" fmla="*/ 539186 w 813506"/>
              <a:gd name="connsiteY81" fmla="*/ 408940 h 726440"/>
              <a:gd name="connsiteX82" fmla="*/ 541726 w 813506"/>
              <a:gd name="connsiteY82" fmla="*/ 396240 h 726440"/>
              <a:gd name="connsiteX83" fmla="*/ 546806 w 813506"/>
              <a:gd name="connsiteY83" fmla="*/ 347980 h 726440"/>
              <a:gd name="connsiteX84" fmla="*/ 551886 w 813506"/>
              <a:gd name="connsiteY84" fmla="*/ 337820 h 726440"/>
              <a:gd name="connsiteX85" fmla="*/ 567126 w 813506"/>
              <a:gd name="connsiteY85" fmla="*/ 332740 h 726440"/>
              <a:gd name="connsiteX86" fmla="*/ 572206 w 813506"/>
              <a:gd name="connsiteY86" fmla="*/ 325120 h 726440"/>
              <a:gd name="connsiteX87" fmla="*/ 587446 w 813506"/>
              <a:gd name="connsiteY87" fmla="*/ 320040 h 726440"/>
              <a:gd name="connsiteX88" fmla="*/ 592526 w 813506"/>
              <a:gd name="connsiteY88" fmla="*/ 312420 h 726440"/>
              <a:gd name="connsiteX89" fmla="*/ 600146 w 813506"/>
              <a:gd name="connsiteY89" fmla="*/ 309880 h 726440"/>
              <a:gd name="connsiteX90" fmla="*/ 610306 w 813506"/>
              <a:gd name="connsiteY90" fmla="*/ 304800 h 726440"/>
              <a:gd name="connsiteX91" fmla="*/ 617926 w 813506"/>
              <a:gd name="connsiteY91" fmla="*/ 287020 h 726440"/>
              <a:gd name="connsiteX92" fmla="*/ 625546 w 813506"/>
              <a:gd name="connsiteY92" fmla="*/ 284480 h 726440"/>
              <a:gd name="connsiteX93" fmla="*/ 640786 w 813506"/>
              <a:gd name="connsiteY93" fmla="*/ 271780 h 726440"/>
              <a:gd name="connsiteX94" fmla="*/ 737306 w 813506"/>
              <a:gd name="connsiteY94" fmla="*/ 269240 h 726440"/>
              <a:gd name="connsiteX95" fmla="*/ 744926 w 813506"/>
              <a:gd name="connsiteY95" fmla="*/ 266700 h 726440"/>
              <a:gd name="connsiteX96" fmla="*/ 752546 w 813506"/>
              <a:gd name="connsiteY96" fmla="*/ 261620 h 726440"/>
              <a:gd name="connsiteX97" fmla="*/ 762706 w 813506"/>
              <a:gd name="connsiteY97" fmla="*/ 259080 h 726440"/>
              <a:gd name="connsiteX98" fmla="*/ 770326 w 813506"/>
              <a:gd name="connsiteY98" fmla="*/ 254000 h 726440"/>
              <a:gd name="connsiteX99" fmla="*/ 780486 w 813506"/>
              <a:gd name="connsiteY99" fmla="*/ 236220 h 726440"/>
              <a:gd name="connsiteX100" fmla="*/ 788106 w 813506"/>
              <a:gd name="connsiteY100" fmla="*/ 231140 h 726440"/>
              <a:gd name="connsiteX101" fmla="*/ 793186 w 813506"/>
              <a:gd name="connsiteY101" fmla="*/ 215900 h 726440"/>
              <a:gd name="connsiteX102" fmla="*/ 795726 w 813506"/>
              <a:gd name="connsiteY102" fmla="*/ 208280 h 726440"/>
              <a:gd name="connsiteX103" fmla="*/ 803346 w 813506"/>
              <a:gd name="connsiteY103" fmla="*/ 203200 h 726440"/>
              <a:gd name="connsiteX104" fmla="*/ 813506 w 813506"/>
              <a:gd name="connsiteY104" fmla="*/ 167640 h 726440"/>
              <a:gd name="connsiteX105" fmla="*/ 808426 w 813506"/>
              <a:gd name="connsiteY105" fmla="*/ 88900 h 726440"/>
              <a:gd name="connsiteX106" fmla="*/ 805886 w 813506"/>
              <a:gd name="connsiteY106" fmla="*/ 78740 h 726440"/>
              <a:gd name="connsiteX107" fmla="*/ 800806 w 813506"/>
              <a:gd name="connsiteY107" fmla="*/ 71120 h 726440"/>
              <a:gd name="connsiteX108" fmla="*/ 788106 w 813506"/>
              <a:gd name="connsiteY108" fmla="*/ 53340 h 726440"/>
              <a:gd name="connsiteX109" fmla="*/ 775406 w 813506"/>
              <a:gd name="connsiteY109" fmla="*/ 40640 h 726440"/>
              <a:gd name="connsiteX110" fmla="*/ 772866 w 813506"/>
              <a:gd name="connsiteY110" fmla="*/ 33020 h 726440"/>
              <a:gd name="connsiteX111" fmla="*/ 762706 w 813506"/>
              <a:gd name="connsiteY111" fmla="*/ 27940 h 726440"/>
              <a:gd name="connsiteX112" fmla="*/ 760166 w 813506"/>
              <a:gd name="connsiteY112" fmla="*/ 20320 h 726440"/>
              <a:gd name="connsiteX113" fmla="*/ 750006 w 813506"/>
              <a:gd name="connsiteY113" fmla="*/ 17780 h 726440"/>
              <a:gd name="connsiteX114" fmla="*/ 734766 w 813506"/>
              <a:gd name="connsiteY114" fmla="*/ 12700 h 726440"/>
              <a:gd name="connsiteX115" fmla="*/ 709366 w 813506"/>
              <a:gd name="connsiteY115" fmla="*/ 2540 h 726440"/>
              <a:gd name="connsiteX116" fmla="*/ 694126 w 813506"/>
              <a:gd name="connsiteY116" fmla="*/ 0 h 726440"/>
              <a:gd name="connsiteX117" fmla="*/ 620466 w 813506"/>
              <a:gd name="connsiteY117" fmla="*/ 2540 h 726440"/>
              <a:gd name="connsiteX118" fmla="*/ 607766 w 813506"/>
              <a:gd name="connsiteY118" fmla="*/ 7620 h 726440"/>
              <a:gd name="connsiteX119" fmla="*/ 597606 w 813506"/>
              <a:gd name="connsiteY119" fmla="*/ 10160 h 726440"/>
              <a:gd name="connsiteX120" fmla="*/ 572206 w 813506"/>
              <a:gd name="connsiteY120" fmla="*/ 20320 h 726440"/>
              <a:gd name="connsiteX121" fmla="*/ 556966 w 813506"/>
              <a:gd name="connsiteY121" fmla="*/ 25400 h 726440"/>
              <a:gd name="connsiteX122" fmla="*/ 551886 w 813506"/>
              <a:gd name="connsiteY122" fmla="*/ 33020 h 726440"/>
              <a:gd name="connsiteX123" fmla="*/ 544266 w 813506"/>
              <a:gd name="connsiteY123" fmla="*/ 35560 h 726440"/>
              <a:gd name="connsiteX124" fmla="*/ 534106 w 813506"/>
              <a:gd name="connsiteY124" fmla="*/ 40640 h 726440"/>
              <a:gd name="connsiteX125" fmla="*/ 521406 w 813506"/>
              <a:gd name="connsiteY125" fmla="*/ 58420 h 726440"/>
              <a:gd name="connsiteX126" fmla="*/ 513786 w 813506"/>
              <a:gd name="connsiteY126" fmla="*/ 73660 h 726440"/>
              <a:gd name="connsiteX127" fmla="*/ 508706 w 813506"/>
              <a:gd name="connsiteY127" fmla="*/ 83820 h 726440"/>
              <a:gd name="connsiteX128" fmla="*/ 511246 w 813506"/>
              <a:gd name="connsiteY128" fmla="*/ 142240 h 726440"/>
              <a:gd name="connsiteX129" fmla="*/ 513786 w 813506"/>
              <a:gd name="connsiteY129" fmla="*/ 152400 h 726440"/>
              <a:gd name="connsiteX130" fmla="*/ 516326 w 813506"/>
              <a:gd name="connsiteY130" fmla="*/ 165100 h 726440"/>
              <a:gd name="connsiteX131" fmla="*/ 523946 w 813506"/>
              <a:gd name="connsiteY131" fmla="*/ 185420 h 726440"/>
              <a:gd name="connsiteX132" fmla="*/ 518866 w 813506"/>
              <a:gd name="connsiteY132" fmla="*/ 210820 h 726440"/>
              <a:gd name="connsiteX133" fmla="*/ 508706 w 813506"/>
              <a:gd name="connsiteY133" fmla="*/ 226060 h 726440"/>
              <a:gd name="connsiteX134" fmla="*/ 501086 w 813506"/>
              <a:gd name="connsiteY134" fmla="*/ 231140 h 726440"/>
              <a:gd name="connsiteX135" fmla="*/ 496006 w 813506"/>
              <a:gd name="connsiteY135" fmla="*/ 238760 h 726440"/>
              <a:gd name="connsiteX136" fmla="*/ 470606 w 813506"/>
              <a:gd name="connsiteY136" fmla="*/ 254000 h 726440"/>
              <a:gd name="connsiteX137" fmla="*/ 457906 w 813506"/>
              <a:gd name="connsiteY137" fmla="*/ 264160 h 726440"/>
              <a:gd name="connsiteX138" fmla="*/ 442666 w 813506"/>
              <a:gd name="connsiteY138" fmla="*/ 274320 h 726440"/>
              <a:gd name="connsiteX139" fmla="*/ 417266 w 813506"/>
              <a:gd name="connsiteY139" fmla="*/ 281940 h 726440"/>
              <a:gd name="connsiteX140" fmla="*/ 407106 w 813506"/>
              <a:gd name="connsiteY140" fmla="*/ 287020 h 726440"/>
              <a:gd name="connsiteX141" fmla="*/ 407106 w 813506"/>
              <a:gd name="connsiteY141" fmla="*/ 294640 h 7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813506" h="726440">
                <a:moveTo>
                  <a:pt x="407106" y="294640"/>
                </a:moveTo>
                <a:cubicBezTo>
                  <a:pt x="404143" y="296757"/>
                  <a:pt x="395282" y="298132"/>
                  <a:pt x="389326" y="299720"/>
                </a:cubicBezTo>
                <a:cubicBezTo>
                  <a:pt x="382580" y="301519"/>
                  <a:pt x="375630" y="302592"/>
                  <a:pt x="369006" y="304800"/>
                </a:cubicBezTo>
                <a:cubicBezTo>
                  <a:pt x="366466" y="305647"/>
                  <a:pt x="363781" y="306143"/>
                  <a:pt x="361386" y="307340"/>
                </a:cubicBezTo>
                <a:cubicBezTo>
                  <a:pt x="358656" y="308705"/>
                  <a:pt x="356572" y="311217"/>
                  <a:pt x="353766" y="312420"/>
                </a:cubicBezTo>
                <a:cubicBezTo>
                  <a:pt x="350557" y="313795"/>
                  <a:pt x="346950" y="313957"/>
                  <a:pt x="343606" y="314960"/>
                </a:cubicBezTo>
                <a:cubicBezTo>
                  <a:pt x="309910" y="325069"/>
                  <a:pt x="343666" y="314936"/>
                  <a:pt x="318206" y="325120"/>
                </a:cubicBezTo>
                <a:cubicBezTo>
                  <a:pt x="313234" y="327109"/>
                  <a:pt x="302966" y="330200"/>
                  <a:pt x="302966" y="330200"/>
                </a:cubicBezTo>
                <a:cubicBezTo>
                  <a:pt x="301273" y="332740"/>
                  <a:pt x="300426" y="336127"/>
                  <a:pt x="297886" y="337820"/>
                </a:cubicBezTo>
                <a:cubicBezTo>
                  <a:pt x="294981" y="339756"/>
                  <a:pt x="291070" y="339357"/>
                  <a:pt x="287726" y="340360"/>
                </a:cubicBezTo>
                <a:cubicBezTo>
                  <a:pt x="282597" y="341899"/>
                  <a:pt x="276941" y="342470"/>
                  <a:pt x="272486" y="345440"/>
                </a:cubicBezTo>
                <a:cubicBezTo>
                  <a:pt x="261961" y="352456"/>
                  <a:pt x="267828" y="349780"/>
                  <a:pt x="254706" y="353060"/>
                </a:cubicBezTo>
                <a:cubicBezTo>
                  <a:pt x="236316" y="365320"/>
                  <a:pt x="244927" y="360490"/>
                  <a:pt x="229306" y="368300"/>
                </a:cubicBezTo>
                <a:cubicBezTo>
                  <a:pt x="227613" y="370840"/>
                  <a:pt x="226610" y="374013"/>
                  <a:pt x="224226" y="375920"/>
                </a:cubicBezTo>
                <a:cubicBezTo>
                  <a:pt x="222135" y="377593"/>
                  <a:pt x="218279" y="376369"/>
                  <a:pt x="216606" y="378460"/>
                </a:cubicBezTo>
                <a:cubicBezTo>
                  <a:pt x="214425" y="381186"/>
                  <a:pt x="214823" y="385212"/>
                  <a:pt x="214066" y="388620"/>
                </a:cubicBezTo>
                <a:cubicBezTo>
                  <a:pt x="213920" y="389277"/>
                  <a:pt x="211081" y="406321"/>
                  <a:pt x="208986" y="408940"/>
                </a:cubicBezTo>
                <a:cubicBezTo>
                  <a:pt x="204320" y="414773"/>
                  <a:pt x="197628" y="414633"/>
                  <a:pt x="191206" y="416560"/>
                </a:cubicBezTo>
                <a:cubicBezTo>
                  <a:pt x="186077" y="418099"/>
                  <a:pt x="175966" y="421640"/>
                  <a:pt x="175966" y="421640"/>
                </a:cubicBezTo>
                <a:cubicBezTo>
                  <a:pt x="161407" y="443478"/>
                  <a:pt x="180793" y="417779"/>
                  <a:pt x="163266" y="431800"/>
                </a:cubicBezTo>
                <a:cubicBezTo>
                  <a:pt x="160882" y="433707"/>
                  <a:pt x="160570" y="437513"/>
                  <a:pt x="158186" y="439420"/>
                </a:cubicBezTo>
                <a:cubicBezTo>
                  <a:pt x="156095" y="441093"/>
                  <a:pt x="153027" y="440905"/>
                  <a:pt x="150566" y="441960"/>
                </a:cubicBezTo>
                <a:cubicBezTo>
                  <a:pt x="147086" y="443452"/>
                  <a:pt x="143793" y="445347"/>
                  <a:pt x="140406" y="447040"/>
                </a:cubicBezTo>
                <a:cubicBezTo>
                  <a:pt x="138713" y="449580"/>
                  <a:pt x="137915" y="453042"/>
                  <a:pt x="135326" y="454660"/>
                </a:cubicBezTo>
                <a:cubicBezTo>
                  <a:pt x="130785" y="457498"/>
                  <a:pt x="120086" y="459740"/>
                  <a:pt x="120086" y="459740"/>
                </a:cubicBezTo>
                <a:cubicBezTo>
                  <a:pt x="118393" y="462280"/>
                  <a:pt x="117595" y="465742"/>
                  <a:pt x="115006" y="467360"/>
                </a:cubicBezTo>
                <a:cubicBezTo>
                  <a:pt x="110465" y="470198"/>
                  <a:pt x="99766" y="472440"/>
                  <a:pt x="99766" y="472440"/>
                </a:cubicBezTo>
                <a:cubicBezTo>
                  <a:pt x="98919" y="474980"/>
                  <a:pt x="99405" y="478504"/>
                  <a:pt x="97226" y="480060"/>
                </a:cubicBezTo>
                <a:cubicBezTo>
                  <a:pt x="92869" y="483172"/>
                  <a:pt x="86441" y="482170"/>
                  <a:pt x="81986" y="485140"/>
                </a:cubicBezTo>
                <a:lnTo>
                  <a:pt x="74366" y="490220"/>
                </a:lnTo>
                <a:cubicBezTo>
                  <a:pt x="72673" y="492760"/>
                  <a:pt x="71445" y="495681"/>
                  <a:pt x="69286" y="497840"/>
                </a:cubicBezTo>
                <a:cubicBezTo>
                  <a:pt x="67127" y="499999"/>
                  <a:pt x="63284" y="500331"/>
                  <a:pt x="61666" y="502920"/>
                </a:cubicBezTo>
                <a:cubicBezTo>
                  <a:pt x="58828" y="507461"/>
                  <a:pt x="58981" y="513371"/>
                  <a:pt x="56586" y="518160"/>
                </a:cubicBezTo>
                <a:cubicBezTo>
                  <a:pt x="54893" y="521547"/>
                  <a:pt x="52912" y="524804"/>
                  <a:pt x="51506" y="528320"/>
                </a:cubicBezTo>
                <a:cubicBezTo>
                  <a:pt x="44212" y="546556"/>
                  <a:pt x="52190" y="541639"/>
                  <a:pt x="38806" y="546100"/>
                </a:cubicBezTo>
                <a:cubicBezTo>
                  <a:pt x="32761" y="564236"/>
                  <a:pt x="38181" y="558370"/>
                  <a:pt x="26106" y="566420"/>
                </a:cubicBezTo>
                <a:cubicBezTo>
                  <a:pt x="24413" y="568960"/>
                  <a:pt x="22391" y="571310"/>
                  <a:pt x="21026" y="574040"/>
                </a:cubicBezTo>
                <a:cubicBezTo>
                  <a:pt x="19829" y="576435"/>
                  <a:pt x="20379" y="579767"/>
                  <a:pt x="18486" y="581660"/>
                </a:cubicBezTo>
                <a:cubicBezTo>
                  <a:pt x="16593" y="583553"/>
                  <a:pt x="13406" y="583353"/>
                  <a:pt x="10866" y="584200"/>
                </a:cubicBezTo>
                <a:cubicBezTo>
                  <a:pt x="7799" y="596470"/>
                  <a:pt x="5786" y="602592"/>
                  <a:pt x="5786" y="617220"/>
                </a:cubicBezTo>
                <a:cubicBezTo>
                  <a:pt x="5786" y="694710"/>
                  <a:pt x="-12502" y="679534"/>
                  <a:pt x="15946" y="698500"/>
                </a:cubicBezTo>
                <a:cubicBezTo>
                  <a:pt x="17639" y="701040"/>
                  <a:pt x="18486" y="704427"/>
                  <a:pt x="21026" y="706120"/>
                </a:cubicBezTo>
                <a:cubicBezTo>
                  <a:pt x="23931" y="708056"/>
                  <a:pt x="27773" y="707929"/>
                  <a:pt x="31186" y="708660"/>
                </a:cubicBezTo>
                <a:cubicBezTo>
                  <a:pt x="39629" y="710469"/>
                  <a:pt x="48057" y="712393"/>
                  <a:pt x="56586" y="713740"/>
                </a:cubicBezTo>
                <a:cubicBezTo>
                  <a:pt x="72673" y="716280"/>
                  <a:pt x="89046" y="717410"/>
                  <a:pt x="104846" y="721360"/>
                </a:cubicBezTo>
                <a:cubicBezTo>
                  <a:pt x="120002" y="725149"/>
                  <a:pt x="111563" y="723326"/>
                  <a:pt x="130246" y="726440"/>
                </a:cubicBezTo>
                <a:cubicBezTo>
                  <a:pt x="150566" y="725593"/>
                  <a:pt x="170993" y="726146"/>
                  <a:pt x="191206" y="723900"/>
                </a:cubicBezTo>
                <a:cubicBezTo>
                  <a:pt x="194240" y="723563"/>
                  <a:pt x="196096" y="720185"/>
                  <a:pt x="198826" y="718820"/>
                </a:cubicBezTo>
                <a:cubicBezTo>
                  <a:pt x="202470" y="716998"/>
                  <a:pt x="213351" y="714554"/>
                  <a:pt x="216606" y="713740"/>
                </a:cubicBezTo>
                <a:cubicBezTo>
                  <a:pt x="218299" y="711200"/>
                  <a:pt x="219097" y="707738"/>
                  <a:pt x="221686" y="706120"/>
                </a:cubicBezTo>
                <a:cubicBezTo>
                  <a:pt x="226227" y="703282"/>
                  <a:pt x="236926" y="701040"/>
                  <a:pt x="236926" y="701040"/>
                </a:cubicBezTo>
                <a:cubicBezTo>
                  <a:pt x="238619" y="698500"/>
                  <a:pt x="239847" y="695579"/>
                  <a:pt x="242006" y="693420"/>
                </a:cubicBezTo>
                <a:cubicBezTo>
                  <a:pt x="244165" y="691261"/>
                  <a:pt x="247616" y="690637"/>
                  <a:pt x="249626" y="688340"/>
                </a:cubicBezTo>
                <a:cubicBezTo>
                  <a:pt x="253646" y="683745"/>
                  <a:pt x="256399" y="678180"/>
                  <a:pt x="259786" y="673100"/>
                </a:cubicBezTo>
                <a:cubicBezTo>
                  <a:pt x="261271" y="670872"/>
                  <a:pt x="260653" y="667571"/>
                  <a:pt x="262326" y="665480"/>
                </a:cubicBezTo>
                <a:cubicBezTo>
                  <a:pt x="264233" y="663096"/>
                  <a:pt x="267406" y="662093"/>
                  <a:pt x="269946" y="660400"/>
                </a:cubicBezTo>
                <a:cubicBezTo>
                  <a:pt x="270793" y="657860"/>
                  <a:pt x="271750" y="655354"/>
                  <a:pt x="272486" y="652780"/>
                </a:cubicBezTo>
                <a:cubicBezTo>
                  <a:pt x="273445" y="649423"/>
                  <a:pt x="273090" y="645525"/>
                  <a:pt x="275026" y="642620"/>
                </a:cubicBezTo>
                <a:cubicBezTo>
                  <a:pt x="276719" y="640080"/>
                  <a:pt x="280106" y="639233"/>
                  <a:pt x="282646" y="637540"/>
                </a:cubicBezTo>
                <a:cubicBezTo>
                  <a:pt x="288691" y="619404"/>
                  <a:pt x="283271" y="625270"/>
                  <a:pt x="295346" y="617220"/>
                </a:cubicBezTo>
                <a:cubicBezTo>
                  <a:pt x="296193" y="614680"/>
                  <a:pt x="295993" y="611493"/>
                  <a:pt x="297886" y="609600"/>
                </a:cubicBezTo>
                <a:cubicBezTo>
                  <a:pt x="302203" y="605283"/>
                  <a:pt x="313126" y="599440"/>
                  <a:pt x="313126" y="599440"/>
                </a:cubicBezTo>
                <a:cubicBezTo>
                  <a:pt x="314819" y="596900"/>
                  <a:pt x="315617" y="593438"/>
                  <a:pt x="318206" y="591820"/>
                </a:cubicBezTo>
                <a:cubicBezTo>
                  <a:pt x="322747" y="588982"/>
                  <a:pt x="333446" y="586740"/>
                  <a:pt x="333446" y="586740"/>
                </a:cubicBezTo>
                <a:cubicBezTo>
                  <a:pt x="335139" y="584200"/>
                  <a:pt x="336142" y="581027"/>
                  <a:pt x="338526" y="579120"/>
                </a:cubicBezTo>
                <a:cubicBezTo>
                  <a:pt x="340182" y="577795"/>
                  <a:pt x="355642" y="574206"/>
                  <a:pt x="356306" y="574040"/>
                </a:cubicBezTo>
                <a:cubicBezTo>
                  <a:pt x="357153" y="571500"/>
                  <a:pt x="356755" y="568093"/>
                  <a:pt x="358846" y="566420"/>
                </a:cubicBezTo>
                <a:cubicBezTo>
                  <a:pt x="361572" y="564239"/>
                  <a:pt x="365662" y="564883"/>
                  <a:pt x="369006" y="563880"/>
                </a:cubicBezTo>
                <a:cubicBezTo>
                  <a:pt x="374135" y="562341"/>
                  <a:pt x="379457" y="561195"/>
                  <a:pt x="384246" y="558800"/>
                </a:cubicBezTo>
                <a:cubicBezTo>
                  <a:pt x="392572" y="554637"/>
                  <a:pt x="393804" y="553422"/>
                  <a:pt x="402026" y="551180"/>
                </a:cubicBezTo>
                <a:cubicBezTo>
                  <a:pt x="408762" y="549343"/>
                  <a:pt x="415864" y="548693"/>
                  <a:pt x="422346" y="546100"/>
                </a:cubicBezTo>
                <a:cubicBezTo>
                  <a:pt x="447811" y="535914"/>
                  <a:pt x="423331" y="545042"/>
                  <a:pt x="445206" y="538480"/>
                </a:cubicBezTo>
                <a:cubicBezTo>
                  <a:pt x="450335" y="536941"/>
                  <a:pt x="460446" y="533400"/>
                  <a:pt x="460446" y="533400"/>
                </a:cubicBezTo>
                <a:cubicBezTo>
                  <a:pt x="465988" y="516775"/>
                  <a:pt x="458291" y="533092"/>
                  <a:pt x="470606" y="523240"/>
                </a:cubicBezTo>
                <a:cubicBezTo>
                  <a:pt x="472990" y="521333"/>
                  <a:pt x="473527" y="517779"/>
                  <a:pt x="475686" y="515620"/>
                </a:cubicBezTo>
                <a:cubicBezTo>
                  <a:pt x="477845" y="513461"/>
                  <a:pt x="480766" y="512233"/>
                  <a:pt x="483306" y="510540"/>
                </a:cubicBezTo>
                <a:cubicBezTo>
                  <a:pt x="485372" y="504342"/>
                  <a:pt x="486002" y="500224"/>
                  <a:pt x="490926" y="495300"/>
                </a:cubicBezTo>
                <a:cubicBezTo>
                  <a:pt x="493085" y="493141"/>
                  <a:pt x="496006" y="491913"/>
                  <a:pt x="498546" y="490220"/>
                </a:cubicBezTo>
                <a:cubicBezTo>
                  <a:pt x="504473" y="472440"/>
                  <a:pt x="498546" y="476673"/>
                  <a:pt x="511246" y="472440"/>
                </a:cubicBezTo>
                <a:cubicBezTo>
                  <a:pt x="517291" y="454304"/>
                  <a:pt x="511871" y="460170"/>
                  <a:pt x="523946" y="452120"/>
                </a:cubicBezTo>
                <a:cubicBezTo>
                  <a:pt x="535509" y="417432"/>
                  <a:pt x="522894" y="452882"/>
                  <a:pt x="534106" y="426720"/>
                </a:cubicBezTo>
                <a:cubicBezTo>
                  <a:pt x="536064" y="422151"/>
                  <a:pt x="538195" y="413402"/>
                  <a:pt x="539186" y="408940"/>
                </a:cubicBezTo>
                <a:cubicBezTo>
                  <a:pt x="540123" y="404726"/>
                  <a:pt x="541191" y="400524"/>
                  <a:pt x="541726" y="396240"/>
                </a:cubicBezTo>
                <a:cubicBezTo>
                  <a:pt x="543732" y="380189"/>
                  <a:pt x="544034" y="363916"/>
                  <a:pt x="546806" y="347980"/>
                </a:cubicBezTo>
                <a:cubicBezTo>
                  <a:pt x="547455" y="344250"/>
                  <a:pt x="548857" y="340092"/>
                  <a:pt x="551886" y="337820"/>
                </a:cubicBezTo>
                <a:cubicBezTo>
                  <a:pt x="556170" y="334607"/>
                  <a:pt x="567126" y="332740"/>
                  <a:pt x="567126" y="332740"/>
                </a:cubicBezTo>
                <a:cubicBezTo>
                  <a:pt x="568819" y="330200"/>
                  <a:pt x="569617" y="326738"/>
                  <a:pt x="572206" y="325120"/>
                </a:cubicBezTo>
                <a:cubicBezTo>
                  <a:pt x="576747" y="322282"/>
                  <a:pt x="587446" y="320040"/>
                  <a:pt x="587446" y="320040"/>
                </a:cubicBezTo>
                <a:cubicBezTo>
                  <a:pt x="589139" y="317500"/>
                  <a:pt x="590142" y="314327"/>
                  <a:pt x="592526" y="312420"/>
                </a:cubicBezTo>
                <a:cubicBezTo>
                  <a:pt x="594617" y="310747"/>
                  <a:pt x="597685" y="310935"/>
                  <a:pt x="600146" y="309880"/>
                </a:cubicBezTo>
                <a:cubicBezTo>
                  <a:pt x="603626" y="308388"/>
                  <a:pt x="606919" y="306493"/>
                  <a:pt x="610306" y="304800"/>
                </a:cubicBezTo>
                <a:cubicBezTo>
                  <a:pt x="611824" y="300246"/>
                  <a:pt x="614787" y="290159"/>
                  <a:pt x="617926" y="287020"/>
                </a:cubicBezTo>
                <a:cubicBezTo>
                  <a:pt x="619819" y="285127"/>
                  <a:pt x="623006" y="285327"/>
                  <a:pt x="625546" y="284480"/>
                </a:cubicBezTo>
                <a:cubicBezTo>
                  <a:pt x="628627" y="272156"/>
                  <a:pt x="625289" y="272501"/>
                  <a:pt x="640786" y="271780"/>
                </a:cubicBezTo>
                <a:cubicBezTo>
                  <a:pt x="672936" y="270285"/>
                  <a:pt x="705133" y="270087"/>
                  <a:pt x="737306" y="269240"/>
                </a:cubicBezTo>
                <a:cubicBezTo>
                  <a:pt x="739846" y="268393"/>
                  <a:pt x="742531" y="267897"/>
                  <a:pt x="744926" y="266700"/>
                </a:cubicBezTo>
                <a:cubicBezTo>
                  <a:pt x="747656" y="265335"/>
                  <a:pt x="749740" y="262823"/>
                  <a:pt x="752546" y="261620"/>
                </a:cubicBezTo>
                <a:cubicBezTo>
                  <a:pt x="755755" y="260245"/>
                  <a:pt x="759319" y="259927"/>
                  <a:pt x="762706" y="259080"/>
                </a:cubicBezTo>
                <a:cubicBezTo>
                  <a:pt x="765246" y="257387"/>
                  <a:pt x="768167" y="256159"/>
                  <a:pt x="770326" y="254000"/>
                </a:cubicBezTo>
                <a:cubicBezTo>
                  <a:pt x="780341" y="243985"/>
                  <a:pt x="770525" y="248173"/>
                  <a:pt x="780486" y="236220"/>
                </a:cubicBezTo>
                <a:cubicBezTo>
                  <a:pt x="782440" y="233875"/>
                  <a:pt x="785566" y="232833"/>
                  <a:pt x="788106" y="231140"/>
                </a:cubicBezTo>
                <a:lnTo>
                  <a:pt x="793186" y="215900"/>
                </a:lnTo>
                <a:cubicBezTo>
                  <a:pt x="794033" y="213360"/>
                  <a:pt x="793498" y="209765"/>
                  <a:pt x="795726" y="208280"/>
                </a:cubicBezTo>
                <a:lnTo>
                  <a:pt x="803346" y="203200"/>
                </a:lnTo>
                <a:cubicBezTo>
                  <a:pt x="809725" y="177685"/>
                  <a:pt x="806218" y="189504"/>
                  <a:pt x="813506" y="167640"/>
                </a:cubicBezTo>
                <a:cubicBezTo>
                  <a:pt x="811614" y="118453"/>
                  <a:pt x="815127" y="119054"/>
                  <a:pt x="808426" y="88900"/>
                </a:cubicBezTo>
                <a:cubicBezTo>
                  <a:pt x="807669" y="85492"/>
                  <a:pt x="807261" y="81949"/>
                  <a:pt x="805886" y="78740"/>
                </a:cubicBezTo>
                <a:cubicBezTo>
                  <a:pt x="804683" y="75934"/>
                  <a:pt x="802046" y="73910"/>
                  <a:pt x="800806" y="71120"/>
                </a:cubicBezTo>
                <a:cubicBezTo>
                  <a:pt x="792560" y="52567"/>
                  <a:pt x="801966" y="57960"/>
                  <a:pt x="788106" y="53340"/>
                </a:cubicBezTo>
                <a:cubicBezTo>
                  <a:pt x="782149" y="35470"/>
                  <a:pt x="791099" y="56333"/>
                  <a:pt x="775406" y="40640"/>
                </a:cubicBezTo>
                <a:cubicBezTo>
                  <a:pt x="773513" y="38747"/>
                  <a:pt x="774759" y="34913"/>
                  <a:pt x="772866" y="33020"/>
                </a:cubicBezTo>
                <a:cubicBezTo>
                  <a:pt x="770189" y="30343"/>
                  <a:pt x="766093" y="29633"/>
                  <a:pt x="762706" y="27940"/>
                </a:cubicBezTo>
                <a:cubicBezTo>
                  <a:pt x="761859" y="25400"/>
                  <a:pt x="762257" y="21993"/>
                  <a:pt x="760166" y="20320"/>
                </a:cubicBezTo>
                <a:cubicBezTo>
                  <a:pt x="757440" y="18139"/>
                  <a:pt x="753350" y="18783"/>
                  <a:pt x="750006" y="17780"/>
                </a:cubicBezTo>
                <a:cubicBezTo>
                  <a:pt x="744877" y="16241"/>
                  <a:pt x="739555" y="15095"/>
                  <a:pt x="734766" y="12700"/>
                </a:cubicBezTo>
                <a:cubicBezTo>
                  <a:pt x="726475" y="8554"/>
                  <a:pt x="718782" y="4109"/>
                  <a:pt x="709366" y="2540"/>
                </a:cubicBezTo>
                <a:lnTo>
                  <a:pt x="694126" y="0"/>
                </a:lnTo>
                <a:cubicBezTo>
                  <a:pt x="669573" y="847"/>
                  <a:pt x="644939" y="381"/>
                  <a:pt x="620466" y="2540"/>
                </a:cubicBezTo>
                <a:cubicBezTo>
                  <a:pt x="615924" y="2941"/>
                  <a:pt x="612091" y="6178"/>
                  <a:pt x="607766" y="7620"/>
                </a:cubicBezTo>
                <a:cubicBezTo>
                  <a:pt x="604454" y="8724"/>
                  <a:pt x="600950" y="9157"/>
                  <a:pt x="597606" y="10160"/>
                </a:cubicBezTo>
                <a:cubicBezTo>
                  <a:pt x="563910" y="20269"/>
                  <a:pt x="597666" y="10136"/>
                  <a:pt x="572206" y="20320"/>
                </a:cubicBezTo>
                <a:cubicBezTo>
                  <a:pt x="567234" y="22309"/>
                  <a:pt x="556966" y="25400"/>
                  <a:pt x="556966" y="25400"/>
                </a:cubicBezTo>
                <a:cubicBezTo>
                  <a:pt x="555273" y="27940"/>
                  <a:pt x="554270" y="31113"/>
                  <a:pt x="551886" y="33020"/>
                </a:cubicBezTo>
                <a:cubicBezTo>
                  <a:pt x="549795" y="34693"/>
                  <a:pt x="546727" y="34505"/>
                  <a:pt x="544266" y="35560"/>
                </a:cubicBezTo>
                <a:cubicBezTo>
                  <a:pt x="540786" y="37052"/>
                  <a:pt x="537493" y="38947"/>
                  <a:pt x="534106" y="40640"/>
                </a:cubicBezTo>
                <a:cubicBezTo>
                  <a:pt x="529439" y="54641"/>
                  <a:pt x="534555" y="43080"/>
                  <a:pt x="521406" y="58420"/>
                </a:cubicBezTo>
                <a:cubicBezTo>
                  <a:pt x="514433" y="66555"/>
                  <a:pt x="517649" y="64646"/>
                  <a:pt x="513786" y="73660"/>
                </a:cubicBezTo>
                <a:cubicBezTo>
                  <a:pt x="512294" y="77140"/>
                  <a:pt x="510399" y="80433"/>
                  <a:pt x="508706" y="83820"/>
                </a:cubicBezTo>
                <a:cubicBezTo>
                  <a:pt x="509553" y="103293"/>
                  <a:pt x="509806" y="122802"/>
                  <a:pt x="511246" y="142240"/>
                </a:cubicBezTo>
                <a:cubicBezTo>
                  <a:pt x="511504" y="145721"/>
                  <a:pt x="513029" y="148992"/>
                  <a:pt x="513786" y="152400"/>
                </a:cubicBezTo>
                <a:cubicBezTo>
                  <a:pt x="514723" y="156614"/>
                  <a:pt x="514961" y="161004"/>
                  <a:pt x="516326" y="165100"/>
                </a:cubicBezTo>
                <a:cubicBezTo>
                  <a:pt x="529608" y="204947"/>
                  <a:pt x="514365" y="147095"/>
                  <a:pt x="523946" y="185420"/>
                </a:cubicBezTo>
                <a:cubicBezTo>
                  <a:pt x="523315" y="189837"/>
                  <a:pt x="522276" y="204682"/>
                  <a:pt x="518866" y="210820"/>
                </a:cubicBezTo>
                <a:cubicBezTo>
                  <a:pt x="515901" y="216157"/>
                  <a:pt x="513786" y="222673"/>
                  <a:pt x="508706" y="226060"/>
                </a:cubicBezTo>
                <a:lnTo>
                  <a:pt x="501086" y="231140"/>
                </a:lnTo>
                <a:cubicBezTo>
                  <a:pt x="499393" y="233680"/>
                  <a:pt x="498303" y="236750"/>
                  <a:pt x="496006" y="238760"/>
                </a:cubicBezTo>
                <a:cubicBezTo>
                  <a:pt x="487832" y="245912"/>
                  <a:pt x="479891" y="249358"/>
                  <a:pt x="470606" y="254000"/>
                </a:cubicBezTo>
                <a:cubicBezTo>
                  <a:pt x="465984" y="267867"/>
                  <a:pt x="471939" y="257143"/>
                  <a:pt x="457906" y="264160"/>
                </a:cubicBezTo>
                <a:cubicBezTo>
                  <a:pt x="452445" y="266890"/>
                  <a:pt x="448589" y="272839"/>
                  <a:pt x="442666" y="274320"/>
                </a:cubicBezTo>
                <a:cubicBezTo>
                  <a:pt x="435374" y="276143"/>
                  <a:pt x="423450" y="278848"/>
                  <a:pt x="417266" y="281940"/>
                </a:cubicBezTo>
                <a:cubicBezTo>
                  <a:pt x="413879" y="283633"/>
                  <a:pt x="410622" y="285614"/>
                  <a:pt x="407106" y="287020"/>
                </a:cubicBezTo>
                <a:cubicBezTo>
                  <a:pt x="402134" y="289009"/>
                  <a:pt x="410069" y="292523"/>
                  <a:pt x="407106" y="294640"/>
                </a:cubicBezTo>
                <a:close/>
              </a:path>
            </a:pathLst>
          </a:custGeom>
          <a:solidFill>
            <a:schemeClr val="accent2">
              <a:alpha val="2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F91DA3A-A622-41C7-BDCF-A44CF17E0D10}"/>
              </a:ext>
            </a:extLst>
          </p:cNvPr>
          <p:cNvSpPr txBox="1"/>
          <p:nvPr/>
        </p:nvSpPr>
        <p:spPr>
          <a:xfrm>
            <a:off x="4912855" y="2053688"/>
            <a:ext cx="326595" cy="369332"/>
          </a:xfrm>
          <a:prstGeom prst="rect">
            <a:avLst/>
          </a:prstGeom>
          <a:noFill/>
        </p:spPr>
        <p:txBody>
          <a:bodyPr wrap="square" rtlCol="0">
            <a:spAutoFit/>
          </a:bodyPr>
          <a:lstStyle/>
          <a:p>
            <a:r>
              <a:rPr lang="en-US" b="1" dirty="0">
                <a:solidFill>
                  <a:srgbClr val="FF0000"/>
                </a:solidFill>
              </a:rPr>
              <a:t>a</a:t>
            </a:r>
          </a:p>
        </p:txBody>
      </p:sp>
      <p:sp>
        <p:nvSpPr>
          <p:cNvPr id="20" name="TextBox 19">
            <a:extLst>
              <a:ext uri="{FF2B5EF4-FFF2-40B4-BE49-F238E27FC236}">
                <a16:creationId xmlns:a16="http://schemas.microsoft.com/office/drawing/2014/main" id="{8C65783A-8935-4D32-9122-0B489EA98974}"/>
              </a:ext>
            </a:extLst>
          </p:cNvPr>
          <p:cNvSpPr txBox="1"/>
          <p:nvPr/>
        </p:nvSpPr>
        <p:spPr>
          <a:xfrm>
            <a:off x="7746008" y="2270190"/>
            <a:ext cx="326595" cy="369332"/>
          </a:xfrm>
          <a:prstGeom prst="rect">
            <a:avLst/>
          </a:prstGeom>
          <a:noFill/>
        </p:spPr>
        <p:txBody>
          <a:bodyPr wrap="square" rtlCol="0">
            <a:spAutoFit/>
          </a:bodyPr>
          <a:lstStyle/>
          <a:p>
            <a:r>
              <a:rPr lang="en-US" b="1" dirty="0">
                <a:solidFill>
                  <a:srgbClr val="FF0000"/>
                </a:solidFill>
              </a:rPr>
              <a:t>b</a:t>
            </a:r>
          </a:p>
        </p:txBody>
      </p:sp>
      <p:sp>
        <p:nvSpPr>
          <p:cNvPr id="21" name="TextBox 20">
            <a:extLst>
              <a:ext uri="{FF2B5EF4-FFF2-40B4-BE49-F238E27FC236}">
                <a16:creationId xmlns:a16="http://schemas.microsoft.com/office/drawing/2014/main" id="{67EBE2ED-A84A-4F21-BE93-D200D8E876B0}"/>
              </a:ext>
            </a:extLst>
          </p:cNvPr>
          <p:cNvSpPr txBox="1"/>
          <p:nvPr/>
        </p:nvSpPr>
        <p:spPr>
          <a:xfrm>
            <a:off x="7738604" y="4294844"/>
            <a:ext cx="326595" cy="369332"/>
          </a:xfrm>
          <a:prstGeom prst="rect">
            <a:avLst/>
          </a:prstGeom>
          <a:noFill/>
        </p:spPr>
        <p:txBody>
          <a:bodyPr wrap="square" rtlCol="0">
            <a:spAutoFit/>
          </a:bodyPr>
          <a:lstStyle/>
          <a:p>
            <a:r>
              <a:rPr lang="en-US" b="1" dirty="0">
                <a:solidFill>
                  <a:srgbClr val="FF0000"/>
                </a:solidFill>
              </a:rPr>
              <a:t>c</a:t>
            </a:r>
          </a:p>
        </p:txBody>
      </p:sp>
      <p:sp>
        <p:nvSpPr>
          <p:cNvPr id="22" name="TextBox 21">
            <a:extLst>
              <a:ext uri="{FF2B5EF4-FFF2-40B4-BE49-F238E27FC236}">
                <a16:creationId xmlns:a16="http://schemas.microsoft.com/office/drawing/2014/main" id="{C865D025-806A-40B3-A9CF-22ECD9B5A379}"/>
              </a:ext>
            </a:extLst>
          </p:cNvPr>
          <p:cNvSpPr txBox="1"/>
          <p:nvPr/>
        </p:nvSpPr>
        <p:spPr>
          <a:xfrm>
            <a:off x="7732318" y="6322213"/>
            <a:ext cx="326595" cy="369332"/>
          </a:xfrm>
          <a:prstGeom prst="rect">
            <a:avLst/>
          </a:prstGeom>
          <a:noFill/>
        </p:spPr>
        <p:txBody>
          <a:bodyPr wrap="square" rtlCol="0">
            <a:spAutoFit/>
          </a:bodyPr>
          <a:lstStyle/>
          <a:p>
            <a:r>
              <a:rPr lang="en-US" b="1" dirty="0">
                <a:solidFill>
                  <a:srgbClr val="FF0000"/>
                </a:solidFill>
              </a:rPr>
              <a:t>d</a:t>
            </a:r>
          </a:p>
        </p:txBody>
      </p:sp>
      <p:sp>
        <p:nvSpPr>
          <p:cNvPr id="24" name="Title 6">
            <a:extLst>
              <a:ext uri="{FF2B5EF4-FFF2-40B4-BE49-F238E27FC236}">
                <a16:creationId xmlns:a16="http://schemas.microsoft.com/office/drawing/2014/main" id="{1477A1BE-1D68-40E7-B76A-1AAA6BA00C1F}"/>
              </a:ext>
            </a:extLst>
          </p:cNvPr>
          <p:cNvSpPr txBox="1">
            <a:spLocks/>
          </p:cNvSpPr>
          <p:nvPr/>
        </p:nvSpPr>
        <p:spPr>
          <a:xfrm>
            <a:off x="8129604" y="6244701"/>
            <a:ext cx="2815764" cy="44650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300" dirty="0">
                <a:solidFill>
                  <a:schemeClr val="bg1"/>
                </a:solidFill>
                <a:latin typeface="+mn-lt"/>
              </a:rPr>
              <a:t>Images</a:t>
            </a:r>
            <a:r>
              <a:rPr lang="en-US" sz="1300" b="1" dirty="0">
                <a:solidFill>
                  <a:schemeClr val="bg1"/>
                </a:solidFill>
                <a:latin typeface="+mn-lt"/>
              </a:rPr>
              <a:t> b–d</a:t>
            </a:r>
            <a:r>
              <a:rPr lang="en-US" sz="1300" dirty="0">
                <a:solidFill>
                  <a:schemeClr val="bg1"/>
                </a:solidFill>
                <a:latin typeface="+mn-lt"/>
              </a:rPr>
              <a:t>: Axial CT images enhanced with enteric contrast material only</a:t>
            </a:r>
          </a:p>
        </p:txBody>
      </p:sp>
      <p:sp>
        <p:nvSpPr>
          <p:cNvPr id="25" name="Title 6">
            <a:extLst>
              <a:ext uri="{FF2B5EF4-FFF2-40B4-BE49-F238E27FC236}">
                <a16:creationId xmlns:a16="http://schemas.microsoft.com/office/drawing/2014/main" id="{9FA15F12-7947-44E6-B09F-F563FCF06B31}"/>
              </a:ext>
            </a:extLst>
          </p:cNvPr>
          <p:cNvSpPr txBox="1">
            <a:spLocks/>
          </p:cNvSpPr>
          <p:nvPr/>
        </p:nvSpPr>
        <p:spPr>
          <a:xfrm>
            <a:off x="695311" y="4991886"/>
            <a:ext cx="988016" cy="2755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CECT</a:t>
            </a:r>
          </a:p>
        </p:txBody>
      </p:sp>
    </p:spTree>
    <p:extLst>
      <p:ext uri="{BB962C8B-B14F-4D97-AF65-F5344CB8AC3E}">
        <p14:creationId xmlns:p14="http://schemas.microsoft.com/office/powerpoint/2010/main" val="128048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C30B-0A7D-4054-88ED-A9653CD0DE22}"/>
              </a:ext>
            </a:extLst>
          </p:cNvPr>
          <p:cNvSpPr txBox="1">
            <a:spLocks/>
          </p:cNvSpPr>
          <p:nvPr/>
        </p:nvSpPr>
        <p:spPr>
          <a:xfrm>
            <a:off x="695311" y="826422"/>
            <a:ext cx="4516769" cy="445756"/>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err="1">
                <a:latin typeface="+mn-lt"/>
              </a:rPr>
              <a:t>Tecnica</a:t>
            </a:r>
            <a:r>
              <a:rPr lang="en-US" sz="2200" b="1" dirty="0">
                <a:latin typeface="+mn-lt"/>
              </a:rPr>
              <a:t>: </a:t>
            </a:r>
            <a:r>
              <a:rPr lang="en-US" sz="2200" b="1" dirty="0" err="1">
                <a:solidFill>
                  <a:srgbClr val="D31145"/>
                </a:solidFill>
                <a:latin typeface="+mn-lt"/>
              </a:rPr>
              <a:t>Compresion</a:t>
            </a:r>
            <a:r>
              <a:rPr lang="en-US" sz="2200" b="1" dirty="0">
                <a:solidFill>
                  <a:srgbClr val="D31145"/>
                </a:solidFill>
                <a:latin typeface="+mn-lt"/>
              </a:rPr>
              <a:t> abdominal</a:t>
            </a:r>
          </a:p>
        </p:txBody>
      </p:sp>
      <p:sp>
        <p:nvSpPr>
          <p:cNvPr id="3" name="Rectangle 2">
            <a:extLst>
              <a:ext uri="{FF2B5EF4-FFF2-40B4-BE49-F238E27FC236}">
                <a16:creationId xmlns:a16="http://schemas.microsoft.com/office/drawing/2014/main" id="{67D5B231-8984-4D3D-80D7-877863B082CB}"/>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sp>
        <p:nvSpPr>
          <p:cNvPr id="13" name="TextBox 12">
            <a:extLst>
              <a:ext uri="{FF2B5EF4-FFF2-40B4-BE49-F238E27FC236}">
                <a16:creationId xmlns:a16="http://schemas.microsoft.com/office/drawing/2014/main" id="{09CF06C5-32C8-404F-B6E2-1970BC245A20}"/>
              </a:ext>
            </a:extLst>
          </p:cNvPr>
          <p:cNvSpPr txBox="1"/>
          <p:nvPr/>
        </p:nvSpPr>
        <p:spPr>
          <a:xfrm>
            <a:off x="798616" y="1450270"/>
            <a:ext cx="10594768" cy="1815882"/>
          </a:xfrm>
          <a:prstGeom prst="rect">
            <a:avLst/>
          </a:prstGeom>
          <a:noFill/>
        </p:spPr>
        <p:txBody>
          <a:bodyPr wrap="square" rtlCol="0">
            <a:spAutoFit/>
          </a:bodyPr>
          <a:lstStyle/>
          <a:p>
            <a:pPr marL="285750" indent="-285750">
              <a:buFont typeface="Arial" panose="020B0604020202020204" pitchFamily="34" charset="0"/>
              <a:buChar char="•"/>
            </a:pPr>
            <a:r>
              <a:rPr lang="es-AR" sz="1600" dirty="0"/>
              <a:t>Las lesiones  ubicadas profundamente en relación con el intestino pueden representar un obstáculo para la biopsia percutánea.</a:t>
            </a:r>
            <a:endParaRPr lang="en-US" sz="1600" dirty="0"/>
          </a:p>
          <a:p>
            <a:pPr marL="285750" indent="-285750">
              <a:buFont typeface="Arial" panose="020B0604020202020204" pitchFamily="34" charset="0"/>
              <a:buChar char="•"/>
            </a:pPr>
            <a:r>
              <a:rPr lang="es-AR" sz="1600" b="1" dirty="0"/>
              <a:t>Los dispositivos de compresión abdominal (</a:t>
            </a:r>
            <a:r>
              <a:rPr lang="es-AR" sz="1600" b="1" dirty="0">
                <a:solidFill>
                  <a:schemeClr val="accent1">
                    <a:lumMod val="60000"/>
                    <a:lumOff val="40000"/>
                  </a:schemeClr>
                </a:solidFill>
              </a:rPr>
              <a:t>flechas azules</a:t>
            </a:r>
            <a:r>
              <a:rPr lang="es-AR" sz="1600" b="1" dirty="0"/>
              <a:t>) con perforaciones centrales para la colocación de agujas se pueden utilizar para desplazar de forma no invasiva el intestino (</a:t>
            </a:r>
            <a:r>
              <a:rPr lang="es-AR" sz="1600" b="1" dirty="0">
                <a:solidFill>
                  <a:schemeClr val="accent2">
                    <a:lumMod val="75000"/>
                  </a:schemeClr>
                </a:solidFill>
              </a:rPr>
              <a:t>área naranja</a:t>
            </a:r>
            <a:r>
              <a:rPr lang="es-AR" sz="1600" b="1" dirty="0"/>
              <a:t>), superando una lesión diana (</a:t>
            </a:r>
            <a:r>
              <a:rPr lang="es-AR" sz="1600" b="1" dirty="0">
                <a:solidFill>
                  <a:srgbClr val="FF0000"/>
                </a:solidFill>
              </a:rPr>
              <a:t>flecha roja</a:t>
            </a:r>
            <a:r>
              <a:rPr lang="es-AR" sz="1600" b="1" dirty="0"/>
              <a:t>), como se muestra en las imágenes de TC axiales.</a:t>
            </a:r>
            <a:endParaRPr lang="en-US" sz="1600" b="1" dirty="0"/>
          </a:p>
          <a:p>
            <a:pPr marL="285750" indent="-285750">
              <a:buFont typeface="Arial" panose="020B0604020202020204" pitchFamily="34" charset="0"/>
              <a:buChar char="•"/>
            </a:pPr>
            <a:r>
              <a:rPr lang="es-AR" sz="1600" dirty="0"/>
              <a:t>Cabe destacar que se puede realizar una técnica similar con presión directa de un transductor estadounidense durante la biopsia guiada por ecografía.</a:t>
            </a:r>
            <a:endParaRPr lang="en-US" sz="1600" dirty="0"/>
          </a:p>
        </p:txBody>
      </p:sp>
      <p:grpSp>
        <p:nvGrpSpPr>
          <p:cNvPr id="21" name="Group 20">
            <a:extLst>
              <a:ext uri="{FF2B5EF4-FFF2-40B4-BE49-F238E27FC236}">
                <a16:creationId xmlns:a16="http://schemas.microsoft.com/office/drawing/2014/main" id="{699300BF-3626-41DA-8F16-BF393C0B096B}"/>
              </a:ext>
            </a:extLst>
          </p:cNvPr>
          <p:cNvGrpSpPr/>
          <p:nvPr/>
        </p:nvGrpSpPr>
        <p:grpSpPr>
          <a:xfrm>
            <a:off x="2281452" y="3266152"/>
            <a:ext cx="8466920" cy="3023890"/>
            <a:chOff x="1916651" y="3156278"/>
            <a:chExt cx="8466920" cy="3023890"/>
          </a:xfrm>
        </p:grpSpPr>
        <p:grpSp>
          <p:nvGrpSpPr>
            <p:cNvPr id="12" name="Group 11">
              <a:extLst>
                <a:ext uri="{FF2B5EF4-FFF2-40B4-BE49-F238E27FC236}">
                  <a16:creationId xmlns:a16="http://schemas.microsoft.com/office/drawing/2014/main" id="{97843231-C0DC-45C8-BA19-5E6EF79FC828}"/>
                </a:ext>
              </a:extLst>
            </p:cNvPr>
            <p:cNvGrpSpPr/>
            <p:nvPr/>
          </p:nvGrpSpPr>
          <p:grpSpPr>
            <a:xfrm>
              <a:off x="1916651" y="3156278"/>
              <a:ext cx="8466920" cy="3023890"/>
              <a:chOff x="1912291" y="3007688"/>
              <a:chExt cx="8466920" cy="3023890"/>
            </a:xfrm>
          </p:grpSpPr>
          <p:grpSp>
            <p:nvGrpSpPr>
              <p:cNvPr id="9" name="Group 8">
                <a:extLst>
                  <a:ext uri="{FF2B5EF4-FFF2-40B4-BE49-F238E27FC236}">
                    <a16:creationId xmlns:a16="http://schemas.microsoft.com/office/drawing/2014/main" id="{626027A7-FC8C-4F2F-AAFC-30444725067D}"/>
                  </a:ext>
                </a:extLst>
              </p:cNvPr>
              <p:cNvGrpSpPr/>
              <p:nvPr/>
            </p:nvGrpSpPr>
            <p:grpSpPr>
              <a:xfrm>
                <a:off x="1912291" y="3007688"/>
                <a:ext cx="8466920" cy="3023890"/>
                <a:chOff x="1912291" y="3007688"/>
                <a:chExt cx="8466920" cy="3023890"/>
              </a:xfrm>
            </p:grpSpPr>
            <p:pic>
              <p:nvPicPr>
                <p:cNvPr id="5" name="Picture 4">
                  <a:extLst>
                    <a:ext uri="{FF2B5EF4-FFF2-40B4-BE49-F238E27FC236}">
                      <a16:creationId xmlns:a16="http://schemas.microsoft.com/office/drawing/2014/main" id="{C0A480A4-6316-4696-997C-1B218ED6C744}"/>
                    </a:ext>
                  </a:extLst>
                </p:cNvPr>
                <p:cNvPicPr>
                  <a:picLocks noChangeAspect="1"/>
                </p:cNvPicPr>
                <p:nvPr/>
              </p:nvPicPr>
              <p:blipFill rotWithShape="1">
                <a:blip r:embed="rId3">
                  <a:extLst>
                    <a:ext uri="{28A0092B-C50C-407E-A947-70E740481C1C}">
                      <a14:useLocalDpi xmlns:a14="http://schemas.microsoft.com/office/drawing/2010/main" val="0"/>
                    </a:ext>
                  </a:extLst>
                </a:blip>
                <a:srcRect l="12031" t="10112" r="12031" b="35703"/>
                <a:stretch/>
              </p:blipFill>
              <p:spPr>
                <a:xfrm>
                  <a:off x="1912291" y="3007688"/>
                  <a:ext cx="4237820" cy="3023890"/>
                </a:xfrm>
                <a:prstGeom prst="rect">
                  <a:avLst/>
                </a:prstGeom>
              </p:spPr>
            </p:pic>
            <p:pic>
              <p:nvPicPr>
                <p:cNvPr id="7" name="Picture 6">
                  <a:extLst>
                    <a:ext uri="{FF2B5EF4-FFF2-40B4-BE49-F238E27FC236}">
                      <a16:creationId xmlns:a16="http://schemas.microsoft.com/office/drawing/2014/main" id="{C3CF4DCC-C532-4522-AB8A-EBA57708DCF5}"/>
                    </a:ext>
                  </a:extLst>
                </p:cNvPr>
                <p:cNvPicPr>
                  <a:picLocks noChangeAspect="1"/>
                </p:cNvPicPr>
                <p:nvPr/>
              </p:nvPicPr>
              <p:blipFill rotWithShape="1">
                <a:blip r:embed="rId4">
                  <a:extLst>
                    <a:ext uri="{28A0092B-C50C-407E-A947-70E740481C1C}">
                      <a14:useLocalDpi xmlns:a14="http://schemas.microsoft.com/office/drawing/2010/main" val="0"/>
                    </a:ext>
                  </a:extLst>
                </a:blip>
                <a:srcRect l="12109" t="5774" r="12109" b="40041"/>
                <a:stretch/>
              </p:blipFill>
              <p:spPr>
                <a:xfrm>
                  <a:off x="6150111" y="3007689"/>
                  <a:ext cx="4229100" cy="3023889"/>
                </a:xfrm>
                <a:prstGeom prst="rect">
                  <a:avLst/>
                </a:prstGeom>
              </p:spPr>
            </p:pic>
            <p:sp>
              <p:nvSpPr>
                <p:cNvPr id="8" name="Freeform: Shape 7">
                  <a:extLst>
                    <a:ext uri="{FF2B5EF4-FFF2-40B4-BE49-F238E27FC236}">
                      <a16:creationId xmlns:a16="http://schemas.microsoft.com/office/drawing/2014/main" id="{10C2B41B-2842-4E04-8546-D36041A611BD}"/>
                    </a:ext>
                  </a:extLst>
                </p:cNvPr>
                <p:cNvSpPr/>
                <p:nvPr/>
              </p:nvSpPr>
              <p:spPr>
                <a:xfrm>
                  <a:off x="3545409" y="3543255"/>
                  <a:ext cx="1181167" cy="236220"/>
                </a:xfrm>
                <a:custGeom>
                  <a:avLst/>
                  <a:gdLst>
                    <a:gd name="connsiteX0" fmla="*/ 29947 w 1181167"/>
                    <a:gd name="connsiteY0" fmla="*/ 78105 h 236220"/>
                    <a:gd name="connsiteX1" fmla="*/ 8992 w 1181167"/>
                    <a:gd name="connsiteY1" fmla="*/ 83820 h 236220"/>
                    <a:gd name="connsiteX2" fmla="*/ 3277 w 1181167"/>
                    <a:gd name="connsiteY2" fmla="*/ 85725 h 236220"/>
                    <a:gd name="connsiteX3" fmla="*/ 5182 w 1181167"/>
                    <a:gd name="connsiteY3" fmla="*/ 127635 h 236220"/>
                    <a:gd name="connsiteX4" fmla="*/ 8992 w 1181167"/>
                    <a:gd name="connsiteY4" fmla="*/ 139065 h 236220"/>
                    <a:gd name="connsiteX5" fmla="*/ 10897 w 1181167"/>
                    <a:gd name="connsiteY5" fmla="*/ 146685 h 236220"/>
                    <a:gd name="connsiteX6" fmla="*/ 18517 w 1181167"/>
                    <a:gd name="connsiteY6" fmla="*/ 158115 h 236220"/>
                    <a:gd name="connsiteX7" fmla="*/ 26137 w 1181167"/>
                    <a:gd name="connsiteY7" fmla="*/ 169545 h 236220"/>
                    <a:gd name="connsiteX8" fmla="*/ 33757 w 1181167"/>
                    <a:gd name="connsiteY8" fmla="*/ 179070 h 236220"/>
                    <a:gd name="connsiteX9" fmla="*/ 43282 w 1181167"/>
                    <a:gd name="connsiteY9" fmla="*/ 186690 h 236220"/>
                    <a:gd name="connsiteX10" fmla="*/ 47092 w 1181167"/>
                    <a:gd name="connsiteY10" fmla="*/ 194310 h 236220"/>
                    <a:gd name="connsiteX11" fmla="*/ 58522 w 1181167"/>
                    <a:gd name="connsiteY11" fmla="*/ 198120 h 236220"/>
                    <a:gd name="connsiteX12" fmla="*/ 64237 w 1181167"/>
                    <a:gd name="connsiteY12" fmla="*/ 200025 h 236220"/>
                    <a:gd name="connsiteX13" fmla="*/ 68047 w 1181167"/>
                    <a:gd name="connsiteY13" fmla="*/ 205740 h 236220"/>
                    <a:gd name="connsiteX14" fmla="*/ 75667 w 1181167"/>
                    <a:gd name="connsiteY14" fmla="*/ 207645 h 236220"/>
                    <a:gd name="connsiteX15" fmla="*/ 81382 w 1181167"/>
                    <a:gd name="connsiteY15" fmla="*/ 209550 h 236220"/>
                    <a:gd name="connsiteX16" fmla="*/ 87097 w 1181167"/>
                    <a:gd name="connsiteY16" fmla="*/ 213360 h 236220"/>
                    <a:gd name="connsiteX17" fmla="*/ 100432 w 1181167"/>
                    <a:gd name="connsiteY17" fmla="*/ 217170 h 236220"/>
                    <a:gd name="connsiteX18" fmla="*/ 106147 w 1181167"/>
                    <a:gd name="connsiteY18" fmla="*/ 219075 h 236220"/>
                    <a:gd name="connsiteX19" fmla="*/ 115672 w 1181167"/>
                    <a:gd name="connsiteY19" fmla="*/ 222885 h 236220"/>
                    <a:gd name="connsiteX20" fmla="*/ 129007 w 1181167"/>
                    <a:gd name="connsiteY20" fmla="*/ 224790 h 236220"/>
                    <a:gd name="connsiteX21" fmla="*/ 140437 w 1181167"/>
                    <a:gd name="connsiteY21" fmla="*/ 226695 h 236220"/>
                    <a:gd name="connsiteX22" fmla="*/ 159487 w 1181167"/>
                    <a:gd name="connsiteY22" fmla="*/ 228600 h 236220"/>
                    <a:gd name="connsiteX23" fmla="*/ 182347 w 1181167"/>
                    <a:gd name="connsiteY23" fmla="*/ 232410 h 236220"/>
                    <a:gd name="connsiteX24" fmla="*/ 235687 w 1181167"/>
                    <a:gd name="connsiteY24" fmla="*/ 234315 h 236220"/>
                    <a:gd name="connsiteX25" fmla="*/ 344272 w 1181167"/>
                    <a:gd name="connsiteY25" fmla="*/ 232410 h 236220"/>
                    <a:gd name="connsiteX26" fmla="*/ 378562 w 1181167"/>
                    <a:gd name="connsiteY26" fmla="*/ 226695 h 236220"/>
                    <a:gd name="connsiteX27" fmla="*/ 391897 w 1181167"/>
                    <a:gd name="connsiteY27" fmla="*/ 222885 h 236220"/>
                    <a:gd name="connsiteX28" fmla="*/ 416662 w 1181167"/>
                    <a:gd name="connsiteY28" fmla="*/ 220980 h 236220"/>
                    <a:gd name="connsiteX29" fmla="*/ 485242 w 1181167"/>
                    <a:gd name="connsiteY29" fmla="*/ 224790 h 236220"/>
                    <a:gd name="connsiteX30" fmla="*/ 504292 w 1181167"/>
                    <a:gd name="connsiteY30" fmla="*/ 228600 h 236220"/>
                    <a:gd name="connsiteX31" fmla="*/ 523342 w 1181167"/>
                    <a:gd name="connsiteY31" fmla="*/ 232410 h 236220"/>
                    <a:gd name="connsiteX32" fmla="*/ 576682 w 1181167"/>
                    <a:gd name="connsiteY32" fmla="*/ 236220 h 236220"/>
                    <a:gd name="connsiteX33" fmla="*/ 687172 w 1181167"/>
                    <a:gd name="connsiteY33" fmla="*/ 230505 h 236220"/>
                    <a:gd name="connsiteX34" fmla="*/ 700507 w 1181167"/>
                    <a:gd name="connsiteY34" fmla="*/ 228600 h 236220"/>
                    <a:gd name="connsiteX35" fmla="*/ 706222 w 1181167"/>
                    <a:gd name="connsiteY35" fmla="*/ 226695 h 236220"/>
                    <a:gd name="connsiteX36" fmla="*/ 711937 w 1181167"/>
                    <a:gd name="connsiteY36" fmla="*/ 222885 h 236220"/>
                    <a:gd name="connsiteX37" fmla="*/ 719557 w 1181167"/>
                    <a:gd name="connsiteY37" fmla="*/ 220980 h 236220"/>
                    <a:gd name="connsiteX38" fmla="*/ 738607 w 1181167"/>
                    <a:gd name="connsiteY38" fmla="*/ 209550 h 236220"/>
                    <a:gd name="connsiteX39" fmla="*/ 748132 w 1181167"/>
                    <a:gd name="connsiteY39" fmla="*/ 201930 h 236220"/>
                    <a:gd name="connsiteX40" fmla="*/ 759562 w 1181167"/>
                    <a:gd name="connsiteY40" fmla="*/ 194310 h 236220"/>
                    <a:gd name="connsiteX41" fmla="*/ 767182 w 1181167"/>
                    <a:gd name="connsiteY41" fmla="*/ 190500 h 236220"/>
                    <a:gd name="connsiteX42" fmla="*/ 772897 w 1181167"/>
                    <a:gd name="connsiteY42" fmla="*/ 188595 h 236220"/>
                    <a:gd name="connsiteX43" fmla="*/ 778612 w 1181167"/>
                    <a:gd name="connsiteY43" fmla="*/ 184785 h 236220"/>
                    <a:gd name="connsiteX44" fmla="*/ 791947 w 1181167"/>
                    <a:gd name="connsiteY44" fmla="*/ 179070 h 236220"/>
                    <a:gd name="connsiteX45" fmla="*/ 799567 w 1181167"/>
                    <a:gd name="connsiteY45" fmla="*/ 175260 h 236220"/>
                    <a:gd name="connsiteX46" fmla="*/ 816712 w 1181167"/>
                    <a:gd name="connsiteY46" fmla="*/ 173355 h 236220"/>
                    <a:gd name="connsiteX47" fmla="*/ 915772 w 1181167"/>
                    <a:gd name="connsiteY47" fmla="*/ 171450 h 236220"/>
                    <a:gd name="connsiteX48" fmla="*/ 931012 w 1181167"/>
                    <a:gd name="connsiteY48" fmla="*/ 169545 h 236220"/>
                    <a:gd name="connsiteX49" fmla="*/ 942442 w 1181167"/>
                    <a:gd name="connsiteY49" fmla="*/ 165735 h 236220"/>
                    <a:gd name="connsiteX50" fmla="*/ 967207 w 1181167"/>
                    <a:gd name="connsiteY50" fmla="*/ 160020 h 236220"/>
                    <a:gd name="connsiteX51" fmla="*/ 988162 w 1181167"/>
                    <a:gd name="connsiteY51" fmla="*/ 154305 h 236220"/>
                    <a:gd name="connsiteX52" fmla="*/ 995782 w 1181167"/>
                    <a:gd name="connsiteY52" fmla="*/ 152400 h 236220"/>
                    <a:gd name="connsiteX53" fmla="*/ 1009117 w 1181167"/>
                    <a:gd name="connsiteY53" fmla="*/ 150495 h 236220"/>
                    <a:gd name="connsiteX54" fmla="*/ 1045312 w 1181167"/>
                    <a:gd name="connsiteY54" fmla="*/ 144780 h 236220"/>
                    <a:gd name="connsiteX55" fmla="*/ 1056742 w 1181167"/>
                    <a:gd name="connsiteY55" fmla="*/ 142875 h 236220"/>
                    <a:gd name="connsiteX56" fmla="*/ 1071982 w 1181167"/>
                    <a:gd name="connsiteY56" fmla="*/ 140970 h 236220"/>
                    <a:gd name="connsiteX57" fmla="*/ 1094842 w 1181167"/>
                    <a:gd name="connsiteY57" fmla="*/ 137160 h 236220"/>
                    <a:gd name="connsiteX58" fmla="*/ 1110082 w 1181167"/>
                    <a:gd name="connsiteY58" fmla="*/ 135255 h 236220"/>
                    <a:gd name="connsiteX59" fmla="*/ 1131037 w 1181167"/>
                    <a:gd name="connsiteY59" fmla="*/ 131445 h 236220"/>
                    <a:gd name="connsiteX60" fmla="*/ 1138657 w 1181167"/>
                    <a:gd name="connsiteY60" fmla="*/ 127635 h 236220"/>
                    <a:gd name="connsiteX61" fmla="*/ 1150087 w 1181167"/>
                    <a:gd name="connsiteY61" fmla="*/ 123825 h 236220"/>
                    <a:gd name="connsiteX62" fmla="*/ 1157707 w 1181167"/>
                    <a:gd name="connsiteY62" fmla="*/ 118110 h 236220"/>
                    <a:gd name="connsiteX63" fmla="*/ 1163422 w 1181167"/>
                    <a:gd name="connsiteY63" fmla="*/ 114300 h 236220"/>
                    <a:gd name="connsiteX64" fmla="*/ 1171042 w 1181167"/>
                    <a:gd name="connsiteY64" fmla="*/ 102870 h 236220"/>
                    <a:gd name="connsiteX65" fmla="*/ 1172947 w 1181167"/>
                    <a:gd name="connsiteY65" fmla="*/ 97155 h 236220"/>
                    <a:gd name="connsiteX66" fmla="*/ 1178662 w 1181167"/>
                    <a:gd name="connsiteY66" fmla="*/ 93345 h 236220"/>
                    <a:gd name="connsiteX67" fmla="*/ 1176757 w 1181167"/>
                    <a:gd name="connsiteY67" fmla="*/ 47625 h 236220"/>
                    <a:gd name="connsiteX68" fmla="*/ 1174852 w 1181167"/>
                    <a:gd name="connsiteY68" fmla="*/ 41910 h 236220"/>
                    <a:gd name="connsiteX69" fmla="*/ 1167232 w 1181167"/>
                    <a:gd name="connsiteY69" fmla="*/ 40005 h 236220"/>
                    <a:gd name="connsiteX70" fmla="*/ 1155802 w 1181167"/>
                    <a:gd name="connsiteY70" fmla="*/ 32385 h 236220"/>
                    <a:gd name="connsiteX71" fmla="*/ 1129132 w 1181167"/>
                    <a:gd name="connsiteY71" fmla="*/ 28575 h 236220"/>
                    <a:gd name="connsiteX72" fmla="*/ 993877 w 1181167"/>
                    <a:gd name="connsiteY72" fmla="*/ 26670 h 236220"/>
                    <a:gd name="connsiteX73" fmla="*/ 953872 w 1181167"/>
                    <a:gd name="connsiteY73" fmla="*/ 20955 h 236220"/>
                    <a:gd name="connsiteX74" fmla="*/ 917677 w 1181167"/>
                    <a:gd name="connsiteY74" fmla="*/ 17145 h 236220"/>
                    <a:gd name="connsiteX75" fmla="*/ 904342 w 1181167"/>
                    <a:gd name="connsiteY75" fmla="*/ 13335 h 236220"/>
                    <a:gd name="connsiteX76" fmla="*/ 889102 w 1181167"/>
                    <a:gd name="connsiteY76" fmla="*/ 11430 h 236220"/>
                    <a:gd name="connsiteX77" fmla="*/ 858622 w 1181167"/>
                    <a:gd name="connsiteY77" fmla="*/ 7620 h 236220"/>
                    <a:gd name="connsiteX78" fmla="*/ 847192 w 1181167"/>
                    <a:gd name="connsiteY78" fmla="*/ 3810 h 236220"/>
                    <a:gd name="connsiteX79" fmla="*/ 784327 w 1181167"/>
                    <a:gd name="connsiteY79" fmla="*/ 0 h 236220"/>
                    <a:gd name="connsiteX80" fmla="*/ 719557 w 1181167"/>
                    <a:gd name="connsiteY80" fmla="*/ 3810 h 236220"/>
                    <a:gd name="connsiteX81" fmla="*/ 706222 w 1181167"/>
                    <a:gd name="connsiteY81" fmla="*/ 5715 h 236220"/>
                    <a:gd name="connsiteX82" fmla="*/ 679552 w 1181167"/>
                    <a:gd name="connsiteY82" fmla="*/ 9525 h 236220"/>
                    <a:gd name="connsiteX83" fmla="*/ 662407 w 1181167"/>
                    <a:gd name="connsiteY83" fmla="*/ 15240 h 236220"/>
                    <a:gd name="connsiteX84" fmla="*/ 647167 w 1181167"/>
                    <a:gd name="connsiteY84" fmla="*/ 19050 h 236220"/>
                    <a:gd name="connsiteX85" fmla="*/ 639547 w 1181167"/>
                    <a:gd name="connsiteY85" fmla="*/ 22860 h 236220"/>
                    <a:gd name="connsiteX86" fmla="*/ 618592 w 1181167"/>
                    <a:gd name="connsiteY86" fmla="*/ 28575 h 236220"/>
                    <a:gd name="connsiteX87" fmla="*/ 610972 w 1181167"/>
                    <a:gd name="connsiteY87" fmla="*/ 32385 h 236220"/>
                    <a:gd name="connsiteX88" fmla="*/ 595732 w 1181167"/>
                    <a:gd name="connsiteY88" fmla="*/ 36195 h 236220"/>
                    <a:gd name="connsiteX89" fmla="*/ 590017 w 1181167"/>
                    <a:gd name="connsiteY89" fmla="*/ 38100 h 236220"/>
                    <a:gd name="connsiteX90" fmla="*/ 582397 w 1181167"/>
                    <a:gd name="connsiteY90" fmla="*/ 41910 h 236220"/>
                    <a:gd name="connsiteX91" fmla="*/ 561442 w 1181167"/>
                    <a:gd name="connsiteY91" fmla="*/ 47625 h 236220"/>
                    <a:gd name="connsiteX92" fmla="*/ 553822 w 1181167"/>
                    <a:gd name="connsiteY92" fmla="*/ 51435 h 236220"/>
                    <a:gd name="connsiteX93" fmla="*/ 532867 w 1181167"/>
                    <a:gd name="connsiteY93" fmla="*/ 57150 h 236220"/>
                    <a:gd name="connsiteX94" fmla="*/ 525247 w 1181167"/>
                    <a:gd name="connsiteY94" fmla="*/ 60960 h 236220"/>
                    <a:gd name="connsiteX95" fmla="*/ 506197 w 1181167"/>
                    <a:gd name="connsiteY95" fmla="*/ 64770 h 236220"/>
                    <a:gd name="connsiteX96" fmla="*/ 496672 w 1181167"/>
                    <a:gd name="connsiteY96" fmla="*/ 66675 h 236220"/>
                    <a:gd name="connsiteX97" fmla="*/ 487147 w 1181167"/>
                    <a:gd name="connsiteY97" fmla="*/ 70485 h 236220"/>
                    <a:gd name="connsiteX98" fmla="*/ 468097 w 1181167"/>
                    <a:gd name="connsiteY98" fmla="*/ 74295 h 236220"/>
                    <a:gd name="connsiteX99" fmla="*/ 458572 w 1181167"/>
                    <a:gd name="connsiteY99" fmla="*/ 76200 h 236220"/>
                    <a:gd name="connsiteX100" fmla="*/ 450952 w 1181167"/>
                    <a:gd name="connsiteY100" fmla="*/ 80010 h 236220"/>
                    <a:gd name="connsiteX101" fmla="*/ 428092 w 1181167"/>
                    <a:gd name="connsiteY101" fmla="*/ 83820 h 236220"/>
                    <a:gd name="connsiteX102" fmla="*/ 403327 w 1181167"/>
                    <a:gd name="connsiteY102" fmla="*/ 89535 h 236220"/>
                    <a:gd name="connsiteX103" fmla="*/ 391897 w 1181167"/>
                    <a:gd name="connsiteY103" fmla="*/ 91440 h 236220"/>
                    <a:gd name="connsiteX104" fmla="*/ 348082 w 1181167"/>
                    <a:gd name="connsiteY104" fmla="*/ 95250 h 236220"/>
                    <a:gd name="connsiteX105" fmla="*/ 258547 w 1181167"/>
                    <a:gd name="connsiteY105" fmla="*/ 93345 h 236220"/>
                    <a:gd name="connsiteX106" fmla="*/ 239497 w 1181167"/>
                    <a:gd name="connsiteY106" fmla="*/ 89535 h 236220"/>
                    <a:gd name="connsiteX107" fmla="*/ 220447 w 1181167"/>
                    <a:gd name="connsiteY107" fmla="*/ 87630 h 236220"/>
                    <a:gd name="connsiteX108" fmla="*/ 176632 w 1181167"/>
                    <a:gd name="connsiteY108" fmla="*/ 83820 h 236220"/>
                    <a:gd name="connsiteX109" fmla="*/ 161392 w 1181167"/>
                    <a:gd name="connsiteY109" fmla="*/ 80010 h 236220"/>
                    <a:gd name="connsiteX110" fmla="*/ 127102 w 1181167"/>
                    <a:gd name="connsiteY110" fmla="*/ 76200 h 236220"/>
                    <a:gd name="connsiteX111" fmla="*/ 108052 w 1181167"/>
                    <a:gd name="connsiteY111" fmla="*/ 74295 h 236220"/>
                    <a:gd name="connsiteX112" fmla="*/ 29947 w 1181167"/>
                    <a:gd name="connsiteY112" fmla="*/ 78105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81167" h="236220">
                      <a:moveTo>
                        <a:pt x="29947" y="78105"/>
                      </a:moveTo>
                      <a:cubicBezTo>
                        <a:pt x="16484" y="80798"/>
                        <a:pt x="23494" y="78986"/>
                        <a:pt x="8992" y="83820"/>
                      </a:cubicBezTo>
                      <a:lnTo>
                        <a:pt x="3277" y="85725"/>
                      </a:lnTo>
                      <a:cubicBezTo>
                        <a:pt x="-2231" y="102248"/>
                        <a:pt x="-251" y="93681"/>
                        <a:pt x="5182" y="127635"/>
                      </a:cubicBezTo>
                      <a:cubicBezTo>
                        <a:pt x="5817" y="131601"/>
                        <a:pt x="8018" y="135169"/>
                        <a:pt x="8992" y="139065"/>
                      </a:cubicBezTo>
                      <a:cubicBezTo>
                        <a:pt x="9627" y="141605"/>
                        <a:pt x="9726" y="144343"/>
                        <a:pt x="10897" y="146685"/>
                      </a:cubicBezTo>
                      <a:cubicBezTo>
                        <a:pt x="12945" y="150781"/>
                        <a:pt x="18517" y="158115"/>
                        <a:pt x="18517" y="158115"/>
                      </a:cubicBezTo>
                      <a:cubicBezTo>
                        <a:pt x="22892" y="175615"/>
                        <a:pt x="16569" y="157585"/>
                        <a:pt x="26137" y="169545"/>
                      </a:cubicBezTo>
                      <a:cubicBezTo>
                        <a:pt x="36653" y="182690"/>
                        <a:pt x="17379" y="168151"/>
                        <a:pt x="33757" y="179070"/>
                      </a:cubicBezTo>
                      <a:cubicBezTo>
                        <a:pt x="38466" y="193196"/>
                        <a:pt x="31138" y="176570"/>
                        <a:pt x="43282" y="186690"/>
                      </a:cubicBezTo>
                      <a:cubicBezTo>
                        <a:pt x="45464" y="188508"/>
                        <a:pt x="44820" y="192606"/>
                        <a:pt x="47092" y="194310"/>
                      </a:cubicBezTo>
                      <a:cubicBezTo>
                        <a:pt x="50305" y="196720"/>
                        <a:pt x="54712" y="196850"/>
                        <a:pt x="58522" y="198120"/>
                      </a:cubicBezTo>
                      <a:lnTo>
                        <a:pt x="64237" y="200025"/>
                      </a:lnTo>
                      <a:cubicBezTo>
                        <a:pt x="65507" y="201930"/>
                        <a:pt x="66142" y="204470"/>
                        <a:pt x="68047" y="205740"/>
                      </a:cubicBezTo>
                      <a:cubicBezTo>
                        <a:pt x="70225" y="207192"/>
                        <a:pt x="73150" y="206926"/>
                        <a:pt x="75667" y="207645"/>
                      </a:cubicBezTo>
                      <a:cubicBezTo>
                        <a:pt x="77598" y="208197"/>
                        <a:pt x="79586" y="208652"/>
                        <a:pt x="81382" y="209550"/>
                      </a:cubicBezTo>
                      <a:cubicBezTo>
                        <a:pt x="83430" y="210574"/>
                        <a:pt x="85049" y="212336"/>
                        <a:pt x="87097" y="213360"/>
                      </a:cubicBezTo>
                      <a:cubicBezTo>
                        <a:pt x="90142" y="214883"/>
                        <a:pt x="97584" y="216356"/>
                        <a:pt x="100432" y="217170"/>
                      </a:cubicBezTo>
                      <a:cubicBezTo>
                        <a:pt x="102363" y="217722"/>
                        <a:pt x="104267" y="218370"/>
                        <a:pt x="106147" y="219075"/>
                      </a:cubicBezTo>
                      <a:cubicBezTo>
                        <a:pt x="109349" y="220276"/>
                        <a:pt x="112355" y="222056"/>
                        <a:pt x="115672" y="222885"/>
                      </a:cubicBezTo>
                      <a:cubicBezTo>
                        <a:pt x="120028" y="223974"/>
                        <a:pt x="124569" y="224107"/>
                        <a:pt x="129007" y="224790"/>
                      </a:cubicBezTo>
                      <a:cubicBezTo>
                        <a:pt x="132825" y="225377"/>
                        <a:pt x="136604" y="226216"/>
                        <a:pt x="140437" y="226695"/>
                      </a:cubicBezTo>
                      <a:cubicBezTo>
                        <a:pt x="146769" y="227487"/>
                        <a:pt x="153164" y="227738"/>
                        <a:pt x="159487" y="228600"/>
                      </a:cubicBezTo>
                      <a:cubicBezTo>
                        <a:pt x="167141" y="229644"/>
                        <a:pt x="174644" y="231832"/>
                        <a:pt x="182347" y="232410"/>
                      </a:cubicBezTo>
                      <a:cubicBezTo>
                        <a:pt x="200089" y="233741"/>
                        <a:pt x="217907" y="233680"/>
                        <a:pt x="235687" y="234315"/>
                      </a:cubicBezTo>
                      <a:lnTo>
                        <a:pt x="344272" y="232410"/>
                      </a:lnTo>
                      <a:cubicBezTo>
                        <a:pt x="351532" y="232187"/>
                        <a:pt x="372714" y="228366"/>
                        <a:pt x="378562" y="226695"/>
                      </a:cubicBezTo>
                      <a:cubicBezTo>
                        <a:pt x="383007" y="225425"/>
                        <a:pt x="387325" y="223571"/>
                        <a:pt x="391897" y="222885"/>
                      </a:cubicBezTo>
                      <a:cubicBezTo>
                        <a:pt x="400085" y="221657"/>
                        <a:pt x="408407" y="221615"/>
                        <a:pt x="416662" y="220980"/>
                      </a:cubicBezTo>
                      <a:cubicBezTo>
                        <a:pt x="434347" y="221635"/>
                        <a:pt x="464283" y="221481"/>
                        <a:pt x="485242" y="224790"/>
                      </a:cubicBezTo>
                      <a:cubicBezTo>
                        <a:pt x="491639" y="225800"/>
                        <a:pt x="497942" y="227330"/>
                        <a:pt x="504292" y="228600"/>
                      </a:cubicBezTo>
                      <a:cubicBezTo>
                        <a:pt x="510642" y="229870"/>
                        <a:pt x="516883" y="231949"/>
                        <a:pt x="523342" y="232410"/>
                      </a:cubicBezTo>
                      <a:lnTo>
                        <a:pt x="576682" y="236220"/>
                      </a:lnTo>
                      <a:cubicBezTo>
                        <a:pt x="594213" y="235441"/>
                        <a:pt x="656021" y="233620"/>
                        <a:pt x="687172" y="230505"/>
                      </a:cubicBezTo>
                      <a:cubicBezTo>
                        <a:pt x="691640" y="230058"/>
                        <a:pt x="696062" y="229235"/>
                        <a:pt x="700507" y="228600"/>
                      </a:cubicBezTo>
                      <a:cubicBezTo>
                        <a:pt x="702412" y="227965"/>
                        <a:pt x="704426" y="227593"/>
                        <a:pt x="706222" y="226695"/>
                      </a:cubicBezTo>
                      <a:cubicBezTo>
                        <a:pt x="708270" y="225671"/>
                        <a:pt x="709833" y="223787"/>
                        <a:pt x="711937" y="222885"/>
                      </a:cubicBezTo>
                      <a:cubicBezTo>
                        <a:pt x="714343" y="221854"/>
                        <a:pt x="717017" y="221615"/>
                        <a:pt x="719557" y="220980"/>
                      </a:cubicBezTo>
                      <a:cubicBezTo>
                        <a:pt x="733350" y="211785"/>
                        <a:pt x="726891" y="215408"/>
                        <a:pt x="738607" y="209550"/>
                      </a:cubicBezTo>
                      <a:cubicBezTo>
                        <a:pt x="742074" y="199150"/>
                        <a:pt x="737607" y="207192"/>
                        <a:pt x="748132" y="201930"/>
                      </a:cubicBezTo>
                      <a:cubicBezTo>
                        <a:pt x="752228" y="199882"/>
                        <a:pt x="755466" y="196358"/>
                        <a:pt x="759562" y="194310"/>
                      </a:cubicBezTo>
                      <a:cubicBezTo>
                        <a:pt x="762102" y="193040"/>
                        <a:pt x="764572" y="191619"/>
                        <a:pt x="767182" y="190500"/>
                      </a:cubicBezTo>
                      <a:cubicBezTo>
                        <a:pt x="769028" y="189709"/>
                        <a:pt x="771101" y="189493"/>
                        <a:pt x="772897" y="188595"/>
                      </a:cubicBezTo>
                      <a:cubicBezTo>
                        <a:pt x="774945" y="187571"/>
                        <a:pt x="776624" y="185921"/>
                        <a:pt x="778612" y="184785"/>
                      </a:cubicBezTo>
                      <a:cubicBezTo>
                        <a:pt x="791248" y="177564"/>
                        <a:pt x="781261" y="183650"/>
                        <a:pt x="791947" y="179070"/>
                      </a:cubicBezTo>
                      <a:cubicBezTo>
                        <a:pt x="794557" y="177951"/>
                        <a:pt x="796800" y="175899"/>
                        <a:pt x="799567" y="175260"/>
                      </a:cubicBezTo>
                      <a:cubicBezTo>
                        <a:pt x="805170" y="173967"/>
                        <a:pt x="810965" y="173543"/>
                        <a:pt x="816712" y="173355"/>
                      </a:cubicBezTo>
                      <a:cubicBezTo>
                        <a:pt x="849720" y="172273"/>
                        <a:pt x="882752" y="172085"/>
                        <a:pt x="915772" y="171450"/>
                      </a:cubicBezTo>
                      <a:cubicBezTo>
                        <a:pt x="920852" y="170815"/>
                        <a:pt x="926006" y="170618"/>
                        <a:pt x="931012" y="169545"/>
                      </a:cubicBezTo>
                      <a:cubicBezTo>
                        <a:pt x="934939" y="168704"/>
                        <a:pt x="938580" y="166838"/>
                        <a:pt x="942442" y="165735"/>
                      </a:cubicBezTo>
                      <a:cubicBezTo>
                        <a:pt x="953164" y="162671"/>
                        <a:pt x="957283" y="162005"/>
                        <a:pt x="967207" y="160020"/>
                      </a:cubicBezTo>
                      <a:cubicBezTo>
                        <a:pt x="977834" y="152935"/>
                        <a:pt x="969191" y="157467"/>
                        <a:pt x="988162" y="154305"/>
                      </a:cubicBezTo>
                      <a:cubicBezTo>
                        <a:pt x="990745" y="153875"/>
                        <a:pt x="993206" y="152868"/>
                        <a:pt x="995782" y="152400"/>
                      </a:cubicBezTo>
                      <a:cubicBezTo>
                        <a:pt x="1000200" y="151597"/>
                        <a:pt x="1004672" y="151130"/>
                        <a:pt x="1009117" y="150495"/>
                      </a:cubicBezTo>
                      <a:cubicBezTo>
                        <a:pt x="1030136" y="143489"/>
                        <a:pt x="1012968" y="148185"/>
                        <a:pt x="1045312" y="144780"/>
                      </a:cubicBezTo>
                      <a:cubicBezTo>
                        <a:pt x="1049153" y="144376"/>
                        <a:pt x="1052918" y="143421"/>
                        <a:pt x="1056742" y="142875"/>
                      </a:cubicBezTo>
                      <a:cubicBezTo>
                        <a:pt x="1061810" y="142151"/>
                        <a:pt x="1066919" y="141729"/>
                        <a:pt x="1071982" y="140970"/>
                      </a:cubicBezTo>
                      <a:cubicBezTo>
                        <a:pt x="1079622" y="139824"/>
                        <a:pt x="1087202" y="138306"/>
                        <a:pt x="1094842" y="137160"/>
                      </a:cubicBezTo>
                      <a:cubicBezTo>
                        <a:pt x="1099905" y="136401"/>
                        <a:pt x="1105014" y="135979"/>
                        <a:pt x="1110082" y="135255"/>
                      </a:cubicBezTo>
                      <a:cubicBezTo>
                        <a:pt x="1118613" y="134036"/>
                        <a:pt x="1122832" y="133086"/>
                        <a:pt x="1131037" y="131445"/>
                      </a:cubicBezTo>
                      <a:cubicBezTo>
                        <a:pt x="1133577" y="130175"/>
                        <a:pt x="1136020" y="128690"/>
                        <a:pt x="1138657" y="127635"/>
                      </a:cubicBezTo>
                      <a:cubicBezTo>
                        <a:pt x="1142386" y="126143"/>
                        <a:pt x="1150087" y="123825"/>
                        <a:pt x="1150087" y="123825"/>
                      </a:cubicBezTo>
                      <a:cubicBezTo>
                        <a:pt x="1152627" y="121920"/>
                        <a:pt x="1155123" y="119955"/>
                        <a:pt x="1157707" y="118110"/>
                      </a:cubicBezTo>
                      <a:cubicBezTo>
                        <a:pt x="1159570" y="116779"/>
                        <a:pt x="1161914" y="116023"/>
                        <a:pt x="1163422" y="114300"/>
                      </a:cubicBezTo>
                      <a:cubicBezTo>
                        <a:pt x="1166437" y="110854"/>
                        <a:pt x="1168502" y="106680"/>
                        <a:pt x="1171042" y="102870"/>
                      </a:cubicBezTo>
                      <a:cubicBezTo>
                        <a:pt x="1172156" y="101199"/>
                        <a:pt x="1171693" y="98723"/>
                        <a:pt x="1172947" y="97155"/>
                      </a:cubicBezTo>
                      <a:cubicBezTo>
                        <a:pt x="1174377" y="95367"/>
                        <a:pt x="1176757" y="94615"/>
                        <a:pt x="1178662" y="93345"/>
                      </a:cubicBezTo>
                      <a:cubicBezTo>
                        <a:pt x="1182752" y="72897"/>
                        <a:pt x="1181635" y="83396"/>
                        <a:pt x="1176757" y="47625"/>
                      </a:cubicBezTo>
                      <a:cubicBezTo>
                        <a:pt x="1176486" y="45635"/>
                        <a:pt x="1176420" y="43164"/>
                        <a:pt x="1174852" y="41910"/>
                      </a:cubicBezTo>
                      <a:cubicBezTo>
                        <a:pt x="1172808" y="40274"/>
                        <a:pt x="1169772" y="40640"/>
                        <a:pt x="1167232" y="40005"/>
                      </a:cubicBezTo>
                      <a:cubicBezTo>
                        <a:pt x="1163422" y="37465"/>
                        <a:pt x="1160244" y="33496"/>
                        <a:pt x="1155802" y="32385"/>
                      </a:cubicBezTo>
                      <a:cubicBezTo>
                        <a:pt x="1144960" y="29675"/>
                        <a:pt x="1143549" y="28931"/>
                        <a:pt x="1129132" y="28575"/>
                      </a:cubicBezTo>
                      <a:cubicBezTo>
                        <a:pt x="1084056" y="27462"/>
                        <a:pt x="1038962" y="27305"/>
                        <a:pt x="993877" y="26670"/>
                      </a:cubicBezTo>
                      <a:cubicBezTo>
                        <a:pt x="980542" y="24765"/>
                        <a:pt x="967276" y="22295"/>
                        <a:pt x="953872" y="20955"/>
                      </a:cubicBezTo>
                      <a:cubicBezTo>
                        <a:pt x="929100" y="18478"/>
                        <a:pt x="941165" y="19755"/>
                        <a:pt x="917677" y="17145"/>
                      </a:cubicBezTo>
                      <a:cubicBezTo>
                        <a:pt x="913232" y="15875"/>
                        <a:pt x="908875" y="14242"/>
                        <a:pt x="904342" y="13335"/>
                      </a:cubicBezTo>
                      <a:cubicBezTo>
                        <a:pt x="899322" y="12331"/>
                        <a:pt x="894186" y="12028"/>
                        <a:pt x="889102" y="11430"/>
                      </a:cubicBezTo>
                      <a:cubicBezTo>
                        <a:pt x="861892" y="8229"/>
                        <a:pt x="882024" y="10963"/>
                        <a:pt x="858622" y="7620"/>
                      </a:cubicBezTo>
                      <a:cubicBezTo>
                        <a:pt x="854812" y="6350"/>
                        <a:pt x="851130" y="4598"/>
                        <a:pt x="847192" y="3810"/>
                      </a:cubicBezTo>
                      <a:cubicBezTo>
                        <a:pt x="833023" y="976"/>
                        <a:pt x="787683" y="140"/>
                        <a:pt x="784327" y="0"/>
                      </a:cubicBezTo>
                      <a:lnTo>
                        <a:pt x="719557" y="3810"/>
                      </a:lnTo>
                      <a:cubicBezTo>
                        <a:pt x="715079" y="4138"/>
                        <a:pt x="710673" y="5122"/>
                        <a:pt x="706222" y="5715"/>
                      </a:cubicBezTo>
                      <a:cubicBezTo>
                        <a:pt x="682381" y="8894"/>
                        <a:pt x="699629" y="6179"/>
                        <a:pt x="679552" y="9525"/>
                      </a:cubicBezTo>
                      <a:cubicBezTo>
                        <a:pt x="669828" y="13415"/>
                        <a:pt x="671635" y="13189"/>
                        <a:pt x="662407" y="15240"/>
                      </a:cubicBezTo>
                      <a:cubicBezTo>
                        <a:pt x="656214" y="16616"/>
                        <a:pt x="652666" y="16693"/>
                        <a:pt x="647167" y="19050"/>
                      </a:cubicBezTo>
                      <a:cubicBezTo>
                        <a:pt x="644557" y="20169"/>
                        <a:pt x="642241" y="21962"/>
                        <a:pt x="639547" y="22860"/>
                      </a:cubicBezTo>
                      <a:cubicBezTo>
                        <a:pt x="635176" y="24317"/>
                        <a:pt x="624359" y="26103"/>
                        <a:pt x="618592" y="28575"/>
                      </a:cubicBezTo>
                      <a:cubicBezTo>
                        <a:pt x="615982" y="29694"/>
                        <a:pt x="613666" y="31487"/>
                        <a:pt x="610972" y="32385"/>
                      </a:cubicBezTo>
                      <a:cubicBezTo>
                        <a:pt x="606004" y="34041"/>
                        <a:pt x="600700" y="34539"/>
                        <a:pt x="595732" y="36195"/>
                      </a:cubicBezTo>
                      <a:cubicBezTo>
                        <a:pt x="593827" y="36830"/>
                        <a:pt x="591863" y="37309"/>
                        <a:pt x="590017" y="38100"/>
                      </a:cubicBezTo>
                      <a:cubicBezTo>
                        <a:pt x="587407" y="39219"/>
                        <a:pt x="585091" y="41012"/>
                        <a:pt x="582397" y="41910"/>
                      </a:cubicBezTo>
                      <a:cubicBezTo>
                        <a:pt x="578026" y="43367"/>
                        <a:pt x="567209" y="45153"/>
                        <a:pt x="561442" y="47625"/>
                      </a:cubicBezTo>
                      <a:cubicBezTo>
                        <a:pt x="558832" y="48744"/>
                        <a:pt x="556516" y="50537"/>
                        <a:pt x="553822" y="51435"/>
                      </a:cubicBezTo>
                      <a:cubicBezTo>
                        <a:pt x="549451" y="52892"/>
                        <a:pt x="538634" y="54678"/>
                        <a:pt x="532867" y="57150"/>
                      </a:cubicBezTo>
                      <a:cubicBezTo>
                        <a:pt x="530257" y="58269"/>
                        <a:pt x="527978" y="60180"/>
                        <a:pt x="525247" y="60960"/>
                      </a:cubicBezTo>
                      <a:cubicBezTo>
                        <a:pt x="519020" y="62739"/>
                        <a:pt x="512547" y="63500"/>
                        <a:pt x="506197" y="64770"/>
                      </a:cubicBezTo>
                      <a:cubicBezTo>
                        <a:pt x="503022" y="65405"/>
                        <a:pt x="499678" y="65472"/>
                        <a:pt x="496672" y="66675"/>
                      </a:cubicBezTo>
                      <a:cubicBezTo>
                        <a:pt x="493497" y="67945"/>
                        <a:pt x="490451" y="69604"/>
                        <a:pt x="487147" y="70485"/>
                      </a:cubicBezTo>
                      <a:cubicBezTo>
                        <a:pt x="480890" y="72154"/>
                        <a:pt x="474447" y="73025"/>
                        <a:pt x="468097" y="74295"/>
                      </a:cubicBezTo>
                      <a:lnTo>
                        <a:pt x="458572" y="76200"/>
                      </a:lnTo>
                      <a:cubicBezTo>
                        <a:pt x="456032" y="77470"/>
                        <a:pt x="453646" y="79112"/>
                        <a:pt x="450952" y="80010"/>
                      </a:cubicBezTo>
                      <a:cubicBezTo>
                        <a:pt x="446462" y="81507"/>
                        <a:pt x="431544" y="83245"/>
                        <a:pt x="428092" y="83820"/>
                      </a:cubicBezTo>
                      <a:cubicBezTo>
                        <a:pt x="415170" y="85974"/>
                        <a:pt x="418899" y="86198"/>
                        <a:pt x="403327" y="89535"/>
                      </a:cubicBezTo>
                      <a:cubicBezTo>
                        <a:pt x="399550" y="90344"/>
                        <a:pt x="395721" y="90894"/>
                        <a:pt x="391897" y="91440"/>
                      </a:cubicBezTo>
                      <a:cubicBezTo>
                        <a:pt x="372977" y="94143"/>
                        <a:pt x="370965" y="93724"/>
                        <a:pt x="348082" y="95250"/>
                      </a:cubicBezTo>
                      <a:cubicBezTo>
                        <a:pt x="318237" y="94615"/>
                        <a:pt x="288357" y="94914"/>
                        <a:pt x="258547" y="93345"/>
                      </a:cubicBezTo>
                      <a:cubicBezTo>
                        <a:pt x="252080" y="93005"/>
                        <a:pt x="245901" y="90496"/>
                        <a:pt x="239497" y="89535"/>
                      </a:cubicBezTo>
                      <a:cubicBezTo>
                        <a:pt x="233186" y="88588"/>
                        <a:pt x="226805" y="88183"/>
                        <a:pt x="220447" y="87630"/>
                      </a:cubicBezTo>
                      <a:cubicBezTo>
                        <a:pt x="165375" y="82841"/>
                        <a:pt x="222376" y="88394"/>
                        <a:pt x="176632" y="83820"/>
                      </a:cubicBezTo>
                      <a:cubicBezTo>
                        <a:pt x="171552" y="82550"/>
                        <a:pt x="166567" y="80806"/>
                        <a:pt x="161392" y="80010"/>
                      </a:cubicBezTo>
                      <a:cubicBezTo>
                        <a:pt x="150025" y="78261"/>
                        <a:pt x="138537" y="77425"/>
                        <a:pt x="127102" y="76200"/>
                      </a:cubicBezTo>
                      <a:cubicBezTo>
                        <a:pt x="120757" y="75520"/>
                        <a:pt x="114347" y="75344"/>
                        <a:pt x="108052" y="74295"/>
                      </a:cubicBezTo>
                      <a:cubicBezTo>
                        <a:pt x="75797" y="68919"/>
                        <a:pt x="92917" y="70485"/>
                        <a:pt x="29947" y="78105"/>
                      </a:cubicBezTo>
                      <a:close/>
                    </a:path>
                  </a:pathLst>
                </a:custGeom>
                <a:solidFill>
                  <a:srgbClr val="FFC000">
                    <a:alpha val="20000"/>
                  </a:srgbClr>
                </a:solidFill>
                <a:ln>
                  <a:solidFill>
                    <a:schemeClr val="accent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9">
                <a:extLst>
                  <a:ext uri="{FF2B5EF4-FFF2-40B4-BE49-F238E27FC236}">
                    <a16:creationId xmlns:a16="http://schemas.microsoft.com/office/drawing/2014/main" id="{B98D0724-1BD7-41A7-BA48-73108461732F}"/>
                  </a:ext>
                </a:extLst>
              </p:cNvPr>
              <p:cNvCxnSpPr>
                <a:cxnSpLocks/>
              </p:cNvCxnSpPr>
              <p:nvPr/>
            </p:nvCxnSpPr>
            <p:spPr>
              <a:xfrm>
                <a:off x="3335748" y="4105733"/>
                <a:ext cx="419321"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CF499BCB-5557-40BA-A53C-6CF0E6B86DF0}"/>
                </a:ext>
              </a:extLst>
            </p:cNvPr>
            <p:cNvCxnSpPr>
              <a:cxnSpLocks/>
            </p:cNvCxnSpPr>
            <p:nvPr/>
          </p:nvCxnSpPr>
          <p:spPr>
            <a:xfrm>
              <a:off x="7703342" y="3489792"/>
              <a:ext cx="0" cy="380955"/>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175EC5-D3DD-4253-A26C-650C9387CD6C}"/>
                </a:ext>
              </a:extLst>
            </p:cNvPr>
            <p:cNvCxnSpPr>
              <a:cxnSpLocks/>
            </p:cNvCxnSpPr>
            <p:nvPr/>
          </p:nvCxnSpPr>
          <p:spPr>
            <a:xfrm>
              <a:off x="8932981" y="3478216"/>
              <a:ext cx="0" cy="380955"/>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C169449-B61E-49B4-BAE7-3792F413D65A}"/>
                </a:ext>
              </a:extLst>
            </p:cNvPr>
            <p:cNvCxnSpPr>
              <a:cxnSpLocks/>
            </p:cNvCxnSpPr>
            <p:nvPr/>
          </p:nvCxnSpPr>
          <p:spPr>
            <a:xfrm>
              <a:off x="8303746" y="3347062"/>
              <a:ext cx="0" cy="380955"/>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60F8C576-FE36-4F9B-B423-BD4581402EEE}"/>
              </a:ext>
            </a:extLst>
          </p:cNvPr>
          <p:cNvSpPr txBox="1"/>
          <p:nvPr/>
        </p:nvSpPr>
        <p:spPr>
          <a:xfrm>
            <a:off x="3432781" y="6427113"/>
            <a:ext cx="6397019" cy="430887"/>
          </a:xfrm>
          <a:prstGeom prst="rect">
            <a:avLst/>
          </a:prstGeom>
          <a:noFill/>
        </p:spPr>
        <p:txBody>
          <a:bodyPr wrap="square" rtlCol="0">
            <a:spAutoFit/>
          </a:bodyPr>
          <a:lstStyle/>
          <a:p>
            <a:r>
              <a:rPr lang="en-US" sz="1100" baseline="30000" dirty="0"/>
              <a:t>6</a:t>
            </a:r>
            <a:r>
              <a:rPr lang="en-US" sz="1100" dirty="0"/>
              <a:t>Epelboym Y, Shyn PB, Hosny A, et al. Use of a 3D-Printed Abdominal Compression Device to Facilitate CT Fluoroscopy-Guided Percutaneous Interventions. </a:t>
            </a:r>
            <a:r>
              <a:rPr lang="de-DE" sz="1100"/>
              <a:t>AJR Am J Roentgenol. 2017;209(2):435–441.</a:t>
            </a:r>
            <a:endParaRPr lang="en-US" sz="1100" dirty="0"/>
          </a:p>
        </p:txBody>
      </p:sp>
    </p:spTree>
    <p:extLst>
      <p:ext uri="{BB962C8B-B14F-4D97-AF65-F5344CB8AC3E}">
        <p14:creationId xmlns:p14="http://schemas.microsoft.com/office/powerpoint/2010/main" val="1202077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B06A4D5-552F-DF45-AA10-372EE757FDB7}"/>
              </a:ext>
            </a:extLst>
          </p:cNvPr>
          <p:cNvSpPr txBox="1">
            <a:spLocks/>
          </p:cNvSpPr>
          <p:nvPr/>
        </p:nvSpPr>
        <p:spPr>
          <a:xfrm>
            <a:off x="566202" y="943371"/>
            <a:ext cx="4305318"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Tecnicas</a:t>
            </a:r>
            <a:r>
              <a:rPr lang="en-US" sz="2200" b="1" dirty="0">
                <a:latin typeface="+mn-lt"/>
              </a:rPr>
              <a:t>: </a:t>
            </a:r>
            <a:r>
              <a:rPr lang="en-US" sz="2200" b="1" dirty="0" err="1">
                <a:solidFill>
                  <a:srgbClr val="D31145"/>
                </a:solidFill>
                <a:latin typeface="+mn-lt"/>
              </a:rPr>
              <a:t>Abordaje</a:t>
            </a:r>
            <a:r>
              <a:rPr lang="en-US" sz="2200" b="1" dirty="0">
                <a:solidFill>
                  <a:srgbClr val="D31145"/>
                </a:solidFill>
                <a:latin typeface="+mn-lt"/>
              </a:rPr>
              <a:t>  Trans </a:t>
            </a:r>
            <a:r>
              <a:rPr lang="en-US" sz="2200" b="1" dirty="0" err="1">
                <a:solidFill>
                  <a:srgbClr val="D31145"/>
                </a:solidFill>
                <a:latin typeface="+mn-lt"/>
              </a:rPr>
              <a:t>oseo</a:t>
            </a:r>
            <a:endParaRPr lang="en-US" sz="2200" b="1" dirty="0">
              <a:solidFill>
                <a:srgbClr val="D31145"/>
              </a:solidFill>
              <a:latin typeface="+mn-lt"/>
            </a:endParaRPr>
          </a:p>
        </p:txBody>
      </p:sp>
      <p:sp>
        <p:nvSpPr>
          <p:cNvPr id="18" name="TextBox 17">
            <a:extLst>
              <a:ext uri="{FF2B5EF4-FFF2-40B4-BE49-F238E27FC236}">
                <a16:creationId xmlns:a16="http://schemas.microsoft.com/office/drawing/2014/main" id="{7C8D0D5F-0B1E-7848-AB74-DDD083F8DDA6}"/>
              </a:ext>
            </a:extLst>
          </p:cNvPr>
          <p:cNvSpPr txBox="1"/>
          <p:nvPr/>
        </p:nvSpPr>
        <p:spPr>
          <a:xfrm>
            <a:off x="566203" y="2632127"/>
            <a:ext cx="4727157" cy="3139321"/>
          </a:xfrm>
          <a:prstGeom prst="rect">
            <a:avLst/>
          </a:prstGeom>
          <a:noFill/>
          <a:ln w="12700">
            <a:noFill/>
          </a:ln>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marL="285750" indent="-285750">
              <a:buFont typeface="Arial" panose="020B0604020202020204" pitchFamily="34" charset="0"/>
              <a:buChar char="•"/>
            </a:pPr>
            <a:r>
              <a:rPr lang="es-AR" dirty="0">
                <a:solidFill>
                  <a:schemeClr val="tx1"/>
                </a:solidFill>
              </a:rPr>
              <a:t>Con frecuencia, el esternón, las costillas, la escápula o las estructuras </a:t>
            </a:r>
            <a:r>
              <a:rPr lang="es-AR" dirty="0" err="1">
                <a:solidFill>
                  <a:schemeClr val="tx1"/>
                </a:solidFill>
              </a:rPr>
              <a:t>oseosas</a:t>
            </a:r>
            <a:r>
              <a:rPr lang="es-AR" dirty="0">
                <a:solidFill>
                  <a:schemeClr val="tx1"/>
                </a:solidFill>
              </a:rPr>
              <a:t> de la columna vertebral pueden obstruir una lesión diana.</a:t>
            </a:r>
            <a:endParaRPr lang="en-US" dirty="0">
              <a:solidFill>
                <a:schemeClr val="tx1"/>
              </a:solidFill>
            </a:endParaRPr>
          </a:p>
          <a:p>
            <a:pPr marL="285750" indent="-285750">
              <a:buFont typeface="Arial" panose="020B0604020202020204" pitchFamily="34" charset="0"/>
              <a:buChar char="•"/>
            </a:pPr>
            <a:r>
              <a:rPr lang="es-AR" dirty="0">
                <a:solidFill>
                  <a:schemeClr val="tx1"/>
                </a:solidFill>
              </a:rPr>
              <a:t>En este caso, la aproximación cercana con el arco aórtico (</a:t>
            </a:r>
            <a:r>
              <a:rPr lang="es-AR" dirty="0">
                <a:solidFill>
                  <a:schemeClr val="accent2">
                    <a:lumMod val="75000"/>
                  </a:schemeClr>
                </a:solidFill>
              </a:rPr>
              <a:t>flecha naranja</a:t>
            </a:r>
            <a:r>
              <a:rPr lang="es-AR" dirty="0">
                <a:solidFill>
                  <a:schemeClr val="tx1"/>
                </a:solidFill>
              </a:rPr>
              <a:t>) proporciona un desafío posicional.</a:t>
            </a:r>
            <a:endParaRPr lang="en-US" dirty="0">
              <a:solidFill>
                <a:schemeClr val="tx1"/>
              </a:solidFill>
            </a:endParaRPr>
          </a:p>
          <a:p>
            <a:pPr marL="285750" indent="-285750">
              <a:buFont typeface="Arial" panose="020B0604020202020204" pitchFamily="34" charset="0"/>
              <a:buChar char="•"/>
            </a:pPr>
            <a:r>
              <a:rPr lang="es-AR" dirty="0">
                <a:solidFill>
                  <a:schemeClr val="tx1"/>
                </a:solidFill>
              </a:rPr>
              <a:t>Las series de casos pequeños han demostrado la eficacia del enfoque </a:t>
            </a:r>
            <a:r>
              <a:rPr lang="es-AR" dirty="0" err="1">
                <a:solidFill>
                  <a:schemeClr val="tx1"/>
                </a:solidFill>
              </a:rPr>
              <a:t>transoseo</a:t>
            </a:r>
            <a:r>
              <a:rPr lang="es-AR" dirty="0">
                <a:solidFill>
                  <a:schemeClr val="tx1"/>
                </a:solidFill>
              </a:rPr>
              <a:t> para obtener muestras de tejido blando para diagnóstico</a:t>
            </a:r>
            <a:r>
              <a:rPr lang="en-US" dirty="0">
                <a:solidFill>
                  <a:schemeClr val="tx1"/>
                </a:solidFill>
              </a:rPr>
              <a:t>.</a:t>
            </a:r>
            <a:r>
              <a:rPr lang="en-US" baseline="30000" dirty="0">
                <a:solidFill>
                  <a:schemeClr val="tx1"/>
                </a:solidFill>
              </a:rPr>
              <a:t>7</a:t>
            </a:r>
          </a:p>
        </p:txBody>
      </p:sp>
      <p:sp>
        <p:nvSpPr>
          <p:cNvPr id="22" name="Rectangle 21">
            <a:extLst>
              <a:ext uri="{FF2B5EF4-FFF2-40B4-BE49-F238E27FC236}">
                <a16:creationId xmlns:a16="http://schemas.microsoft.com/office/drawing/2014/main" id="{6925CCA2-25E7-4803-AA0D-78134E75D851}"/>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sp>
        <p:nvSpPr>
          <p:cNvPr id="16" name="Title 6">
            <a:extLst>
              <a:ext uri="{FF2B5EF4-FFF2-40B4-BE49-F238E27FC236}">
                <a16:creationId xmlns:a16="http://schemas.microsoft.com/office/drawing/2014/main" id="{9FB40A22-1B43-487D-9A6E-FDB94F61FB11}"/>
              </a:ext>
            </a:extLst>
          </p:cNvPr>
          <p:cNvSpPr txBox="1">
            <a:spLocks/>
          </p:cNvSpPr>
          <p:nvPr/>
        </p:nvSpPr>
        <p:spPr>
          <a:xfrm>
            <a:off x="508494" y="1645659"/>
            <a:ext cx="5156325" cy="62838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err="1">
                <a:solidFill>
                  <a:srgbClr val="D31145"/>
                </a:solidFill>
                <a:latin typeface="+mn-lt"/>
              </a:rPr>
              <a:t>Caso</a:t>
            </a:r>
            <a:r>
              <a:rPr lang="en-US" sz="1800" b="1" dirty="0">
                <a:solidFill>
                  <a:srgbClr val="D31145"/>
                </a:solidFill>
                <a:latin typeface="+mn-lt"/>
              </a:rPr>
              <a:t>: </a:t>
            </a:r>
            <a:r>
              <a:rPr lang="es-AR" sz="1800" dirty="0">
                <a:latin typeface="+mn-lt"/>
              </a:rPr>
              <a:t>Hombre de 54 años con una masa </a:t>
            </a:r>
            <a:r>
              <a:rPr lang="es-AR" sz="1800" dirty="0" err="1">
                <a:latin typeface="+mn-lt"/>
              </a:rPr>
              <a:t>mediastinal</a:t>
            </a:r>
            <a:r>
              <a:rPr lang="es-AR" sz="1800" dirty="0">
                <a:latin typeface="+mn-lt"/>
              </a:rPr>
              <a:t> anterior descubierta incidentalmente (</a:t>
            </a:r>
            <a:r>
              <a:rPr lang="es-AR" sz="1800" dirty="0">
                <a:solidFill>
                  <a:srgbClr val="D31145"/>
                </a:solidFill>
                <a:latin typeface="+mn-lt"/>
              </a:rPr>
              <a:t>flecha roja</a:t>
            </a:r>
            <a:r>
              <a:rPr lang="es-AR" sz="1800" dirty="0">
                <a:latin typeface="+mn-lt"/>
              </a:rPr>
              <a:t>)</a:t>
            </a:r>
            <a:r>
              <a:rPr lang="en-US" sz="1800" b="1" dirty="0">
                <a:latin typeface="+mn-lt"/>
              </a:rPr>
              <a:t> </a:t>
            </a:r>
            <a:endParaRPr lang="en-US" sz="1800" dirty="0">
              <a:latin typeface="+mn-lt"/>
            </a:endParaRPr>
          </a:p>
        </p:txBody>
      </p:sp>
      <p:grpSp>
        <p:nvGrpSpPr>
          <p:cNvPr id="6" name="Group 5">
            <a:extLst>
              <a:ext uri="{FF2B5EF4-FFF2-40B4-BE49-F238E27FC236}">
                <a16:creationId xmlns:a16="http://schemas.microsoft.com/office/drawing/2014/main" id="{28423D3C-F68C-4F3F-B9CE-E7DA2DD2B222}"/>
              </a:ext>
            </a:extLst>
          </p:cNvPr>
          <p:cNvGrpSpPr/>
          <p:nvPr/>
        </p:nvGrpSpPr>
        <p:grpSpPr>
          <a:xfrm>
            <a:off x="5439197" y="2120010"/>
            <a:ext cx="3741005" cy="2720214"/>
            <a:chOff x="5812909" y="2120010"/>
            <a:chExt cx="2679544" cy="1948389"/>
          </a:xfrm>
        </p:grpSpPr>
        <p:pic>
          <p:nvPicPr>
            <p:cNvPr id="17" name="Picture 5">
              <a:extLst>
                <a:ext uri="{FF2B5EF4-FFF2-40B4-BE49-F238E27FC236}">
                  <a16:creationId xmlns:a16="http://schemas.microsoft.com/office/drawing/2014/main" id="{C8163DF4-FB58-4E4D-B205-E6D2217BE8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8" t="12498" r="11867" b="18765"/>
            <a:stretch/>
          </p:blipFill>
          <p:spPr bwMode="auto">
            <a:xfrm>
              <a:off x="5814202" y="2120010"/>
              <a:ext cx="2678251" cy="194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6">
              <a:extLst>
                <a:ext uri="{FF2B5EF4-FFF2-40B4-BE49-F238E27FC236}">
                  <a16:creationId xmlns:a16="http://schemas.microsoft.com/office/drawing/2014/main" id="{6BB92D1B-B20B-4104-9D01-D7471830F2DD}"/>
                </a:ext>
              </a:extLst>
            </p:cNvPr>
            <p:cNvSpPr txBox="1">
              <a:spLocks/>
            </p:cNvSpPr>
            <p:nvPr/>
          </p:nvSpPr>
          <p:spPr>
            <a:xfrm>
              <a:off x="5812909" y="3868837"/>
              <a:ext cx="738646" cy="19956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bg1"/>
                  </a:solidFill>
                </a:rPr>
                <a:t>Axial CECT</a:t>
              </a:r>
            </a:p>
          </p:txBody>
        </p:sp>
        <p:cxnSp>
          <p:nvCxnSpPr>
            <p:cNvPr id="21" name="Straight Connector 20">
              <a:extLst>
                <a:ext uri="{FF2B5EF4-FFF2-40B4-BE49-F238E27FC236}">
                  <a16:creationId xmlns:a16="http://schemas.microsoft.com/office/drawing/2014/main" id="{E50E218C-9E51-4126-8A2E-44338BC6FD49}"/>
                </a:ext>
              </a:extLst>
            </p:cNvPr>
            <p:cNvCxnSpPr/>
            <p:nvPr/>
          </p:nvCxnSpPr>
          <p:spPr>
            <a:xfrm>
              <a:off x="7489285" y="2661344"/>
              <a:ext cx="303402" cy="24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9D3185-3298-4E43-99E4-4822E70C8E45}"/>
                </a:ext>
              </a:extLst>
            </p:cNvPr>
            <p:cNvCxnSpPr>
              <a:cxnSpLocks/>
            </p:cNvCxnSpPr>
            <p:nvPr/>
          </p:nvCxnSpPr>
          <p:spPr>
            <a:xfrm>
              <a:off x="6909195" y="2559231"/>
              <a:ext cx="315161"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6">
            <a:extLst>
              <a:ext uri="{FF2B5EF4-FFF2-40B4-BE49-F238E27FC236}">
                <a16:creationId xmlns:a16="http://schemas.microsoft.com/office/drawing/2014/main" id="{D0DE4357-6D59-4BE9-8CC0-9731DDD33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201" y="1569646"/>
            <a:ext cx="2709756" cy="3718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a:extLst>
              <a:ext uri="{FF2B5EF4-FFF2-40B4-BE49-F238E27FC236}">
                <a16:creationId xmlns:a16="http://schemas.microsoft.com/office/drawing/2014/main" id="{19627C0F-1DFE-4F64-A6BE-EC7630A7A018}"/>
              </a:ext>
            </a:extLst>
          </p:cNvPr>
          <p:cNvCxnSpPr>
            <a:cxnSpLocks/>
          </p:cNvCxnSpPr>
          <p:nvPr/>
        </p:nvCxnSpPr>
        <p:spPr>
          <a:xfrm flipV="1">
            <a:off x="10327968" y="3122895"/>
            <a:ext cx="0" cy="516172"/>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4" name="Title 6">
            <a:extLst>
              <a:ext uri="{FF2B5EF4-FFF2-40B4-BE49-F238E27FC236}">
                <a16:creationId xmlns:a16="http://schemas.microsoft.com/office/drawing/2014/main" id="{1B15F263-2C7A-436A-B79C-71CD17A07D96}"/>
              </a:ext>
            </a:extLst>
          </p:cNvPr>
          <p:cNvSpPr txBox="1">
            <a:spLocks/>
          </p:cNvSpPr>
          <p:nvPr/>
        </p:nvSpPr>
        <p:spPr>
          <a:xfrm>
            <a:off x="9180201" y="5039591"/>
            <a:ext cx="1147767" cy="24876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solidFill>
                  <a:schemeClr val="bg1"/>
                </a:solidFill>
              </a:rPr>
              <a:t>Sagittal CECT</a:t>
            </a:r>
          </a:p>
        </p:txBody>
      </p:sp>
      <p:cxnSp>
        <p:nvCxnSpPr>
          <p:cNvPr id="15" name="Straight Arrow Connector 14">
            <a:extLst>
              <a:ext uri="{FF2B5EF4-FFF2-40B4-BE49-F238E27FC236}">
                <a16:creationId xmlns:a16="http://schemas.microsoft.com/office/drawing/2014/main" id="{5CE2B1E7-5351-4BB8-9C70-7D5B5E70AD92}"/>
              </a:ext>
            </a:extLst>
          </p:cNvPr>
          <p:cNvCxnSpPr>
            <a:cxnSpLocks/>
          </p:cNvCxnSpPr>
          <p:nvPr/>
        </p:nvCxnSpPr>
        <p:spPr>
          <a:xfrm flipH="1">
            <a:off x="7959394" y="3355144"/>
            <a:ext cx="380034" cy="0"/>
          </a:xfrm>
          <a:prstGeom prst="straightConnector1">
            <a:avLst/>
          </a:prstGeom>
          <a:ln w="41275">
            <a:solidFill>
              <a:srgbClr val="F97407"/>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FA13AA3-314B-0B42-9AF0-413418C769E7}"/>
              </a:ext>
            </a:extLst>
          </p:cNvPr>
          <p:cNvSpPr txBox="1"/>
          <p:nvPr/>
        </p:nvSpPr>
        <p:spPr>
          <a:xfrm>
            <a:off x="3356722" y="6356798"/>
            <a:ext cx="6807911" cy="430887"/>
          </a:xfrm>
          <a:prstGeom prst="rect">
            <a:avLst/>
          </a:prstGeom>
          <a:noFill/>
        </p:spPr>
        <p:txBody>
          <a:bodyPr wrap="square" rtlCol="0">
            <a:spAutoFit/>
          </a:bodyPr>
          <a:lstStyle/>
          <a:p>
            <a:r>
              <a:rPr lang="en-US" sz="1100" baseline="30000" dirty="0"/>
              <a:t>7</a:t>
            </a:r>
            <a:r>
              <a:rPr lang="en-US" sz="1100" dirty="0"/>
              <a:t>Chehab M, Zintsmaster S, Jafri SZ, Richards M, Roy A. CT-guided Transosseous Soft Tissue Biopsy: Techniques, Outcomes and Complications in 50 Cases. Cardiovasc Intervent Radiol. 2017;40(9):1461–1468.   </a:t>
            </a:r>
          </a:p>
        </p:txBody>
      </p:sp>
    </p:spTree>
    <p:extLst>
      <p:ext uri="{BB962C8B-B14F-4D97-AF65-F5344CB8AC3E}">
        <p14:creationId xmlns:p14="http://schemas.microsoft.com/office/powerpoint/2010/main" val="1777177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09E0547-E065-FE42-9EC1-A894AC1FD819}"/>
              </a:ext>
            </a:extLst>
          </p:cNvPr>
          <p:cNvSpPr txBox="1">
            <a:spLocks/>
          </p:cNvSpPr>
          <p:nvPr/>
        </p:nvSpPr>
        <p:spPr>
          <a:xfrm>
            <a:off x="590631" y="4281763"/>
            <a:ext cx="4857731" cy="111948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err="1">
                <a:solidFill>
                  <a:srgbClr val="D31145"/>
                </a:solidFill>
                <a:latin typeface="+mn-lt"/>
              </a:rPr>
              <a:t>Tecnica</a:t>
            </a:r>
            <a:r>
              <a:rPr lang="en-US" sz="1800" b="1" dirty="0">
                <a:solidFill>
                  <a:srgbClr val="D31145"/>
                </a:solidFill>
                <a:latin typeface="+mn-lt"/>
              </a:rPr>
              <a:t>: </a:t>
            </a:r>
            <a:r>
              <a:rPr lang="es-AR" sz="1800" b="1" dirty="0">
                <a:latin typeface="+mn-lt"/>
              </a:rPr>
              <a:t>El esternón se puede perforar usando una aguja introductora de calibre 19 en un ángulo paralelo al arco aórtico, lo que permite una biopsia de núcleo segura, como se muestra en las imágenes de TC axiales que lo acompañan.</a:t>
            </a:r>
            <a:endParaRPr lang="en-US" sz="1800" b="1" dirty="0">
              <a:latin typeface="+mn-lt"/>
            </a:endParaRPr>
          </a:p>
        </p:txBody>
      </p:sp>
      <p:sp>
        <p:nvSpPr>
          <p:cNvPr id="4" name="Title 6">
            <a:extLst>
              <a:ext uri="{FF2B5EF4-FFF2-40B4-BE49-F238E27FC236}">
                <a16:creationId xmlns:a16="http://schemas.microsoft.com/office/drawing/2014/main" id="{B56813C7-B809-2B46-AC8D-01E521E68B7E}"/>
              </a:ext>
            </a:extLst>
          </p:cNvPr>
          <p:cNvSpPr txBox="1">
            <a:spLocks/>
          </p:cNvSpPr>
          <p:nvPr/>
        </p:nvSpPr>
        <p:spPr>
          <a:xfrm>
            <a:off x="566202" y="2567989"/>
            <a:ext cx="5034065" cy="1598902"/>
          </a:xfrm>
          <a:prstGeom prst="rect">
            <a:avLst/>
          </a:prstGeom>
          <a:noFill/>
          <a:ln w="25400">
            <a:solidFill>
              <a:srgbClr val="E27172"/>
            </a:solidFill>
          </a:ln>
          <a:effectLst/>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err="1">
                <a:solidFill>
                  <a:srgbClr val="E27172"/>
                </a:solidFill>
                <a:latin typeface="+mn-lt"/>
              </a:rPr>
              <a:t>Causa</a:t>
            </a:r>
            <a:r>
              <a:rPr lang="en-US" sz="1400" b="1" dirty="0">
                <a:solidFill>
                  <a:srgbClr val="E27172"/>
                </a:solidFill>
                <a:latin typeface="+mn-lt"/>
              </a:rPr>
              <a:t>  principal</a:t>
            </a:r>
            <a:r>
              <a:rPr lang="en-US" sz="1400" dirty="0">
                <a:solidFill>
                  <a:srgbClr val="E27172"/>
                </a:solidFill>
                <a:latin typeface="+mn-lt"/>
              </a:rPr>
              <a:t>: </a:t>
            </a:r>
            <a:r>
              <a:rPr lang="es-AR" sz="1400" dirty="0">
                <a:latin typeface="+mn-lt"/>
              </a:rPr>
              <a:t>La ubicación </a:t>
            </a:r>
            <a:r>
              <a:rPr lang="es-AR" sz="1400" dirty="0" err="1">
                <a:latin typeface="+mn-lt"/>
              </a:rPr>
              <a:t>paraaórtica</a:t>
            </a:r>
            <a:r>
              <a:rPr lang="es-AR" sz="1400" dirty="0">
                <a:latin typeface="+mn-lt"/>
              </a:rPr>
              <a:t> de la masa requería un enfoque </a:t>
            </a:r>
            <a:r>
              <a:rPr lang="es-AR" sz="1400" dirty="0" err="1">
                <a:latin typeface="+mn-lt"/>
              </a:rPr>
              <a:t>transpulmonar</a:t>
            </a:r>
            <a:r>
              <a:rPr lang="es-AR" sz="1400" dirty="0">
                <a:latin typeface="+mn-lt"/>
              </a:rPr>
              <a:t> o </a:t>
            </a:r>
            <a:r>
              <a:rPr lang="es-AR" sz="1400" dirty="0" err="1">
                <a:latin typeface="+mn-lt"/>
              </a:rPr>
              <a:t>trans-sternal</a:t>
            </a:r>
            <a:r>
              <a:rPr lang="es-AR" sz="1400" dirty="0">
                <a:latin typeface="+mn-lt"/>
              </a:rPr>
              <a:t>. Este último fue seleccionado con el fin de acercarse paralelo a la aorta y evitar el neumotórax.</a:t>
            </a:r>
            <a:endParaRPr lang="en-US" sz="1400" dirty="0">
              <a:latin typeface="+mn-lt"/>
            </a:endParaRPr>
          </a:p>
          <a:p>
            <a:pPr algn="l"/>
            <a:r>
              <a:rPr lang="en-US" sz="1400" b="1" dirty="0" err="1">
                <a:solidFill>
                  <a:srgbClr val="E27172"/>
                </a:solidFill>
                <a:latin typeface="+mn-lt"/>
              </a:rPr>
              <a:t>Posicion</a:t>
            </a:r>
            <a:r>
              <a:rPr lang="en-US" sz="1400" b="1" dirty="0">
                <a:solidFill>
                  <a:srgbClr val="E27172"/>
                </a:solidFill>
                <a:latin typeface="+mn-lt"/>
              </a:rPr>
              <a:t>: </a:t>
            </a:r>
            <a:r>
              <a:rPr lang="en-US" sz="1400" dirty="0" err="1">
                <a:latin typeface="+mn-lt"/>
              </a:rPr>
              <a:t>Supino</a:t>
            </a:r>
            <a:endParaRPr lang="en-US" sz="1400" b="1" dirty="0">
              <a:latin typeface="+mn-lt"/>
            </a:endParaRPr>
          </a:p>
          <a:p>
            <a:pPr algn="l"/>
            <a:r>
              <a:rPr lang="en-US" sz="1400" b="1" dirty="0" err="1">
                <a:solidFill>
                  <a:srgbClr val="E27172"/>
                </a:solidFill>
                <a:latin typeface="+mn-lt"/>
              </a:rPr>
              <a:t>Dispositivo</a:t>
            </a:r>
            <a:r>
              <a:rPr lang="en-US" sz="1400" b="1" dirty="0">
                <a:solidFill>
                  <a:srgbClr val="E27172"/>
                </a:solidFill>
                <a:latin typeface="+mn-lt"/>
              </a:rPr>
              <a:t>: </a:t>
            </a:r>
            <a:r>
              <a:rPr lang="es-AR" sz="1400" dirty="0">
                <a:latin typeface="+mn-lt"/>
              </a:rPr>
              <a:t>Dispositivo de biopsia de muesca lateral de calibre 20 con una aguja introductora de calibre 19</a:t>
            </a:r>
            <a:endParaRPr lang="en-US" sz="1400" b="1" dirty="0">
              <a:latin typeface="+mn-lt"/>
            </a:endParaRPr>
          </a:p>
        </p:txBody>
      </p:sp>
      <p:grpSp>
        <p:nvGrpSpPr>
          <p:cNvPr id="16" name="Group 15">
            <a:extLst>
              <a:ext uri="{FF2B5EF4-FFF2-40B4-BE49-F238E27FC236}">
                <a16:creationId xmlns:a16="http://schemas.microsoft.com/office/drawing/2014/main" id="{B2F26543-D21D-4F58-A5C5-AAC97B5392F5}"/>
              </a:ext>
            </a:extLst>
          </p:cNvPr>
          <p:cNvGrpSpPr/>
          <p:nvPr/>
        </p:nvGrpSpPr>
        <p:grpSpPr>
          <a:xfrm>
            <a:off x="5966549" y="2196743"/>
            <a:ext cx="6061368" cy="2537666"/>
            <a:chOff x="5966549" y="2160167"/>
            <a:chExt cx="6061368" cy="2537666"/>
          </a:xfrm>
        </p:grpSpPr>
        <p:pic>
          <p:nvPicPr>
            <p:cNvPr id="9" name="Picture 3">
              <a:extLst>
                <a:ext uri="{FF2B5EF4-FFF2-40B4-BE49-F238E27FC236}">
                  <a16:creationId xmlns:a16="http://schemas.microsoft.com/office/drawing/2014/main" id="{F16D1A0C-1EB2-2A47-B633-826539CBFB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5" t="997" r="10044" b="3561"/>
            <a:stretch/>
          </p:blipFill>
          <p:spPr bwMode="auto">
            <a:xfrm>
              <a:off x="5966549" y="2160168"/>
              <a:ext cx="3011793" cy="2537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49D10EEC-A8F8-B142-9799-AC74DE8A00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736"/>
            <a:stretch/>
          </p:blipFill>
          <p:spPr bwMode="auto">
            <a:xfrm>
              <a:off x="8978342" y="2160167"/>
              <a:ext cx="3049575" cy="253766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22" name="Rectangle 21">
            <a:extLst>
              <a:ext uri="{FF2B5EF4-FFF2-40B4-BE49-F238E27FC236}">
                <a16:creationId xmlns:a16="http://schemas.microsoft.com/office/drawing/2014/main" id="{6925CCA2-25E7-4803-AA0D-78134E75D851}"/>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sp>
        <p:nvSpPr>
          <p:cNvPr id="23" name="Title 6">
            <a:extLst>
              <a:ext uri="{FF2B5EF4-FFF2-40B4-BE49-F238E27FC236}">
                <a16:creationId xmlns:a16="http://schemas.microsoft.com/office/drawing/2014/main" id="{F1DB37C9-ACEA-4422-9AA9-C8F98B158AB5}"/>
              </a:ext>
            </a:extLst>
          </p:cNvPr>
          <p:cNvSpPr txBox="1">
            <a:spLocks/>
          </p:cNvSpPr>
          <p:nvPr/>
        </p:nvSpPr>
        <p:spPr>
          <a:xfrm>
            <a:off x="502463" y="1689150"/>
            <a:ext cx="5034065" cy="60404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i="1" dirty="0">
                <a:solidFill>
                  <a:srgbClr val="D31145"/>
                </a:solidFill>
                <a:latin typeface="+mn-lt"/>
              </a:rPr>
              <a:t>(</a:t>
            </a:r>
            <a:r>
              <a:rPr lang="en-US" sz="1800" b="1" i="1" dirty="0" err="1">
                <a:solidFill>
                  <a:srgbClr val="D31145"/>
                </a:solidFill>
                <a:latin typeface="+mn-lt"/>
              </a:rPr>
              <a:t>continuacion</a:t>
            </a:r>
            <a:r>
              <a:rPr lang="en-US" sz="1800" b="1" i="1" dirty="0">
                <a:solidFill>
                  <a:srgbClr val="D31145"/>
                </a:solidFill>
                <a:latin typeface="+mn-lt"/>
              </a:rPr>
              <a:t>): </a:t>
            </a:r>
            <a:r>
              <a:rPr lang="es-AR" sz="1800" dirty="0">
                <a:latin typeface="+mn-lt"/>
              </a:rPr>
              <a:t>Hombre de 54 años con una misa </a:t>
            </a:r>
            <a:r>
              <a:rPr lang="es-AR" sz="1800" dirty="0" err="1">
                <a:latin typeface="+mn-lt"/>
              </a:rPr>
              <a:t>mediastinal</a:t>
            </a:r>
            <a:r>
              <a:rPr lang="es-AR" sz="1800" dirty="0">
                <a:latin typeface="+mn-lt"/>
              </a:rPr>
              <a:t> anterior descubierta incidentalmente</a:t>
            </a:r>
            <a:endParaRPr lang="en-US" sz="1800" dirty="0">
              <a:latin typeface="+mn-lt"/>
            </a:endParaRPr>
          </a:p>
        </p:txBody>
      </p:sp>
      <p:sp>
        <p:nvSpPr>
          <p:cNvPr id="29" name="Title 1">
            <a:extLst>
              <a:ext uri="{FF2B5EF4-FFF2-40B4-BE49-F238E27FC236}">
                <a16:creationId xmlns:a16="http://schemas.microsoft.com/office/drawing/2014/main" id="{0E26DFB5-1850-4A73-AFC1-1918E37D430D}"/>
              </a:ext>
            </a:extLst>
          </p:cNvPr>
          <p:cNvSpPr txBox="1">
            <a:spLocks/>
          </p:cNvSpPr>
          <p:nvPr/>
        </p:nvSpPr>
        <p:spPr>
          <a:xfrm>
            <a:off x="566202" y="943371"/>
            <a:ext cx="4305318"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Tecnica</a:t>
            </a:r>
            <a:r>
              <a:rPr lang="en-US" sz="2200" b="1" dirty="0">
                <a:latin typeface="+mn-lt"/>
              </a:rPr>
              <a:t> : </a:t>
            </a:r>
            <a:r>
              <a:rPr lang="en-US" sz="2200" b="1" dirty="0" err="1">
                <a:solidFill>
                  <a:srgbClr val="D31145"/>
                </a:solidFill>
              </a:rPr>
              <a:t>Abordaje</a:t>
            </a:r>
            <a:r>
              <a:rPr lang="en-US" sz="2200" b="1" dirty="0">
                <a:solidFill>
                  <a:srgbClr val="D31145"/>
                </a:solidFill>
              </a:rPr>
              <a:t>  Trans </a:t>
            </a:r>
            <a:r>
              <a:rPr lang="en-US" sz="2200" b="1" dirty="0" err="1">
                <a:solidFill>
                  <a:srgbClr val="D31145"/>
                </a:solidFill>
              </a:rPr>
              <a:t>oseo</a:t>
            </a:r>
            <a:endParaRPr lang="en-US" sz="2200" b="1" dirty="0">
              <a:solidFill>
                <a:srgbClr val="D31145"/>
              </a:solidFill>
            </a:endParaRPr>
          </a:p>
          <a:p>
            <a:pPr algn="ctr"/>
            <a:endParaRPr lang="en-US" sz="2200" b="1" dirty="0">
              <a:solidFill>
                <a:srgbClr val="D31145"/>
              </a:solidFill>
              <a:latin typeface="+mn-lt"/>
            </a:endParaRPr>
          </a:p>
        </p:txBody>
      </p:sp>
    </p:spTree>
    <p:extLst>
      <p:ext uri="{BB962C8B-B14F-4D97-AF65-F5344CB8AC3E}">
        <p14:creationId xmlns:p14="http://schemas.microsoft.com/office/powerpoint/2010/main" val="2468842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92B2D471-C630-9A4C-8674-9A59F50BA9E8}"/>
              </a:ext>
            </a:extLst>
          </p:cNvPr>
          <p:cNvSpPr txBox="1">
            <a:spLocks/>
          </p:cNvSpPr>
          <p:nvPr/>
        </p:nvSpPr>
        <p:spPr>
          <a:xfrm>
            <a:off x="566202" y="2138468"/>
            <a:ext cx="6094145" cy="147521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s-AR" sz="1400" dirty="0">
                <a:latin typeface="+mn-lt"/>
              </a:rPr>
              <a:t>En los casos en que el movimiento respiratorio afecta significativamente a la biopsia pulmonar dirigida (por ejemplo, casos con lesiones más pequeñas [&lt;2 cm], casos con lesiones ubicadas en los lóbulos inferiores, y en situaciones en las que el paciente no puede respirar adecuadamente), el bloqueo nervioso frénico </a:t>
            </a:r>
            <a:r>
              <a:rPr lang="es-AR" sz="1400" dirty="0" err="1">
                <a:latin typeface="+mn-lt"/>
              </a:rPr>
              <a:t>preprocesal</a:t>
            </a:r>
            <a:r>
              <a:rPr lang="es-AR" sz="1400" dirty="0">
                <a:latin typeface="+mn-lt"/>
              </a:rPr>
              <a:t> puede considerarse</a:t>
            </a:r>
          </a:p>
          <a:p>
            <a:pPr marL="285750" indent="-285750" algn="l">
              <a:buFont typeface="Arial" panose="020B0604020202020204" pitchFamily="34" charset="0"/>
              <a:buChar char="•"/>
            </a:pPr>
            <a:endParaRPr lang="en-US" sz="1400" dirty="0">
              <a:latin typeface="+mn-lt"/>
            </a:endParaRPr>
          </a:p>
          <a:p>
            <a:pPr marL="285750" indent="-285750" algn="l">
              <a:buFont typeface="Arial" panose="020B0604020202020204" pitchFamily="34" charset="0"/>
              <a:buChar char="•"/>
            </a:pPr>
            <a:r>
              <a:rPr lang="es-AR" sz="1400" dirty="0">
                <a:latin typeface="+mn-lt"/>
              </a:rPr>
              <a:t>Observe la parálisis del </a:t>
            </a:r>
            <a:r>
              <a:rPr lang="es-AR" sz="1400" dirty="0" err="1">
                <a:latin typeface="+mn-lt"/>
              </a:rPr>
              <a:t>hemidiafragma</a:t>
            </a:r>
            <a:r>
              <a:rPr lang="es-AR" sz="1400" dirty="0">
                <a:latin typeface="+mn-lt"/>
              </a:rPr>
              <a:t> izquierdo durante la respiración en las imágenes de TC axiales . Los efectos suelen durar hasta 1 hora.</a:t>
            </a:r>
            <a:endParaRPr lang="en-US" sz="1400" dirty="0">
              <a:latin typeface="+mn-lt"/>
            </a:endParaRPr>
          </a:p>
        </p:txBody>
      </p:sp>
      <p:sp>
        <p:nvSpPr>
          <p:cNvPr id="8" name="TextBox 7">
            <a:extLst>
              <a:ext uri="{FF2B5EF4-FFF2-40B4-BE49-F238E27FC236}">
                <a16:creationId xmlns:a16="http://schemas.microsoft.com/office/drawing/2014/main" id="{20D6B9FA-5CB5-424B-8082-5D5BF9AC60EA}"/>
              </a:ext>
            </a:extLst>
          </p:cNvPr>
          <p:cNvSpPr txBox="1"/>
          <p:nvPr/>
        </p:nvSpPr>
        <p:spPr>
          <a:xfrm>
            <a:off x="7116770" y="2876076"/>
            <a:ext cx="4857371" cy="954107"/>
          </a:xfrm>
          <a:prstGeom prst="rect">
            <a:avLst/>
          </a:prstGeom>
          <a:solidFill>
            <a:srgbClr val="F0B3AE"/>
          </a:solidFill>
          <a:ln w="12700">
            <a:solidFill>
              <a:srgbClr val="E27172"/>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AR" sz="1400" dirty="0">
                <a:solidFill>
                  <a:schemeClr val="bg1"/>
                </a:solidFill>
              </a:rPr>
              <a:t>Bloqueo del nervio frénico guiado por </a:t>
            </a:r>
            <a:r>
              <a:rPr lang="es-AR" sz="1400" dirty="0" err="1">
                <a:solidFill>
                  <a:schemeClr val="bg1"/>
                </a:solidFill>
              </a:rPr>
              <a:t>ecografia</a:t>
            </a:r>
            <a:r>
              <a:rPr lang="es-AR" sz="1400" dirty="0">
                <a:solidFill>
                  <a:schemeClr val="bg1"/>
                </a:solidFill>
              </a:rPr>
              <a:t> La imagen de </a:t>
            </a:r>
            <a:r>
              <a:rPr lang="es-AR" sz="1400" dirty="0" err="1">
                <a:solidFill>
                  <a:schemeClr val="bg1"/>
                </a:solidFill>
              </a:rPr>
              <a:t>ecografia</a:t>
            </a:r>
            <a:r>
              <a:rPr lang="es-AR" sz="1400" dirty="0">
                <a:solidFill>
                  <a:schemeClr val="bg1"/>
                </a:solidFill>
              </a:rPr>
              <a:t> muestra el nervio </a:t>
            </a:r>
            <a:r>
              <a:rPr lang="es-AR" sz="1400" dirty="0" err="1">
                <a:solidFill>
                  <a:schemeClr val="bg1"/>
                </a:solidFill>
              </a:rPr>
              <a:t>frenico</a:t>
            </a:r>
            <a:r>
              <a:rPr lang="es-AR" sz="1400" dirty="0">
                <a:solidFill>
                  <a:schemeClr val="bg1"/>
                </a:solidFill>
              </a:rPr>
              <a:t> (N) dirigido entre el músculo esternocleidomastoideo (SCM) y el músculo de escaleno anterior (AS).</a:t>
            </a:r>
            <a:endParaRPr lang="en-US" sz="1400" dirty="0">
              <a:solidFill>
                <a:schemeClr val="bg1"/>
              </a:solidFill>
            </a:endParaRPr>
          </a:p>
        </p:txBody>
      </p:sp>
      <p:sp>
        <p:nvSpPr>
          <p:cNvPr id="14" name="Rectangle 13">
            <a:extLst>
              <a:ext uri="{FF2B5EF4-FFF2-40B4-BE49-F238E27FC236}">
                <a16:creationId xmlns:a16="http://schemas.microsoft.com/office/drawing/2014/main" id="{6925CCA2-25E7-4803-AA0D-78134E75D851}"/>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sp>
        <p:nvSpPr>
          <p:cNvPr id="15" name="Title 1">
            <a:extLst>
              <a:ext uri="{FF2B5EF4-FFF2-40B4-BE49-F238E27FC236}">
                <a16:creationId xmlns:a16="http://schemas.microsoft.com/office/drawing/2014/main" id="{EEA2BE93-B765-4AED-9ACF-A58324AE1358}"/>
              </a:ext>
            </a:extLst>
          </p:cNvPr>
          <p:cNvSpPr txBox="1">
            <a:spLocks/>
          </p:cNvSpPr>
          <p:nvPr/>
        </p:nvSpPr>
        <p:spPr>
          <a:xfrm>
            <a:off x="568763" y="829676"/>
            <a:ext cx="4305318"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Tecnica</a:t>
            </a:r>
            <a:r>
              <a:rPr lang="en-US" sz="2200" b="1" dirty="0">
                <a:latin typeface="+mn-lt"/>
              </a:rPr>
              <a:t>: </a:t>
            </a:r>
            <a:r>
              <a:rPr lang="en-US" sz="2200" b="1" dirty="0" err="1">
                <a:solidFill>
                  <a:srgbClr val="D31145"/>
                </a:solidFill>
                <a:latin typeface="+mn-lt"/>
              </a:rPr>
              <a:t>Bloqueo</a:t>
            </a:r>
            <a:r>
              <a:rPr lang="en-US" sz="2200" b="1" dirty="0">
                <a:solidFill>
                  <a:srgbClr val="D31145"/>
                </a:solidFill>
                <a:latin typeface="+mn-lt"/>
              </a:rPr>
              <a:t> del </a:t>
            </a:r>
            <a:r>
              <a:rPr lang="en-US" sz="2200" b="1" dirty="0" err="1">
                <a:solidFill>
                  <a:srgbClr val="D31145"/>
                </a:solidFill>
                <a:latin typeface="+mn-lt"/>
              </a:rPr>
              <a:t>nervio</a:t>
            </a:r>
            <a:r>
              <a:rPr lang="en-US" sz="2200" b="1" dirty="0">
                <a:solidFill>
                  <a:srgbClr val="D31145"/>
                </a:solidFill>
                <a:latin typeface="+mn-lt"/>
              </a:rPr>
              <a:t> </a:t>
            </a:r>
            <a:r>
              <a:rPr lang="en-US" sz="2200" b="1" dirty="0" err="1">
                <a:solidFill>
                  <a:srgbClr val="D31145"/>
                </a:solidFill>
                <a:latin typeface="+mn-lt"/>
              </a:rPr>
              <a:t>frénico</a:t>
            </a:r>
            <a:endParaRPr lang="en-US" sz="2200" b="1" dirty="0">
              <a:solidFill>
                <a:srgbClr val="D31145"/>
              </a:solidFill>
              <a:latin typeface="+mn-lt"/>
            </a:endParaRPr>
          </a:p>
        </p:txBody>
      </p:sp>
      <p:sp>
        <p:nvSpPr>
          <p:cNvPr id="17" name="TextBox 16">
            <a:extLst>
              <a:ext uri="{FF2B5EF4-FFF2-40B4-BE49-F238E27FC236}">
                <a16:creationId xmlns:a16="http://schemas.microsoft.com/office/drawing/2014/main" id="{E30F45ED-F12F-44B4-B293-1D6F72CF3C16}"/>
              </a:ext>
            </a:extLst>
          </p:cNvPr>
          <p:cNvSpPr txBox="1"/>
          <p:nvPr/>
        </p:nvSpPr>
        <p:spPr>
          <a:xfrm>
            <a:off x="566202" y="1607125"/>
            <a:ext cx="4356321" cy="338554"/>
          </a:xfrm>
          <a:prstGeom prst="rect">
            <a:avLst/>
          </a:prstGeom>
          <a:noFill/>
        </p:spPr>
        <p:txBody>
          <a:bodyPr wrap="none" rtlCol="0">
            <a:spAutoFit/>
          </a:bodyPr>
          <a:lstStyle/>
          <a:p>
            <a:r>
              <a:rPr lang="en-US" sz="1600" b="1" dirty="0" err="1">
                <a:solidFill>
                  <a:srgbClr val="D31145"/>
                </a:solidFill>
              </a:rPr>
              <a:t>Caso</a:t>
            </a:r>
            <a:r>
              <a:rPr lang="en-US" sz="1600" b="1" dirty="0">
                <a:solidFill>
                  <a:srgbClr val="D31145"/>
                </a:solidFill>
              </a:rPr>
              <a:t>:</a:t>
            </a:r>
            <a:r>
              <a:rPr lang="en-US" sz="1600" dirty="0"/>
              <a:t> </a:t>
            </a:r>
            <a:r>
              <a:rPr lang="es-AR" sz="1600" dirty="0"/>
              <a:t>Lesión del lóbulo inferior izquierdo de 8 mm</a:t>
            </a:r>
            <a:endParaRPr lang="en-US" sz="1600" dirty="0"/>
          </a:p>
        </p:txBody>
      </p:sp>
      <p:pic>
        <p:nvPicPr>
          <p:cNvPr id="10" name="Picture 7" descr="https://lh4.googleusercontent.com/I3xjeE7PQAvDWDhULY6URUWSvvK6i8yrTQFA6Kgw0cx7sqSh53qmfd7c9C3yV-PINzsLdzDpn_6iTXRWM3Dualq24ynZCmKIKuY1-mc5Y03j7mfO_Qp3tNLm9gwsjkUpCGFwR7GznHc">
            <a:extLst>
              <a:ext uri="{FF2B5EF4-FFF2-40B4-BE49-F238E27FC236}">
                <a16:creationId xmlns:a16="http://schemas.microsoft.com/office/drawing/2014/main" id="{F4B467B7-A99B-1E44-B7B8-2AE3CF0614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52" t="8617" r="3686"/>
          <a:stretch/>
        </p:blipFill>
        <p:spPr bwMode="auto">
          <a:xfrm>
            <a:off x="4162110" y="4164161"/>
            <a:ext cx="2854841" cy="22615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https://lh4.googleusercontent.com/VlMhAPdc3Y_VNDsAaB9kJywD5LqJGOSxvDx3STuwKfJQmYChAKGTnD_VSR_3dg9cqxzJNr-Qhk_3fUAE4HV4sQ3oqKpvODIKvRCtxE846uNtcWGBp8X53LTrUzoiq1SuKfzzDmMfUdU">
            <a:extLst>
              <a:ext uri="{FF2B5EF4-FFF2-40B4-BE49-F238E27FC236}">
                <a16:creationId xmlns:a16="http://schemas.microsoft.com/office/drawing/2014/main" id="{603F3B54-AE42-064A-852F-1E365F8CAA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86" t="8161" r="5884"/>
          <a:stretch/>
        </p:blipFill>
        <p:spPr bwMode="auto">
          <a:xfrm>
            <a:off x="7116770" y="4164161"/>
            <a:ext cx="2682071" cy="22629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DED75DF-7519-6449-89D7-F7F566D51992}"/>
              </a:ext>
            </a:extLst>
          </p:cNvPr>
          <p:cNvSpPr txBox="1"/>
          <p:nvPr/>
        </p:nvSpPr>
        <p:spPr>
          <a:xfrm>
            <a:off x="5922046" y="6037234"/>
            <a:ext cx="809568" cy="27744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200" dirty="0"/>
              <a:t>Expiration</a:t>
            </a:r>
          </a:p>
        </p:txBody>
      </p:sp>
      <p:sp>
        <p:nvSpPr>
          <p:cNvPr id="13" name="TextBox 12">
            <a:extLst>
              <a:ext uri="{FF2B5EF4-FFF2-40B4-BE49-F238E27FC236}">
                <a16:creationId xmlns:a16="http://schemas.microsoft.com/office/drawing/2014/main" id="{5A890D8B-F914-1140-82D8-7DE76507C297}"/>
              </a:ext>
            </a:extLst>
          </p:cNvPr>
          <p:cNvSpPr txBox="1"/>
          <p:nvPr/>
        </p:nvSpPr>
        <p:spPr>
          <a:xfrm>
            <a:off x="8759680" y="6037234"/>
            <a:ext cx="850169"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200" dirty="0"/>
              <a:t>Inspiration</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9680" y="614868"/>
            <a:ext cx="2887915" cy="226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C3BD6E0-CF42-42A9-8F84-97768B2BBD8D}"/>
              </a:ext>
            </a:extLst>
          </p:cNvPr>
          <p:cNvSpPr/>
          <p:nvPr/>
        </p:nvSpPr>
        <p:spPr>
          <a:xfrm>
            <a:off x="9956800" y="659319"/>
            <a:ext cx="152400" cy="730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797D466-47AE-4205-A826-D6D6FD40DE57}"/>
              </a:ext>
            </a:extLst>
          </p:cNvPr>
          <p:cNvSpPr txBox="1"/>
          <p:nvPr/>
        </p:nvSpPr>
        <p:spPr>
          <a:xfrm>
            <a:off x="2519155" y="6427113"/>
            <a:ext cx="7772721" cy="430887"/>
          </a:xfrm>
          <a:prstGeom prst="rect">
            <a:avLst/>
          </a:prstGeom>
          <a:noFill/>
        </p:spPr>
        <p:txBody>
          <a:bodyPr wrap="square" rtlCol="0">
            <a:spAutoFit/>
          </a:bodyPr>
          <a:lstStyle/>
          <a:p>
            <a:r>
              <a:rPr lang="en-US" sz="1100" baseline="30000" dirty="0"/>
              <a:t>8</a:t>
            </a:r>
            <a:r>
              <a:rPr lang="en-US" sz="1100" dirty="0"/>
              <a:t>Carrero E, Arguis P, Sánchez M, Sala-Blanch X. Ultrasound-guided phrenic nerve block for CT-guided percutaneous pulmonary fine-needle aspiration biopsy. </a:t>
            </a:r>
            <a:r>
              <a:rPr lang="es-ES" sz="1100" dirty="0"/>
              <a:t>J Vasc Interv Radiol. 2015;26:597–599.</a:t>
            </a:r>
            <a:endParaRPr lang="en-US" sz="1100" dirty="0"/>
          </a:p>
        </p:txBody>
      </p:sp>
    </p:spTree>
    <p:extLst>
      <p:ext uri="{BB962C8B-B14F-4D97-AF65-F5344CB8AC3E}">
        <p14:creationId xmlns:p14="http://schemas.microsoft.com/office/powerpoint/2010/main" val="793897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1D86C6-40A7-7141-AEA2-5F001DC83961}"/>
              </a:ext>
            </a:extLst>
          </p:cNvPr>
          <p:cNvSpPr txBox="1">
            <a:spLocks/>
          </p:cNvSpPr>
          <p:nvPr/>
        </p:nvSpPr>
        <p:spPr>
          <a:xfrm>
            <a:off x="1981199" y="165631"/>
            <a:ext cx="9069977" cy="807969"/>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t>Biopsias guiadas por imágenes</a:t>
            </a:r>
            <a:endParaRPr lang="en-US" sz="4000" b="1" dirty="0"/>
          </a:p>
        </p:txBody>
      </p:sp>
      <p:sp>
        <p:nvSpPr>
          <p:cNvPr id="5" name="Content Placeholder 10">
            <a:extLst>
              <a:ext uri="{FF2B5EF4-FFF2-40B4-BE49-F238E27FC236}">
                <a16:creationId xmlns:a16="http://schemas.microsoft.com/office/drawing/2014/main" id="{2B5F8361-0A38-3545-B0F4-2C7FD3D1C031}"/>
              </a:ext>
            </a:extLst>
          </p:cNvPr>
          <p:cNvSpPr txBox="1">
            <a:spLocks/>
          </p:cNvSpPr>
          <p:nvPr/>
        </p:nvSpPr>
        <p:spPr>
          <a:xfrm>
            <a:off x="642027" y="979431"/>
            <a:ext cx="10595430" cy="2557278"/>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s-ES" sz="1600" dirty="0"/>
              <a:t>La biopsia percutánea con aguja (PNB) sigue representando una herramienta de diagnóstico crítica en la práctica médica moderna.</a:t>
            </a:r>
            <a:endParaRPr lang="en-US" sz="1600" dirty="0"/>
          </a:p>
          <a:p>
            <a:pPr>
              <a:lnSpc>
                <a:spcPct val="120000"/>
              </a:lnSpc>
              <a:spcBef>
                <a:spcPts val="0"/>
              </a:spcBef>
            </a:pPr>
            <a:r>
              <a:rPr lang="es-ES" sz="1600" dirty="0"/>
              <a:t>Como procedimiento mínimamente invasivo, PNB ha demostrado ser altamente sensible en el diagnóstico de neoplasia maligna, rentable y se asocia con un tiempo hospitalario reducido o sin hospitalización en relación con la cirugía</a:t>
            </a:r>
            <a:r>
              <a:rPr lang="en-US" sz="1600" dirty="0"/>
              <a:t>.</a:t>
            </a:r>
            <a:r>
              <a:rPr lang="en-US" sz="1600" baseline="30000" dirty="0"/>
              <a:t>1</a:t>
            </a:r>
          </a:p>
          <a:p>
            <a:pPr marL="0" indent="0">
              <a:lnSpc>
                <a:spcPct val="120000"/>
              </a:lnSpc>
              <a:spcBef>
                <a:spcPts val="0"/>
              </a:spcBef>
              <a:buNone/>
            </a:pPr>
            <a:endParaRPr lang="en-US" sz="1600" dirty="0"/>
          </a:p>
          <a:p>
            <a:pPr>
              <a:lnSpc>
                <a:spcPct val="120000"/>
              </a:lnSpc>
              <a:spcBef>
                <a:spcPts val="0"/>
              </a:spcBef>
            </a:pPr>
            <a:r>
              <a:rPr lang="es-ES" sz="1600" dirty="0"/>
              <a:t>Con las técnicas de diagnóstico por imágenes actuales, se puede acceder a casi cualquier parte del cuerpo para el muestreo de tejidos. Para los radiólogos, es fundamental tener conciencia de los diversos desafíos asociados con la ubicación y composición de las lesiones, así como una comprensión de las soluciones técnicas a estos desafíos</a:t>
            </a:r>
            <a:r>
              <a:rPr lang="en-US" sz="1600" dirty="0"/>
              <a:t>. </a:t>
            </a:r>
            <a:endParaRPr lang="en-US" sz="1600" baseline="30000" dirty="0"/>
          </a:p>
          <a:p>
            <a:pPr marL="0" indent="0">
              <a:lnSpc>
                <a:spcPct val="120000"/>
              </a:lnSpc>
              <a:spcBef>
                <a:spcPts val="0"/>
              </a:spcBef>
              <a:buFont typeface="Arial" panose="020B0604020202020204" pitchFamily="34" charset="0"/>
              <a:buNone/>
            </a:pPr>
            <a:endParaRPr lang="en-US" sz="1600" dirty="0"/>
          </a:p>
        </p:txBody>
      </p:sp>
      <p:sp>
        <p:nvSpPr>
          <p:cNvPr id="6" name="Rectangle 5">
            <a:extLst>
              <a:ext uri="{FF2B5EF4-FFF2-40B4-BE49-F238E27FC236}">
                <a16:creationId xmlns:a16="http://schemas.microsoft.com/office/drawing/2014/main" id="{C6D7D81F-86D9-BB4D-8922-F75681E34EA8}"/>
              </a:ext>
            </a:extLst>
          </p:cNvPr>
          <p:cNvSpPr/>
          <p:nvPr/>
        </p:nvSpPr>
        <p:spPr>
          <a:xfrm>
            <a:off x="3855637" y="6554883"/>
            <a:ext cx="5027338" cy="261610"/>
          </a:xfrm>
          <a:prstGeom prst="rect">
            <a:avLst/>
          </a:prstGeom>
        </p:spPr>
        <p:txBody>
          <a:bodyPr wrap="none">
            <a:spAutoFit/>
          </a:bodyPr>
          <a:lstStyle/>
          <a:p>
            <a:pPr algn="ctr"/>
            <a:r>
              <a:rPr lang="es-ES" sz="1100" baseline="30000" dirty="0"/>
              <a:t>1Golder WA, </a:t>
            </a:r>
            <a:r>
              <a:rPr lang="es-ES" sz="1100" baseline="30000" dirty="0" err="1"/>
              <a:t>Borchert</a:t>
            </a:r>
            <a:r>
              <a:rPr lang="es-ES" sz="1100" baseline="30000" dirty="0"/>
              <a:t> M, Wolf KJ. Resultados y beneficios de la biopsia guiada por TC. Acad </a:t>
            </a:r>
            <a:r>
              <a:rPr lang="es-ES" sz="1100" baseline="30000" dirty="0" err="1"/>
              <a:t>Radiol</a:t>
            </a:r>
            <a:r>
              <a:rPr lang="es-ES" sz="1100" baseline="30000" dirty="0"/>
              <a:t>. 1998;5 (</a:t>
            </a:r>
            <a:r>
              <a:rPr lang="es-ES" sz="1100" baseline="30000" dirty="0" err="1"/>
              <a:t>Suppl</a:t>
            </a:r>
            <a:r>
              <a:rPr lang="es-ES" sz="1100" baseline="30000" dirty="0"/>
              <a:t> 2):S317–320.</a:t>
            </a:r>
            <a:endParaRPr lang="en-US" sz="1100" dirty="0"/>
          </a:p>
        </p:txBody>
      </p:sp>
      <p:sp>
        <p:nvSpPr>
          <p:cNvPr id="7" name="Content Placeholder 10">
            <a:extLst>
              <a:ext uri="{FF2B5EF4-FFF2-40B4-BE49-F238E27FC236}">
                <a16:creationId xmlns:a16="http://schemas.microsoft.com/office/drawing/2014/main" id="{05B7014F-EEA9-DA48-A835-34840D0E7596}"/>
              </a:ext>
            </a:extLst>
          </p:cNvPr>
          <p:cNvSpPr txBox="1">
            <a:spLocks/>
          </p:cNvSpPr>
          <p:nvPr/>
        </p:nvSpPr>
        <p:spPr>
          <a:xfrm>
            <a:off x="1901142" y="2265822"/>
            <a:ext cx="83058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00" dirty="0"/>
          </a:p>
        </p:txBody>
      </p:sp>
      <p:grpSp>
        <p:nvGrpSpPr>
          <p:cNvPr id="2" name="Group 1"/>
          <p:cNvGrpSpPr/>
          <p:nvPr/>
        </p:nvGrpSpPr>
        <p:grpSpPr>
          <a:xfrm>
            <a:off x="2202642" y="3648791"/>
            <a:ext cx="7474199" cy="2557279"/>
            <a:chOff x="1708712" y="3343157"/>
            <a:chExt cx="8462059" cy="2895273"/>
          </a:xfrm>
        </p:grpSpPr>
        <p:pic>
          <p:nvPicPr>
            <p:cNvPr id="8" name="Picture 2" descr="https://lh3.googleusercontent.com/m8w8QIRrOSZcwqNDHH7QYym9Gm5D5W6UxB9D8PlTcxiIHbZGJUgjGSbb3ofhMOclpKUIkyTtbF1ToPY7IwKmOylHRn3TobbN7qX7raNiLuNfJ9LAws8gqm1oJT0pF8SrssBp16aYa1c">
              <a:extLst>
                <a:ext uri="{FF2B5EF4-FFF2-40B4-BE49-F238E27FC236}">
                  <a16:creationId xmlns:a16="http://schemas.microsoft.com/office/drawing/2014/main" id="{566EA3B8-10A1-EC4A-90C8-32268D1DCC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82"/>
            <a:stretch/>
          </p:blipFill>
          <p:spPr bwMode="auto">
            <a:xfrm>
              <a:off x="6154426" y="3343157"/>
              <a:ext cx="4016345" cy="28952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Content Placeholder 2">
              <a:extLst>
                <a:ext uri="{FF2B5EF4-FFF2-40B4-BE49-F238E27FC236}">
                  <a16:creationId xmlns:a16="http://schemas.microsoft.com/office/drawing/2014/main" id="{4EB1B6B2-0FC0-9545-A143-8994BFE15C52}"/>
                </a:ext>
              </a:extLst>
            </p:cNvPr>
            <p:cNvPicPr>
              <a:picLocks noChangeAspect="1"/>
            </p:cNvPicPr>
            <p:nvPr/>
          </p:nvPicPr>
          <p:blipFill rotWithShape="1">
            <a:blip r:embed="rId4">
              <a:extLst>
                <a:ext uri="{28A0092B-C50C-407E-A947-70E740481C1C}">
                  <a14:useLocalDpi xmlns:a14="http://schemas.microsoft.com/office/drawing/2010/main" val="0"/>
                </a:ext>
              </a:extLst>
            </a:blip>
            <a:srcRect t="28205"/>
            <a:stretch/>
          </p:blipFill>
          <p:spPr>
            <a:xfrm>
              <a:off x="1708712" y="3343157"/>
              <a:ext cx="4038600" cy="2895273"/>
            </a:xfrm>
            <a:prstGeom prst="rect">
              <a:avLst/>
            </a:prstGeom>
            <a:ln>
              <a:noFill/>
              <a:miter lim="800000"/>
              <a:headEnd/>
              <a:tailEnd/>
            </a:ln>
          </p:spPr>
        </p:pic>
        <p:cxnSp>
          <p:nvCxnSpPr>
            <p:cNvPr id="10" name="Straight Arrow Connector 9">
              <a:extLst>
                <a:ext uri="{FF2B5EF4-FFF2-40B4-BE49-F238E27FC236}">
                  <a16:creationId xmlns:a16="http://schemas.microsoft.com/office/drawing/2014/main" id="{770A51C1-611C-D341-9B98-1AC210BCEC0A}"/>
                </a:ext>
              </a:extLst>
            </p:cNvPr>
            <p:cNvCxnSpPr>
              <a:cxnSpLocks/>
            </p:cNvCxnSpPr>
            <p:nvPr/>
          </p:nvCxnSpPr>
          <p:spPr>
            <a:xfrm>
              <a:off x="2442258" y="4664597"/>
              <a:ext cx="333738" cy="349968"/>
            </a:xfrm>
            <a:prstGeom prst="straightConnector1">
              <a:avLst/>
            </a:prstGeom>
            <a:ln w="41275">
              <a:solidFill>
                <a:srgbClr val="E27172"/>
              </a:solidFill>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8EB26891-F607-0947-80CB-0BC1320150D9}"/>
                </a:ext>
              </a:extLst>
            </p:cNvPr>
            <p:cNvCxnSpPr>
              <a:cxnSpLocks/>
            </p:cNvCxnSpPr>
            <p:nvPr/>
          </p:nvCxnSpPr>
          <p:spPr>
            <a:xfrm flipH="1">
              <a:off x="8547318" y="4271058"/>
              <a:ext cx="145269" cy="504358"/>
            </a:xfrm>
            <a:prstGeom prst="straightConnector1">
              <a:avLst/>
            </a:prstGeom>
            <a:ln w="41275">
              <a:solidFill>
                <a:srgbClr val="E27172"/>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28849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725FF1-E57A-CC4E-84F5-680EA5A39CC6}"/>
              </a:ext>
            </a:extLst>
          </p:cNvPr>
          <p:cNvSpPr txBox="1"/>
          <p:nvPr/>
        </p:nvSpPr>
        <p:spPr>
          <a:xfrm>
            <a:off x="6061710" y="5269863"/>
            <a:ext cx="5453982" cy="1384995"/>
          </a:xfrm>
          <a:prstGeom prst="rect">
            <a:avLst/>
          </a:prstGeom>
          <a:solidFill>
            <a:srgbClr val="F0B3AE"/>
          </a:solidFill>
          <a:ln w="12700">
            <a:solidFill>
              <a:srgbClr val="E27172"/>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b="1" dirty="0" err="1">
                <a:solidFill>
                  <a:schemeClr val="tx1"/>
                </a:solidFill>
              </a:rPr>
              <a:t>Complicaciones</a:t>
            </a:r>
            <a:r>
              <a:rPr lang="en-US" sz="1400" b="1" dirty="0">
                <a:solidFill>
                  <a:schemeClr val="tx1"/>
                </a:solidFill>
              </a:rPr>
              <a:t>:</a:t>
            </a:r>
          </a:p>
          <a:p>
            <a:r>
              <a:rPr lang="es-AR" sz="1400" dirty="0">
                <a:solidFill>
                  <a:schemeClr val="tx1"/>
                </a:solidFill>
              </a:rPr>
              <a:t>Se han notificado complicaciones transitorias en la literatura, pero son anecdóticamente raras, por lo general se </a:t>
            </a:r>
            <a:r>
              <a:rPr lang="es-AR" sz="1400" dirty="0" err="1">
                <a:solidFill>
                  <a:schemeClr val="tx1"/>
                </a:solidFill>
              </a:rPr>
              <a:t>revirtan</a:t>
            </a:r>
            <a:r>
              <a:rPr lang="es-AR" sz="1400" dirty="0">
                <a:solidFill>
                  <a:schemeClr val="tx1"/>
                </a:solidFill>
              </a:rPr>
              <a:t> dentro de 1 hora. Estos incluyen:</a:t>
            </a:r>
            <a:endParaRPr lang="en-US" sz="1400" dirty="0">
              <a:solidFill>
                <a:schemeClr val="tx1"/>
              </a:solidFill>
            </a:endParaRPr>
          </a:p>
          <a:p>
            <a:pPr marL="285750" indent="-285750">
              <a:buFont typeface="Arial" panose="020B0604020202020204" pitchFamily="34" charset="0"/>
              <a:buChar char="•"/>
            </a:pPr>
            <a:r>
              <a:rPr lang="en-US" sz="1400" dirty="0" err="1">
                <a:solidFill>
                  <a:schemeClr val="tx1"/>
                </a:solidFill>
              </a:rPr>
              <a:t>Hipoestesia</a:t>
            </a:r>
            <a:r>
              <a:rPr lang="en-US" sz="1400" dirty="0">
                <a:solidFill>
                  <a:schemeClr val="tx1"/>
                </a:solidFill>
              </a:rPr>
              <a:t> del </a:t>
            </a:r>
            <a:r>
              <a:rPr lang="en-US" sz="1400" dirty="0" err="1">
                <a:solidFill>
                  <a:schemeClr val="tx1"/>
                </a:solidFill>
              </a:rPr>
              <a:t>brazo</a:t>
            </a:r>
            <a:endParaRPr lang="en-US" sz="1400" dirty="0">
              <a:solidFill>
                <a:schemeClr val="tx1"/>
              </a:solidFill>
            </a:endParaRPr>
          </a:p>
          <a:p>
            <a:pPr marL="285750" indent="-285750">
              <a:buFont typeface="Arial" panose="020B0604020202020204" pitchFamily="34" charset="0"/>
              <a:buChar char="•"/>
            </a:pPr>
            <a:r>
              <a:rPr lang="en-US" sz="1400" dirty="0" err="1">
                <a:solidFill>
                  <a:schemeClr val="tx1"/>
                </a:solidFill>
              </a:rPr>
              <a:t>Síndrome</a:t>
            </a:r>
            <a:r>
              <a:rPr lang="en-US" sz="1400" dirty="0">
                <a:solidFill>
                  <a:schemeClr val="tx1"/>
                </a:solidFill>
              </a:rPr>
              <a:t> de Horner</a:t>
            </a:r>
            <a:endParaRPr lang="en-US" sz="1400" baseline="30000" dirty="0">
              <a:solidFill>
                <a:schemeClr val="tx1"/>
              </a:solidFill>
            </a:endParaRPr>
          </a:p>
        </p:txBody>
      </p:sp>
      <p:sp>
        <p:nvSpPr>
          <p:cNvPr id="19" name="Title 6">
            <a:extLst>
              <a:ext uri="{FF2B5EF4-FFF2-40B4-BE49-F238E27FC236}">
                <a16:creationId xmlns:a16="http://schemas.microsoft.com/office/drawing/2014/main" id="{BB3781FD-7D86-482E-8F46-B28383F2DCE8}"/>
              </a:ext>
            </a:extLst>
          </p:cNvPr>
          <p:cNvSpPr txBox="1">
            <a:spLocks/>
          </p:cNvSpPr>
          <p:nvPr/>
        </p:nvSpPr>
        <p:spPr>
          <a:xfrm>
            <a:off x="458188" y="1549594"/>
            <a:ext cx="4988863" cy="330814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err="1">
                <a:solidFill>
                  <a:srgbClr val="D31145"/>
                </a:solidFill>
                <a:latin typeface="+mn-lt"/>
              </a:rPr>
              <a:t>Tecnica</a:t>
            </a:r>
            <a:r>
              <a:rPr lang="en-US" sz="1600" b="1" dirty="0">
                <a:solidFill>
                  <a:srgbClr val="D31145"/>
                </a:solidFill>
                <a:latin typeface="+mn-lt"/>
              </a:rPr>
              <a:t>: </a:t>
            </a:r>
          </a:p>
          <a:p>
            <a:pPr algn="l"/>
            <a:endParaRPr lang="en-US" sz="1600" b="1" dirty="0">
              <a:solidFill>
                <a:srgbClr val="D31145"/>
              </a:solidFill>
              <a:latin typeface="+mn-lt"/>
            </a:endParaRPr>
          </a:p>
          <a:p>
            <a:pPr marL="285750" indent="-285750" algn="l">
              <a:buFont typeface="Arial" panose="020B0604020202020204" pitchFamily="34" charset="0"/>
              <a:buChar char="•"/>
            </a:pPr>
            <a:r>
              <a:rPr lang="es-AR" sz="1600" b="1" dirty="0">
                <a:latin typeface="+mn-lt"/>
              </a:rPr>
              <a:t>El nervio </a:t>
            </a:r>
            <a:r>
              <a:rPr lang="es-AR" sz="1600" b="1" dirty="0" err="1">
                <a:latin typeface="+mn-lt"/>
              </a:rPr>
              <a:t>flénico</a:t>
            </a:r>
            <a:r>
              <a:rPr lang="es-AR" sz="1600" b="1" dirty="0">
                <a:latin typeface="+mn-lt"/>
              </a:rPr>
              <a:t> (flecha naranja) normalmente pasa en estrecha aposición al músculo escaleno </a:t>
            </a:r>
            <a:r>
              <a:rPr lang="es-AR" sz="1600" b="1" dirty="0" err="1">
                <a:latin typeface="+mn-lt"/>
              </a:rPr>
              <a:t>ant</a:t>
            </a:r>
            <a:r>
              <a:rPr lang="es-AR" sz="1600" b="1" dirty="0">
                <a:latin typeface="+mn-lt"/>
              </a:rPr>
              <a:t> , en relación con el músculo esternocleidomastoideo.</a:t>
            </a:r>
            <a:r>
              <a:rPr lang="en-US" sz="1600" b="1" dirty="0">
                <a:latin typeface="+mn-lt"/>
              </a:rPr>
              <a:t> </a:t>
            </a:r>
          </a:p>
          <a:p>
            <a:pPr algn="l"/>
            <a:endParaRPr lang="en-US" sz="1600" b="1" dirty="0">
              <a:latin typeface="+mn-lt"/>
            </a:endParaRPr>
          </a:p>
          <a:p>
            <a:pPr marL="285750" indent="-285750" algn="l">
              <a:buFont typeface="Arial" panose="020B0604020202020204" pitchFamily="34" charset="0"/>
              <a:buChar char="•"/>
            </a:pPr>
            <a:r>
              <a:rPr lang="es-AR" sz="1600" b="1" dirty="0">
                <a:latin typeface="+mn-lt"/>
              </a:rPr>
              <a:t>El nervio se identifica en el cuello </a:t>
            </a:r>
            <a:r>
              <a:rPr lang="es-AR" sz="1600" b="1" dirty="0" err="1">
                <a:latin typeface="+mn-lt"/>
              </a:rPr>
              <a:t>ipsilateral</a:t>
            </a:r>
            <a:r>
              <a:rPr lang="es-AR" sz="1600" b="1" dirty="0">
                <a:latin typeface="+mn-lt"/>
              </a:rPr>
              <a:t> al lado de la lesión pulmonar, generalmente en un nivel de 2 cm </a:t>
            </a:r>
            <a:r>
              <a:rPr lang="es-AR" sz="1600" b="1" dirty="0" err="1">
                <a:latin typeface="+mn-lt"/>
              </a:rPr>
              <a:t>caudad</a:t>
            </a:r>
            <a:r>
              <a:rPr lang="es-AR" sz="1600" b="1" dirty="0">
                <a:latin typeface="+mn-lt"/>
              </a:rPr>
              <a:t> al cartílago </a:t>
            </a:r>
            <a:r>
              <a:rPr lang="es-AR" sz="1600" b="1" dirty="0" err="1">
                <a:latin typeface="+mn-lt"/>
              </a:rPr>
              <a:t>cricoide</a:t>
            </a:r>
            <a:r>
              <a:rPr lang="es-AR" sz="1600" b="1" dirty="0">
                <a:latin typeface="+mn-lt"/>
              </a:rPr>
              <a:t>.</a:t>
            </a:r>
          </a:p>
          <a:p>
            <a:pPr marL="285750" indent="-285750" algn="l">
              <a:buFont typeface="Arial" panose="020B0604020202020204" pitchFamily="34" charset="0"/>
              <a:buChar char="•"/>
            </a:pPr>
            <a:endParaRPr lang="en-US" sz="1600" b="1" dirty="0">
              <a:latin typeface="+mn-lt"/>
            </a:endParaRPr>
          </a:p>
          <a:p>
            <a:pPr marL="285750" indent="-285750" algn="l">
              <a:buFont typeface="Arial" panose="020B0604020202020204" pitchFamily="34" charset="0"/>
              <a:buChar char="•"/>
            </a:pPr>
            <a:r>
              <a:rPr lang="es-AR" sz="1600" b="1" dirty="0">
                <a:latin typeface="+mn-lt"/>
              </a:rPr>
              <a:t>De  1 a 10 ml de lidocaína  al 1% se administra junto al nervio o a la ubicación esperada del nervio en los casos en los que no se logra la visualización.</a:t>
            </a:r>
          </a:p>
          <a:p>
            <a:pPr marL="285750" indent="-285750" algn="l">
              <a:buFont typeface="Arial" panose="020B0604020202020204" pitchFamily="34" charset="0"/>
              <a:buChar char="•"/>
            </a:pPr>
            <a:endParaRPr lang="es-AR" sz="1600" b="1" dirty="0">
              <a:latin typeface="+mn-lt"/>
            </a:endParaRPr>
          </a:p>
          <a:p>
            <a:pPr marL="285750" indent="-285750" algn="l">
              <a:buFont typeface="Arial" panose="020B0604020202020204" pitchFamily="34" charset="0"/>
              <a:buChar char="•"/>
            </a:pPr>
            <a:r>
              <a:rPr lang="en-US" sz="1600" dirty="0" err="1">
                <a:latin typeface="+mn-lt"/>
              </a:rPr>
              <a:t>Contraindicaciones</a:t>
            </a:r>
            <a:r>
              <a:rPr lang="en-US" sz="1600" dirty="0">
                <a:latin typeface="+mn-lt"/>
              </a:rPr>
              <a:t> :</a:t>
            </a:r>
          </a:p>
          <a:p>
            <a:pPr marL="285750" indent="-285750" algn="l">
              <a:buFont typeface="Arial" panose="020B0604020202020204" pitchFamily="34" charset="0"/>
              <a:buChar char="•"/>
            </a:pPr>
            <a:endParaRPr lang="en-US" sz="1600" dirty="0">
              <a:latin typeface="+mn-lt"/>
            </a:endParaRPr>
          </a:p>
          <a:p>
            <a:pPr marL="285750" indent="-285750" algn="l">
              <a:buFont typeface="Arial" panose="020B0604020202020204" pitchFamily="34" charset="0"/>
              <a:buChar char="•"/>
            </a:pPr>
            <a:r>
              <a:rPr lang="es-AR" sz="1600" dirty="0">
                <a:latin typeface="+mn-lt"/>
              </a:rPr>
              <a:t>Parálisis contralateral del </a:t>
            </a:r>
            <a:r>
              <a:rPr lang="es-AR" sz="1600" dirty="0" err="1">
                <a:latin typeface="+mn-lt"/>
              </a:rPr>
              <a:t>hemidiafragma</a:t>
            </a:r>
            <a:r>
              <a:rPr lang="es-AR" sz="1600" dirty="0">
                <a:latin typeface="+mn-lt"/>
              </a:rPr>
              <a:t> </a:t>
            </a:r>
          </a:p>
          <a:p>
            <a:pPr marL="285750" indent="-285750" algn="l">
              <a:buFont typeface="Arial" panose="020B0604020202020204" pitchFamily="34" charset="0"/>
              <a:buChar char="•"/>
            </a:pPr>
            <a:r>
              <a:rPr lang="es-AR" sz="1600" dirty="0">
                <a:latin typeface="+mn-lt"/>
              </a:rPr>
              <a:t>Función pulmonar comprometida Función pulmonar</a:t>
            </a:r>
            <a:endParaRPr lang="en-US" sz="1600" dirty="0">
              <a:latin typeface="+mn-lt"/>
            </a:endParaRPr>
          </a:p>
        </p:txBody>
      </p:sp>
      <p:sp>
        <p:nvSpPr>
          <p:cNvPr id="22" name="Rectangle 21">
            <a:extLst>
              <a:ext uri="{FF2B5EF4-FFF2-40B4-BE49-F238E27FC236}">
                <a16:creationId xmlns:a16="http://schemas.microsoft.com/office/drawing/2014/main" id="{43A031B7-C60E-45BA-AA02-569DB42E9D4F}"/>
              </a:ext>
            </a:extLst>
          </p:cNvPr>
          <p:cNvSpPr/>
          <p:nvPr/>
        </p:nvSpPr>
        <p:spPr>
          <a:xfrm>
            <a:off x="981057" y="91648"/>
            <a:ext cx="10338108" cy="523220"/>
          </a:xfrm>
          <a:prstGeom prst="rect">
            <a:avLst/>
          </a:prstGeom>
        </p:spPr>
        <p:txBody>
          <a:bodyPr wrap="square">
            <a:spAutoFit/>
          </a:bodyPr>
          <a:lstStyle/>
          <a:p>
            <a:pPr algn="ctr"/>
            <a:r>
              <a:rPr lang="en-US" sz="2800" b="1" dirty="0" err="1">
                <a:solidFill>
                  <a:schemeClr val="tx1">
                    <a:lumMod val="50000"/>
                    <a:lumOff val="50000"/>
                  </a:schemeClr>
                </a:solidFill>
              </a:rPr>
              <a:t>Técnicas</a:t>
            </a:r>
            <a:r>
              <a:rPr lang="en-US" sz="2800" b="1" dirty="0">
                <a:solidFill>
                  <a:schemeClr val="tx1">
                    <a:lumMod val="50000"/>
                    <a:lumOff val="50000"/>
                  </a:schemeClr>
                </a:solidFill>
              </a:rPr>
              <a:t> de </a:t>
            </a:r>
            <a:r>
              <a:rPr lang="en-US" sz="2800" b="1" dirty="0" err="1">
                <a:solidFill>
                  <a:schemeClr val="tx1">
                    <a:lumMod val="50000"/>
                    <a:lumOff val="50000"/>
                  </a:schemeClr>
                </a:solidFill>
              </a:rPr>
              <a:t>procedimiento</a:t>
            </a:r>
            <a:r>
              <a:rPr lang="en-US" sz="2800" b="1" dirty="0">
                <a:solidFill>
                  <a:schemeClr val="tx1">
                    <a:lumMod val="50000"/>
                    <a:lumOff val="50000"/>
                  </a:schemeClr>
                </a:solidFill>
              </a:rPr>
              <a:t>: </a:t>
            </a:r>
            <a:r>
              <a:rPr lang="en-US" sz="2800" b="1" dirty="0" err="1">
                <a:solidFill>
                  <a:schemeClr val="tx1">
                    <a:lumMod val="50000"/>
                    <a:lumOff val="50000"/>
                  </a:schemeClr>
                </a:solidFill>
              </a:rPr>
              <a:t>biopsia</a:t>
            </a:r>
            <a:r>
              <a:rPr lang="en-US" sz="2800" b="1" dirty="0">
                <a:solidFill>
                  <a:schemeClr val="tx1">
                    <a:lumMod val="50000"/>
                    <a:lumOff val="50000"/>
                  </a:schemeClr>
                </a:solidFill>
              </a:rPr>
              <a:t> </a:t>
            </a:r>
            <a:r>
              <a:rPr lang="en-US" sz="2800" b="1" dirty="0" err="1">
                <a:solidFill>
                  <a:schemeClr val="tx1">
                    <a:lumMod val="50000"/>
                    <a:lumOff val="50000"/>
                  </a:schemeClr>
                </a:solidFill>
              </a:rPr>
              <a:t>guiada</a:t>
            </a:r>
            <a:r>
              <a:rPr lang="en-US" sz="2800" b="1" dirty="0">
                <a:solidFill>
                  <a:schemeClr val="tx1">
                    <a:lumMod val="50000"/>
                    <a:lumOff val="50000"/>
                  </a:schemeClr>
                </a:solidFill>
              </a:rPr>
              <a:t> </a:t>
            </a:r>
            <a:r>
              <a:rPr lang="en-US" sz="2800" b="1" dirty="0" err="1">
                <a:solidFill>
                  <a:schemeClr val="tx1">
                    <a:lumMod val="50000"/>
                    <a:lumOff val="50000"/>
                  </a:schemeClr>
                </a:solidFill>
              </a:rPr>
              <a:t>por</a:t>
            </a:r>
            <a:r>
              <a:rPr lang="en-US" sz="2800" b="1" dirty="0">
                <a:solidFill>
                  <a:schemeClr val="tx1">
                    <a:lumMod val="50000"/>
                    <a:lumOff val="50000"/>
                  </a:schemeClr>
                </a:solidFill>
              </a:rPr>
              <a:t> TC</a:t>
            </a:r>
          </a:p>
        </p:txBody>
      </p:sp>
      <p:sp>
        <p:nvSpPr>
          <p:cNvPr id="24" name="Title 1">
            <a:extLst>
              <a:ext uri="{FF2B5EF4-FFF2-40B4-BE49-F238E27FC236}">
                <a16:creationId xmlns:a16="http://schemas.microsoft.com/office/drawing/2014/main" id="{6861477B-B7D4-4B6F-BAB0-DDF021940C57}"/>
              </a:ext>
            </a:extLst>
          </p:cNvPr>
          <p:cNvSpPr txBox="1">
            <a:spLocks/>
          </p:cNvSpPr>
          <p:nvPr/>
        </p:nvSpPr>
        <p:spPr>
          <a:xfrm>
            <a:off x="458188" y="829676"/>
            <a:ext cx="4988863" cy="571373"/>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t>Tecnica</a:t>
            </a:r>
            <a:r>
              <a:rPr lang="en-US" sz="2200" b="1" dirty="0"/>
              <a:t>: </a:t>
            </a:r>
            <a:r>
              <a:rPr lang="en-US" sz="2200" b="1" dirty="0" err="1">
                <a:solidFill>
                  <a:srgbClr val="D31145"/>
                </a:solidFill>
              </a:rPr>
              <a:t>Bloqueo</a:t>
            </a:r>
            <a:r>
              <a:rPr lang="en-US" sz="2200" b="1" dirty="0">
                <a:solidFill>
                  <a:srgbClr val="D31145"/>
                </a:solidFill>
              </a:rPr>
              <a:t> del </a:t>
            </a:r>
            <a:r>
              <a:rPr lang="en-US" sz="2200" b="1" dirty="0" err="1">
                <a:solidFill>
                  <a:srgbClr val="D31145"/>
                </a:solidFill>
              </a:rPr>
              <a:t>nervio</a:t>
            </a:r>
            <a:r>
              <a:rPr lang="en-US" sz="2200" b="1" dirty="0">
                <a:solidFill>
                  <a:srgbClr val="D31145"/>
                </a:solidFill>
              </a:rPr>
              <a:t> </a:t>
            </a:r>
            <a:r>
              <a:rPr lang="en-US" sz="2200" b="1" dirty="0" err="1">
                <a:solidFill>
                  <a:srgbClr val="D31145"/>
                </a:solidFill>
              </a:rPr>
              <a:t>frénico</a:t>
            </a:r>
            <a:endParaRPr lang="en-US" sz="2200" b="1" dirty="0">
              <a:solidFill>
                <a:srgbClr val="D31145"/>
              </a:solidFill>
            </a:endParaRPr>
          </a:p>
        </p:txBody>
      </p:sp>
      <p:grpSp>
        <p:nvGrpSpPr>
          <p:cNvPr id="2" name="Group 1"/>
          <p:cNvGrpSpPr/>
          <p:nvPr/>
        </p:nvGrpSpPr>
        <p:grpSpPr>
          <a:xfrm>
            <a:off x="6055776" y="1549594"/>
            <a:ext cx="5459916" cy="2610108"/>
            <a:chOff x="5660901" y="3026152"/>
            <a:chExt cx="6316774" cy="3052502"/>
          </a:xfrm>
        </p:grpSpPr>
        <p:grpSp>
          <p:nvGrpSpPr>
            <p:cNvPr id="10" name="Group 9">
              <a:extLst>
                <a:ext uri="{FF2B5EF4-FFF2-40B4-BE49-F238E27FC236}">
                  <a16:creationId xmlns:a16="http://schemas.microsoft.com/office/drawing/2014/main" id="{FA492785-AB93-451A-8321-945B8B4BA80E}"/>
                </a:ext>
              </a:extLst>
            </p:cNvPr>
            <p:cNvGrpSpPr/>
            <p:nvPr/>
          </p:nvGrpSpPr>
          <p:grpSpPr>
            <a:xfrm>
              <a:off x="5661784" y="3026152"/>
              <a:ext cx="6315891" cy="3052502"/>
              <a:chOff x="1760005" y="3363011"/>
              <a:chExt cx="7536828" cy="3642587"/>
            </a:xfrm>
          </p:grpSpPr>
          <p:pic>
            <p:nvPicPr>
              <p:cNvPr id="3" name="Picture 2">
                <a:extLst>
                  <a:ext uri="{FF2B5EF4-FFF2-40B4-BE49-F238E27FC236}">
                    <a16:creationId xmlns:a16="http://schemas.microsoft.com/office/drawing/2014/main" id="{491A3B82-AB3B-7B4A-B601-1A38DDCD7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0005" y="3363011"/>
                <a:ext cx="3982802" cy="286535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5" name="Straight Arrow Connector 24">
                <a:extLst>
                  <a:ext uri="{FF2B5EF4-FFF2-40B4-BE49-F238E27FC236}">
                    <a16:creationId xmlns:a16="http://schemas.microsoft.com/office/drawing/2014/main" id="{AA546E1C-A257-45E0-9817-6F30089C716C}"/>
                  </a:ext>
                </a:extLst>
              </p:cNvPr>
              <p:cNvCxnSpPr>
                <a:cxnSpLocks/>
              </p:cNvCxnSpPr>
              <p:nvPr/>
            </p:nvCxnSpPr>
            <p:spPr>
              <a:xfrm>
                <a:off x="4775180" y="4789770"/>
                <a:ext cx="0" cy="429913"/>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4" descr="https://lh4.googleusercontent.com/rb3rXHWNDWLQAal5urXPnsdlZpAdlo2kI5kuoeaoy3yTflhZy8KhOJCT1OIOoDf3joRPv-Mf_2SyUIxK1sWvRFdQjSPhQ9XzuNpNbHtQIp5yjKxYQSzJfBtshf9TislKMwavzqM6vyM">
                <a:extLst>
                  <a:ext uri="{FF2B5EF4-FFF2-40B4-BE49-F238E27FC236}">
                    <a16:creationId xmlns:a16="http://schemas.microsoft.com/office/drawing/2014/main" id="{FE6B0DFC-FF4E-4D46-A998-0CF9457A02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43" t="13801" r="7997" b="8526"/>
              <a:stretch/>
            </p:blipFill>
            <p:spPr bwMode="auto">
              <a:xfrm>
                <a:off x="5729982" y="3363011"/>
                <a:ext cx="3559713" cy="286535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B61A60A-164E-4B2A-AC0E-CB9A4D575385}"/>
                  </a:ext>
                </a:extLst>
              </p:cNvPr>
              <p:cNvSpPr txBox="1"/>
              <p:nvPr/>
            </p:nvSpPr>
            <p:spPr>
              <a:xfrm>
                <a:off x="5740074" y="6103598"/>
                <a:ext cx="3556759" cy="902000"/>
              </a:xfrm>
              <a:prstGeom prst="rect">
                <a:avLst/>
              </a:prstGeom>
              <a:solidFill>
                <a:schemeClr val="tx1"/>
              </a:solidFill>
            </p:spPr>
            <p:txBody>
              <a:bodyPr wrap="square" rtlCol="0">
                <a:spAutoFit/>
              </a:bodyPr>
              <a:lstStyle/>
              <a:p>
                <a:r>
                  <a:rPr lang="es-AR" sz="1200" dirty="0">
                    <a:solidFill>
                      <a:schemeClr val="bg1"/>
                    </a:solidFill>
                  </a:rPr>
                  <a:t>TC axial; los resultados del examen patológico confirmaron granuloma no necrotizante (</a:t>
                </a:r>
                <a:r>
                  <a:rPr lang="es-AR" sz="1200" dirty="0">
                    <a:solidFill>
                      <a:srgbClr val="FF0000"/>
                    </a:solidFill>
                  </a:rPr>
                  <a:t>flecha</a:t>
                </a:r>
                <a:r>
                  <a:rPr lang="es-AR" sz="1200" dirty="0">
                    <a:solidFill>
                      <a:schemeClr val="bg1"/>
                    </a:solidFill>
                  </a:rPr>
                  <a:t>)</a:t>
                </a:r>
                <a:endParaRPr lang="en-US" sz="1200" dirty="0">
                  <a:solidFill>
                    <a:schemeClr val="bg1"/>
                  </a:solidFill>
                </a:endParaRPr>
              </a:p>
            </p:txBody>
          </p:sp>
          <p:cxnSp>
            <p:nvCxnSpPr>
              <p:cNvPr id="30" name="Straight Arrow Connector 29">
                <a:extLst>
                  <a:ext uri="{FF2B5EF4-FFF2-40B4-BE49-F238E27FC236}">
                    <a16:creationId xmlns:a16="http://schemas.microsoft.com/office/drawing/2014/main" id="{38A7C3AD-70BB-4047-9178-A5E00EA96494}"/>
                  </a:ext>
                </a:extLst>
              </p:cNvPr>
              <p:cNvCxnSpPr>
                <a:cxnSpLocks/>
              </p:cNvCxnSpPr>
              <p:nvPr/>
            </p:nvCxnSpPr>
            <p:spPr>
              <a:xfrm>
                <a:off x="8073887" y="3833134"/>
                <a:ext cx="0" cy="429913"/>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itle 6">
              <a:extLst>
                <a:ext uri="{FF2B5EF4-FFF2-40B4-BE49-F238E27FC236}">
                  <a16:creationId xmlns:a16="http://schemas.microsoft.com/office/drawing/2014/main" id="{879EB860-1FC8-4479-B1C8-D08852B8BB68}"/>
                </a:ext>
              </a:extLst>
            </p:cNvPr>
            <p:cNvSpPr txBox="1">
              <a:spLocks/>
            </p:cNvSpPr>
            <p:nvPr/>
          </p:nvSpPr>
          <p:spPr>
            <a:xfrm>
              <a:off x="5660901" y="5419591"/>
              <a:ext cx="3346897" cy="65906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Axial PET/CT</a:t>
              </a:r>
            </a:p>
          </p:txBody>
        </p:sp>
      </p:grpSp>
    </p:spTree>
    <p:extLst>
      <p:ext uri="{BB962C8B-B14F-4D97-AF65-F5344CB8AC3E}">
        <p14:creationId xmlns:p14="http://schemas.microsoft.com/office/powerpoint/2010/main" val="381737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3A031B7-C60E-45BA-AA02-569DB42E9D4F}"/>
              </a:ext>
            </a:extLst>
          </p:cNvPr>
          <p:cNvSpPr/>
          <p:nvPr/>
        </p:nvSpPr>
        <p:spPr>
          <a:xfrm>
            <a:off x="981057" y="91648"/>
            <a:ext cx="10338108" cy="523220"/>
          </a:xfrm>
          <a:prstGeom prst="rect">
            <a:avLst/>
          </a:prstGeom>
        </p:spPr>
        <p:txBody>
          <a:bodyPr wrap="square">
            <a:spAutoFit/>
          </a:bodyPr>
          <a:lstStyle/>
          <a:p>
            <a:pPr algn="ctr"/>
            <a:r>
              <a:rPr lang="es-ES" sz="2800" b="1" dirty="0">
                <a:solidFill>
                  <a:schemeClr val="tx1">
                    <a:lumMod val="50000"/>
                    <a:lumOff val="50000"/>
                  </a:schemeClr>
                </a:solidFill>
              </a:rPr>
              <a:t>Biopsia guiada por TC: complicaciones</a:t>
            </a:r>
            <a:endParaRPr lang="en-US" sz="2800" b="1" dirty="0">
              <a:solidFill>
                <a:schemeClr val="tx1">
                  <a:lumMod val="50000"/>
                  <a:lumOff val="50000"/>
                </a:schemeClr>
              </a:solidFill>
            </a:endParaRPr>
          </a:p>
        </p:txBody>
      </p:sp>
      <p:grpSp>
        <p:nvGrpSpPr>
          <p:cNvPr id="2" name="Group 1"/>
          <p:cNvGrpSpPr/>
          <p:nvPr/>
        </p:nvGrpSpPr>
        <p:grpSpPr>
          <a:xfrm>
            <a:off x="2650300" y="2507823"/>
            <a:ext cx="8858076" cy="4263102"/>
            <a:chOff x="527873" y="419149"/>
            <a:chExt cx="13676566" cy="6582082"/>
          </a:xfrm>
        </p:grpSpPr>
        <p:pic>
          <p:nvPicPr>
            <p:cNvPr id="3" name="Picture 2">
              <a:extLst>
                <a:ext uri="{FF2B5EF4-FFF2-40B4-BE49-F238E27FC236}">
                  <a16:creationId xmlns:a16="http://schemas.microsoft.com/office/drawing/2014/main" id="{3BD245F5-AAB0-4940-8ADB-D737B8E22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4" t="24554" r="28561" b="14970"/>
            <a:stretch>
              <a:fillRect/>
            </a:stretch>
          </p:blipFill>
          <p:spPr>
            <a:xfrm>
              <a:off x="2995540" y="1224297"/>
              <a:ext cx="2507055" cy="2478666"/>
            </a:xfrm>
            <a:prstGeom prst="rect">
              <a:avLst/>
            </a:prstGeom>
            <a:ln>
              <a:noFill/>
              <a:miter lim="800000"/>
              <a:headEnd/>
              <a:tailEnd/>
            </a:ln>
          </p:spPr>
        </p:pic>
        <p:pic>
          <p:nvPicPr>
            <p:cNvPr id="4" name="Picture 3">
              <a:extLst>
                <a:ext uri="{FF2B5EF4-FFF2-40B4-BE49-F238E27FC236}">
                  <a16:creationId xmlns:a16="http://schemas.microsoft.com/office/drawing/2014/main" id="{9D10FE99-E702-4442-A6D6-C9C50324B5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27873" y="1235295"/>
              <a:ext cx="2467668" cy="2467668"/>
            </a:xfrm>
            <a:prstGeom prst="rect">
              <a:avLst/>
            </a:prstGeom>
            <a:ln>
              <a:noFill/>
              <a:miter lim="800000"/>
              <a:headEnd/>
              <a:tailEnd/>
            </a:ln>
          </p:spPr>
        </p:pic>
        <p:sp>
          <p:nvSpPr>
            <p:cNvPr id="5" name="TextBox 4">
              <a:extLst>
                <a:ext uri="{FF2B5EF4-FFF2-40B4-BE49-F238E27FC236}">
                  <a16:creationId xmlns:a16="http://schemas.microsoft.com/office/drawing/2014/main" id="{D1AB438F-DB2B-1B44-8409-A841EDF86774}"/>
                </a:ext>
              </a:extLst>
            </p:cNvPr>
            <p:cNvSpPr txBox="1"/>
            <p:nvPr/>
          </p:nvSpPr>
          <p:spPr>
            <a:xfrm>
              <a:off x="527873" y="419149"/>
              <a:ext cx="4974722" cy="7127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200" dirty="0"/>
                <a:t>Imágenes axiales de TC muestran la punta de la aguja de corte dentro de una masa pulmonar.</a:t>
              </a:r>
              <a:endParaRPr lang="en-US" sz="1200" dirty="0"/>
            </a:p>
          </p:txBody>
        </p:sp>
        <p:pic>
          <p:nvPicPr>
            <p:cNvPr id="6" name="Picture 5">
              <a:extLst>
                <a:ext uri="{FF2B5EF4-FFF2-40B4-BE49-F238E27FC236}">
                  <a16:creationId xmlns:a16="http://schemas.microsoft.com/office/drawing/2014/main" id="{3C064A66-EAB7-3341-A581-55069CE88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331" t="13571" r="9465" b="26817"/>
            <a:stretch>
              <a:fillRect/>
            </a:stretch>
          </p:blipFill>
          <p:spPr bwMode="auto">
            <a:xfrm>
              <a:off x="5657083" y="2262838"/>
              <a:ext cx="4278300" cy="423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4D28761D-443D-DB4B-A327-53C105224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275" t="15186" r="10098" b="22862"/>
            <a:stretch>
              <a:fillRect/>
            </a:stretch>
          </p:blipFill>
          <p:spPr bwMode="auto">
            <a:xfrm>
              <a:off x="9990245" y="2262838"/>
              <a:ext cx="4214194" cy="423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0B8E41EE-EFD6-8946-8A15-8CB4ED32D975}"/>
                </a:ext>
              </a:extLst>
            </p:cNvPr>
            <p:cNvSpPr txBox="1"/>
            <p:nvPr/>
          </p:nvSpPr>
          <p:spPr>
            <a:xfrm>
              <a:off x="6851893" y="1485016"/>
              <a:ext cx="6276703" cy="7127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1200" dirty="0"/>
                <a:t>Imágenes axiales de TC (arriba) muestran hemorragia parenquimatosa pulmonar posterior a la biopsia.</a:t>
              </a:r>
              <a:endParaRPr lang="en-US" sz="1200" dirty="0"/>
            </a:p>
          </p:txBody>
        </p:sp>
        <p:pic>
          <p:nvPicPr>
            <p:cNvPr id="9" name="Picture 2">
              <a:extLst>
                <a:ext uri="{FF2B5EF4-FFF2-40B4-BE49-F238E27FC236}">
                  <a16:creationId xmlns:a16="http://schemas.microsoft.com/office/drawing/2014/main" id="{473018C4-6DB6-6D41-8480-0BA37CF50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527873" y="3875318"/>
              <a:ext cx="2650718" cy="2650718"/>
            </a:xfrm>
            <a:prstGeom prst="rect">
              <a:avLst/>
            </a:prstGeom>
            <a:ln>
              <a:noFill/>
              <a:miter lim="800000"/>
              <a:headEnd/>
              <a:tailEnd/>
            </a:ln>
          </p:spPr>
        </p:pic>
        <p:pic>
          <p:nvPicPr>
            <p:cNvPr id="10" name="Picture 3">
              <a:extLst>
                <a:ext uri="{FF2B5EF4-FFF2-40B4-BE49-F238E27FC236}">
                  <a16:creationId xmlns:a16="http://schemas.microsoft.com/office/drawing/2014/main" id="{D8D89C4D-62DD-8442-9CA0-DA5B88B6C1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2851878" y="3875318"/>
              <a:ext cx="2650717" cy="2650718"/>
            </a:xfrm>
            <a:prstGeom prst="rect">
              <a:avLst/>
            </a:prstGeom>
            <a:ln>
              <a:noFill/>
              <a:miter lim="800000"/>
              <a:headEnd/>
              <a:tailEnd/>
            </a:ln>
          </p:spPr>
        </p:pic>
        <p:sp>
          <p:nvSpPr>
            <p:cNvPr id="11" name="TextBox 10">
              <a:extLst>
                <a:ext uri="{FF2B5EF4-FFF2-40B4-BE49-F238E27FC236}">
                  <a16:creationId xmlns:a16="http://schemas.microsoft.com/office/drawing/2014/main" id="{26044487-C28B-4B41-A110-F906754E555E}"/>
                </a:ext>
              </a:extLst>
            </p:cNvPr>
            <p:cNvSpPr txBox="1"/>
            <p:nvPr/>
          </p:nvSpPr>
          <p:spPr>
            <a:xfrm>
              <a:off x="1853232" y="6526034"/>
              <a:ext cx="1955593" cy="475197"/>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dirty="0" err="1"/>
                <a:t>Pneumotorax</a:t>
              </a:r>
              <a:endParaRPr lang="en-US" sz="1400" dirty="0"/>
            </a:p>
          </p:txBody>
        </p:sp>
      </p:grpSp>
      <p:sp>
        <p:nvSpPr>
          <p:cNvPr id="15" name="Rectangle 14"/>
          <p:cNvSpPr/>
          <p:nvPr/>
        </p:nvSpPr>
        <p:spPr>
          <a:xfrm>
            <a:off x="217715" y="598026"/>
            <a:ext cx="11876314" cy="1815882"/>
          </a:xfrm>
          <a:prstGeom prst="rect">
            <a:avLst/>
          </a:prstGeom>
        </p:spPr>
        <p:txBody>
          <a:bodyPr wrap="square">
            <a:spAutoFit/>
          </a:bodyPr>
          <a:lstStyle/>
          <a:p>
            <a:pPr marL="285750" indent="-285750">
              <a:buFont typeface="Arial" panose="020B0604020202020204" pitchFamily="34" charset="0"/>
              <a:buChar char="•"/>
            </a:pPr>
            <a:r>
              <a:rPr lang="es-ES" sz="1400" dirty="0"/>
              <a:t>La biopsia percutánea suele ser bien tolerada por el paciente. Las complicaciones comunes incluyen lesiones directas a las estructuras locales.</a:t>
            </a:r>
            <a:endParaRPr lang="en-US" sz="1400" dirty="0"/>
          </a:p>
          <a:p>
            <a:r>
              <a:rPr lang="en-US" sz="1400" dirty="0"/>
              <a:t> </a:t>
            </a:r>
          </a:p>
          <a:p>
            <a:pPr marL="285750" indent="-285750">
              <a:buFont typeface="Arial" panose="020B0604020202020204" pitchFamily="34" charset="0"/>
              <a:buChar char="•"/>
            </a:pPr>
            <a:r>
              <a:rPr lang="es-ES" sz="1400" dirty="0"/>
              <a:t>A menudo autolimitadas, las complicaciones como los hematomas de pequeño volumen se pueden presentar después de una biopsia y rara vez tienen importancia clínica. El neumotórax después de una biopsia pulmonar es una entidad bien conocida, con frecuencia requiere vigilancia de radiografía de tórax de intervalo corto.</a:t>
            </a:r>
            <a:endParaRPr lang="en-US" sz="1400" dirty="0"/>
          </a:p>
          <a:p>
            <a:r>
              <a:rPr lang="en-US" sz="1400" dirty="0"/>
              <a:t>  </a:t>
            </a:r>
          </a:p>
          <a:p>
            <a:pPr marL="285750" indent="-285750">
              <a:buFont typeface="Arial" panose="020B0604020202020204" pitchFamily="34" charset="0"/>
              <a:buChar char="•"/>
            </a:pPr>
            <a:r>
              <a:rPr lang="es-ES" sz="1400" dirty="0"/>
              <a:t>Complicaciones más graves pueden resultar de vasos grandes, vías aéreas centrales o lesiones intestinales. A continuación se muestran complicaciones raras, como pseudoaneurisma o mal funcionamiento del estilete. La adherencia a las técnicas adjuntas descritas puede ayudar a evitar tales eventos.</a:t>
            </a:r>
            <a:endParaRPr lang="en-US" sz="1400" dirty="0"/>
          </a:p>
        </p:txBody>
      </p:sp>
    </p:spTree>
    <p:extLst>
      <p:ext uri="{BB962C8B-B14F-4D97-AF65-F5344CB8AC3E}">
        <p14:creationId xmlns:p14="http://schemas.microsoft.com/office/powerpoint/2010/main" val="465816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E8D2-08B2-4B1A-8D4C-72E9435FA7C5}"/>
              </a:ext>
            </a:extLst>
          </p:cNvPr>
          <p:cNvSpPr txBox="1">
            <a:spLocks/>
          </p:cNvSpPr>
          <p:nvPr/>
        </p:nvSpPr>
        <p:spPr>
          <a:xfrm>
            <a:off x="65576" y="207132"/>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b="1" dirty="0"/>
              <a:t>Técnicas de Procedimiento: Biopsia guiada por Imágenes de multimodales  y  </a:t>
            </a:r>
            <a:r>
              <a:rPr lang="es-ES" sz="3600" b="1" dirty="0" err="1"/>
              <a:t>Ecografia</a:t>
            </a:r>
            <a:r>
              <a:rPr lang="es-ES" sz="3600" b="1" dirty="0"/>
              <a:t>.</a:t>
            </a:r>
            <a:endParaRPr lang="en-US" sz="3600" b="1" dirty="0"/>
          </a:p>
        </p:txBody>
      </p:sp>
      <p:sp>
        <p:nvSpPr>
          <p:cNvPr id="3" name="TextBox 2">
            <a:extLst>
              <a:ext uri="{FF2B5EF4-FFF2-40B4-BE49-F238E27FC236}">
                <a16:creationId xmlns:a16="http://schemas.microsoft.com/office/drawing/2014/main" id="{D48AA4D3-EBEE-474A-AA02-F01A744CAC1F}"/>
              </a:ext>
            </a:extLst>
          </p:cNvPr>
          <p:cNvSpPr txBox="1"/>
          <p:nvPr/>
        </p:nvSpPr>
        <p:spPr>
          <a:xfrm>
            <a:off x="1076528" y="1379382"/>
            <a:ext cx="10038944" cy="1200329"/>
          </a:xfrm>
          <a:prstGeom prst="rect">
            <a:avLst/>
          </a:prstGeom>
          <a:noFill/>
        </p:spPr>
        <p:txBody>
          <a:bodyPr wrap="square" rtlCol="0">
            <a:spAutoFit/>
          </a:bodyPr>
          <a:lstStyle/>
          <a:p>
            <a:pPr marL="285750" indent="-285750">
              <a:buFont typeface="Arial" panose="020B0604020202020204" pitchFamily="34" charset="0"/>
              <a:buChar char="•"/>
            </a:pPr>
            <a:r>
              <a:rPr lang="es-ES" sz="2400" dirty="0"/>
              <a:t>Las imágenes de </a:t>
            </a:r>
            <a:r>
              <a:rPr lang="es-ES" sz="2400" dirty="0" err="1"/>
              <a:t>ecografia</a:t>
            </a:r>
            <a:r>
              <a:rPr lang="es-ES" sz="2400" dirty="0"/>
              <a:t> y las multimodalidad pueden proporcionar medios nuevos y adicionales para localizar mejor las lesiones objetivo y se discuten brevemente en las siguientes diapositivas</a:t>
            </a:r>
            <a:r>
              <a:rPr lang="en-US" sz="2400" dirty="0"/>
              <a:t>.</a:t>
            </a:r>
          </a:p>
        </p:txBody>
      </p:sp>
      <p:sp>
        <p:nvSpPr>
          <p:cNvPr id="4" name="TextBox 3">
            <a:extLst>
              <a:ext uri="{FF2B5EF4-FFF2-40B4-BE49-F238E27FC236}">
                <a16:creationId xmlns:a16="http://schemas.microsoft.com/office/drawing/2014/main" id="{243BC1CA-7D83-4F01-8BFA-08DCFDCCEBB4}"/>
              </a:ext>
            </a:extLst>
          </p:cNvPr>
          <p:cNvSpPr txBox="1"/>
          <p:nvPr/>
        </p:nvSpPr>
        <p:spPr>
          <a:xfrm>
            <a:off x="2241680" y="2579711"/>
            <a:ext cx="1977850" cy="55399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tIns="91440" bIns="91440" rtlCol="0">
            <a:spAutoFit/>
          </a:bodyPr>
          <a:lstStyle/>
          <a:p>
            <a:pPr algn="ctr"/>
            <a:r>
              <a:rPr lang="en-US" sz="2400" dirty="0" err="1">
                <a:solidFill>
                  <a:schemeClr val="tx1"/>
                </a:solidFill>
              </a:rPr>
              <a:t>Ecografia</a:t>
            </a:r>
            <a:r>
              <a:rPr lang="en-US" sz="2400" dirty="0">
                <a:solidFill>
                  <a:schemeClr val="tx1"/>
                </a:solidFill>
              </a:rPr>
              <a:t>/CTE </a:t>
            </a:r>
          </a:p>
        </p:txBody>
      </p:sp>
      <p:sp>
        <p:nvSpPr>
          <p:cNvPr id="5" name="TextBox 4">
            <a:extLst>
              <a:ext uri="{FF2B5EF4-FFF2-40B4-BE49-F238E27FC236}">
                <a16:creationId xmlns:a16="http://schemas.microsoft.com/office/drawing/2014/main" id="{FACC725C-4C74-44BC-88C8-5174F8B9486C}"/>
              </a:ext>
            </a:extLst>
          </p:cNvPr>
          <p:cNvSpPr txBox="1"/>
          <p:nvPr/>
        </p:nvSpPr>
        <p:spPr>
          <a:xfrm>
            <a:off x="6441501" y="2634319"/>
            <a:ext cx="4746033" cy="553998"/>
          </a:xfrm>
          <a:prstGeom prst="rect">
            <a:avLst/>
          </a:prstGeom>
          <a:solidFill>
            <a:schemeClr val="accent1">
              <a:lumMod val="60000"/>
              <a:lumOff val="40000"/>
            </a:schemeClr>
          </a:solidFill>
          <a:ln w="15875">
            <a:solidFill>
              <a:schemeClr val="accent1">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tIns="91440" bIns="91440" rtlCol="0">
            <a:spAutoFit/>
          </a:bodyPr>
          <a:lstStyle/>
          <a:p>
            <a:pPr algn="ctr"/>
            <a:r>
              <a:rPr lang="en-US" sz="2400" dirty="0" err="1">
                <a:solidFill>
                  <a:schemeClr val="tx1"/>
                </a:solidFill>
              </a:rPr>
              <a:t>Imágenes</a:t>
            </a:r>
            <a:r>
              <a:rPr lang="en-US" sz="2400" dirty="0">
                <a:solidFill>
                  <a:schemeClr val="tx1"/>
                </a:solidFill>
              </a:rPr>
              <a:t> de </a:t>
            </a:r>
            <a:r>
              <a:rPr lang="en-US" sz="2400" dirty="0" err="1">
                <a:solidFill>
                  <a:schemeClr val="tx1"/>
                </a:solidFill>
              </a:rPr>
              <a:t>multimodales</a:t>
            </a:r>
            <a:endParaRPr lang="en-US" sz="2400" dirty="0">
              <a:solidFill>
                <a:schemeClr val="tx1"/>
              </a:solidFill>
            </a:endParaRPr>
          </a:p>
        </p:txBody>
      </p:sp>
      <p:sp>
        <p:nvSpPr>
          <p:cNvPr id="6" name="TextBox 5">
            <a:extLst>
              <a:ext uri="{FF2B5EF4-FFF2-40B4-BE49-F238E27FC236}">
                <a16:creationId xmlns:a16="http://schemas.microsoft.com/office/drawing/2014/main" id="{20626E5F-2D73-4B42-9F24-F549AFB802E8}"/>
              </a:ext>
            </a:extLst>
          </p:cNvPr>
          <p:cNvSpPr txBox="1"/>
          <p:nvPr/>
        </p:nvSpPr>
        <p:spPr>
          <a:xfrm>
            <a:off x="1076528" y="3407664"/>
            <a:ext cx="5019472" cy="2677656"/>
          </a:xfrm>
          <a:prstGeom prst="rect">
            <a:avLst/>
          </a:prstGeom>
          <a:noFill/>
        </p:spPr>
        <p:txBody>
          <a:bodyPr wrap="square" rtlCol="0">
            <a:spAutoFit/>
          </a:bodyPr>
          <a:lstStyle/>
          <a:p>
            <a:pPr marL="285750" indent="-285750">
              <a:buFont typeface="Arial" panose="020B0604020202020204" pitchFamily="34" charset="0"/>
              <a:buChar char="•"/>
            </a:pPr>
            <a:r>
              <a:rPr lang="es-ES" sz="2400" dirty="0"/>
              <a:t>Permite la evaluación </a:t>
            </a:r>
            <a:r>
              <a:rPr lang="es-ES" sz="2400" dirty="0" err="1"/>
              <a:t>sonorgráfica</a:t>
            </a:r>
            <a:r>
              <a:rPr lang="es-ES" sz="2400" dirty="0"/>
              <a:t> de la perfusión tisular y ayuda en la evaluación diagnóstica, sin el uso de material de contraste yodado o a base de gadolinio</a:t>
            </a:r>
          </a:p>
          <a:p>
            <a:pPr marL="285750" indent="-285750">
              <a:buFont typeface="Arial" panose="020B0604020202020204" pitchFamily="34" charset="0"/>
              <a:buChar char="•"/>
            </a:pPr>
            <a:r>
              <a:rPr lang="es-ES" sz="2400" dirty="0"/>
              <a:t>Además, puede ayudar en la localización de lesiones</a:t>
            </a:r>
            <a:endParaRPr lang="en-US" sz="2400" dirty="0"/>
          </a:p>
        </p:txBody>
      </p:sp>
      <p:sp>
        <p:nvSpPr>
          <p:cNvPr id="7" name="TextBox 6">
            <a:extLst>
              <a:ext uri="{FF2B5EF4-FFF2-40B4-BE49-F238E27FC236}">
                <a16:creationId xmlns:a16="http://schemas.microsoft.com/office/drawing/2014/main" id="{B0B85EFD-128F-4052-894C-DAFD3CC0D079}"/>
              </a:ext>
            </a:extLst>
          </p:cNvPr>
          <p:cNvSpPr txBox="1"/>
          <p:nvPr/>
        </p:nvSpPr>
        <p:spPr>
          <a:xfrm>
            <a:off x="6441501" y="3407664"/>
            <a:ext cx="5019472" cy="2677656"/>
          </a:xfrm>
          <a:prstGeom prst="rect">
            <a:avLst/>
          </a:prstGeom>
          <a:noFill/>
        </p:spPr>
        <p:txBody>
          <a:bodyPr wrap="square" rtlCol="0">
            <a:spAutoFit/>
          </a:bodyPr>
          <a:lstStyle/>
          <a:p>
            <a:pPr marL="285750" indent="-285750">
              <a:buFont typeface="Arial" panose="020B0604020202020204" pitchFamily="34" charset="0"/>
              <a:buChar char="•"/>
            </a:pPr>
            <a:r>
              <a:rPr lang="es-ES" sz="2400" dirty="0"/>
              <a:t>Fusión por RMN/Eco. para biopsia de próstata</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s-ES" sz="2400" dirty="0"/>
              <a:t>Fusión adyuvante de PET y TC/MR con </a:t>
            </a:r>
            <a:r>
              <a:rPr lang="es-ES" sz="2400" dirty="0" err="1"/>
              <a:t>Ecografia</a:t>
            </a:r>
            <a:r>
              <a:rPr lang="es-ES" sz="2400" dirty="0"/>
              <a:t> para la evaluación de la viabilidad y la localización más precisa de lesiones</a:t>
            </a:r>
            <a:endParaRPr lang="en-US" sz="2400" dirty="0"/>
          </a:p>
        </p:txBody>
      </p:sp>
    </p:spTree>
    <p:extLst>
      <p:ext uri="{BB962C8B-B14F-4D97-AF65-F5344CB8AC3E}">
        <p14:creationId xmlns:p14="http://schemas.microsoft.com/office/powerpoint/2010/main" val="901560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04950-57EA-6342-BAC5-B0D516A76466}"/>
              </a:ext>
            </a:extLst>
          </p:cNvPr>
          <p:cNvSpPr txBox="1"/>
          <p:nvPr/>
        </p:nvSpPr>
        <p:spPr>
          <a:xfrm>
            <a:off x="586089" y="1508428"/>
            <a:ext cx="10707717" cy="147732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wrap="square" rtlCol="0">
            <a:spAutoFit/>
          </a:bodyPr>
          <a:lstStyle/>
          <a:p>
            <a:r>
              <a:rPr lang="en-US" b="1" dirty="0" err="1">
                <a:solidFill>
                  <a:srgbClr val="D31145"/>
                </a:solidFill>
              </a:rPr>
              <a:t>Principios</a:t>
            </a:r>
            <a:r>
              <a:rPr lang="en-US" b="1" dirty="0">
                <a:solidFill>
                  <a:srgbClr val="D31145"/>
                </a:solidFill>
              </a:rPr>
              <a:t> de </a:t>
            </a:r>
            <a:r>
              <a:rPr lang="en-US" b="1" dirty="0" err="1">
                <a:solidFill>
                  <a:srgbClr val="D31145"/>
                </a:solidFill>
              </a:rPr>
              <a:t>uso</a:t>
            </a:r>
            <a:r>
              <a:rPr lang="en-US" b="1" dirty="0">
                <a:solidFill>
                  <a:srgbClr val="D31145"/>
                </a:solidFill>
              </a:rPr>
              <a:t> de </a:t>
            </a:r>
            <a:r>
              <a:rPr lang="en-US" b="1" dirty="0" err="1">
                <a:solidFill>
                  <a:srgbClr val="D31145"/>
                </a:solidFill>
              </a:rPr>
              <a:t>ecografia</a:t>
            </a:r>
            <a:r>
              <a:rPr lang="en-US" b="1" dirty="0">
                <a:solidFill>
                  <a:srgbClr val="D31145"/>
                </a:solidFill>
              </a:rPr>
              <a:t> </a:t>
            </a:r>
            <a:r>
              <a:rPr lang="en-US" b="1" dirty="0" err="1">
                <a:solidFill>
                  <a:srgbClr val="D31145"/>
                </a:solidFill>
              </a:rPr>
              <a:t>contrastada</a:t>
            </a:r>
            <a:r>
              <a:rPr lang="en-US" b="1" dirty="0">
                <a:solidFill>
                  <a:srgbClr val="D31145"/>
                </a:solidFill>
              </a:rPr>
              <a:t>:</a:t>
            </a:r>
          </a:p>
          <a:p>
            <a:pPr marL="285750" indent="-285750">
              <a:buFont typeface="Arial" panose="020B0604020202020204" pitchFamily="34" charset="0"/>
              <a:buChar char="•"/>
            </a:pPr>
            <a:r>
              <a:rPr lang="es-ES" dirty="0"/>
              <a:t>El material de contraste de microburbujas permite la evaluación </a:t>
            </a:r>
            <a:r>
              <a:rPr lang="es-ES" dirty="0" err="1"/>
              <a:t>ecnográfica</a:t>
            </a:r>
            <a:r>
              <a:rPr lang="es-ES" dirty="0"/>
              <a:t> de la perfusión tisular.</a:t>
            </a:r>
            <a:endParaRPr lang="en-US" dirty="0"/>
          </a:p>
          <a:p>
            <a:pPr marL="285750" indent="-285750">
              <a:buFont typeface="Arial" panose="020B0604020202020204" pitchFamily="34" charset="0"/>
              <a:buChar char="•"/>
            </a:pPr>
            <a:r>
              <a:rPr lang="es-ES" dirty="0"/>
              <a:t>La señal de </a:t>
            </a:r>
            <a:r>
              <a:rPr lang="es-ES" dirty="0" err="1"/>
              <a:t>ultrasunido</a:t>
            </a:r>
            <a:r>
              <a:rPr lang="es-ES" dirty="0"/>
              <a:t>, resuena según el tamaño de las microburbujas utilizadas</a:t>
            </a:r>
            <a:r>
              <a:rPr lang="en-US" dirty="0"/>
              <a:t>.</a:t>
            </a:r>
          </a:p>
          <a:p>
            <a:pPr marL="285750" indent="-285750">
              <a:buFont typeface="Arial" panose="020B0604020202020204" pitchFamily="34" charset="0"/>
              <a:buChar char="•"/>
            </a:pPr>
            <a:r>
              <a:rPr lang="es-ES" dirty="0"/>
              <a:t>Entonces las </a:t>
            </a:r>
            <a:r>
              <a:rPr lang="es-ES" dirty="0" err="1"/>
              <a:t>Ecografias</a:t>
            </a:r>
            <a:r>
              <a:rPr lang="es-ES" dirty="0"/>
              <a:t> pueden realizarse con atención sólo al material de contraste (similar al de una imagen de resta), destacando la región de interés si existen diferencias de perfusión de contraste</a:t>
            </a:r>
            <a:r>
              <a:rPr lang="en-US" dirty="0"/>
              <a:t>.</a:t>
            </a:r>
          </a:p>
        </p:txBody>
      </p:sp>
      <p:sp>
        <p:nvSpPr>
          <p:cNvPr id="5" name="TextBox 4">
            <a:extLst>
              <a:ext uri="{FF2B5EF4-FFF2-40B4-BE49-F238E27FC236}">
                <a16:creationId xmlns:a16="http://schemas.microsoft.com/office/drawing/2014/main" id="{2C0048B0-5693-6441-9C70-4301BDFCD875}"/>
              </a:ext>
            </a:extLst>
          </p:cNvPr>
          <p:cNvSpPr txBox="1"/>
          <p:nvPr/>
        </p:nvSpPr>
        <p:spPr>
          <a:xfrm>
            <a:off x="586089" y="3429000"/>
            <a:ext cx="5246821" cy="2862322"/>
          </a:xfrm>
          <a:prstGeom prst="rect">
            <a:avLst/>
          </a:prstGeom>
          <a:noFill/>
          <a:ln w="12700">
            <a:noFill/>
          </a:ln>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 dirty="0">
                <a:solidFill>
                  <a:schemeClr val="tx1"/>
                </a:solidFill>
              </a:rPr>
              <a:t>Usos actuales aprobados por la FDA de los Estados Unidos para </a:t>
            </a:r>
            <a:r>
              <a:rPr lang="es-ES" dirty="0" err="1">
                <a:solidFill>
                  <a:schemeClr val="tx1"/>
                </a:solidFill>
              </a:rPr>
              <a:t>Ecografia</a:t>
            </a:r>
            <a:r>
              <a:rPr lang="es-ES" dirty="0">
                <a:solidFill>
                  <a:schemeClr val="tx1"/>
                </a:solidFill>
              </a:rPr>
              <a:t> contrastada</a:t>
            </a:r>
            <a:r>
              <a:rPr lang="en-US" dirty="0">
                <a:solidFill>
                  <a:schemeClr val="tx1"/>
                </a:solidFill>
              </a:rPr>
              <a:t>:</a:t>
            </a:r>
          </a:p>
          <a:p>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Ecocardiografía</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s-ES" dirty="0">
                <a:solidFill>
                  <a:schemeClr val="tx1"/>
                </a:solidFill>
              </a:rPr>
              <a:t>Evaluación de lesiones hepáticas en pacientes adultos y pediátricos</a:t>
            </a:r>
            <a:endParaRPr lang="en-US" dirty="0">
              <a:solidFill>
                <a:schemeClr val="tx1"/>
              </a:solidFill>
            </a:endParaRPr>
          </a:p>
          <a:p>
            <a:endParaRPr lang="en-US" dirty="0">
              <a:solidFill>
                <a:schemeClr val="tx1"/>
              </a:solidFill>
            </a:endParaRPr>
          </a:p>
          <a:p>
            <a:r>
              <a:rPr lang="es-ES" dirty="0">
                <a:solidFill>
                  <a:schemeClr val="tx1"/>
                </a:solidFill>
              </a:rPr>
              <a:t>Las siguientes aplicaciones presentadas en ecografía renal están fuera de etiqueta.</a:t>
            </a:r>
            <a:endParaRPr lang="en-US" b="1" dirty="0">
              <a:solidFill>
                <a:schemeClr val="tx1"/>
              </a:solidFill>
            </a:endParaRPr>
          </a:p>
        </p:txBody>
      </p:sp>
      <p:sp>
        <p:nvSpPr>
          <p:cNvPr id="14" name="TextBox 13">
            <a:extLst>
              <a:ext uri="{FF2B5EF4-FFF2-40B4-BE49-F238E27FC236}">
                <a16:creationId xmlns:a16="http://schemas.microsoft.com/office/drawing/2014/main" id="{64F201E1-9DD3-4924-80F3-F31E2E6FEF84}"/>
              </a:ext>
            </a:extLst>
          </p:cNvPr>
          <p:cNvSpPr txBox="1"/>
          <p:nvPr/>
        </p:nvSpPr>
        <p:spPr>
          <a:xfrm>
            <a:off x="6531648" y="3203887"/>
            <a:ext cx="5567587" cy="400110"/>
          </a:xfrm>
          <a:prstGeom prst="rect">
            <a:avLst/>
          </a:prstGeom>
          <a:noFill/>
        </p:spPr>
        <p:txBody>
          <a:bodyPr wrap="square" rtlCol="0">
            <a:spAutoFit/>
          </a:bodyPr>
          <a:lstStyle/>
          <a:p>
            <a:r>
              <a:rPr lang="en-US" sz="2000" b="1" dirty="0">
                <a:solidFill>
                  <a:srgbClr val="D31145"/>
                </a:solidFill>
              </a:rPr>
              <a:t>Caso 1: </a:t>
            </a:r>
            <a:r>
              <a:rPr lang="en-US" sz="2000" dirty="0"/>
              <a:t>Masa renal </a:t>
            </a:r>
            <a:r>
              <a:rPr lang="en-US" sz="2000" dirty="0" err="1"/>
              <a:t>derecha</a:t>
            </a:r>
            <a:r>
              <a:rPr lang="en-US" sz="2000" dirty="0"/>
              <a:t> (</a:t>
            </a:r>
            <a:r>
              <a:rPr lang="en-US" sz="2000" dirty="0">
                <a:solidFill>
                  <a:srgbClr val="E27172"/>
                </a:solidFill>
              </a:rPr>
              <a:t>fleche, </a:t>
            </a:r>
            <a:r>
              <a:rPr lang="en-US" sz="2000" dirty="0" err="1">
                <a:solidFill>
                  <a:srgbClr val="00B0F0"/>
                </a:solidFill>
              </a:rPr>
              <a:t>contorno</a:t>
            </a:r>
            <a:r>
              <a:rPr lang="en-US" sz="2000" dirty="0">
                <a:solidFill>
                  <a:srgbClr val="00B0F0"/>
                </a:solidFill>
              </a:rPr>
              <a:t> </a:t>
            </a:r>
            <a:r>
              <a:rPr lang="en-US" sz="2000" dirty="0" err="1">
                <a:solidFill>
                  <a:srgbClr val="00B0F0"/>
                </a:solidFill>
              </a:rPr>
              <a:t>azul</a:t>
            </a:r>
            <a:r>
              <a:rPr lang="en-US" sz="2000" dirty="0"/>
              <a:t>)</a:t>
            </a:r>
          </a:p>
        </p:txBody>
      </p:sp>
      <p:pic>
        <p:nvPicPr>
          <p:cNvPr id="7" name="Picture 7">
            <a:extLst>
              <a:ext uri="{FF2B5EF4-FFF2-40B4-BE49-F238E27FC236}">
                <a16:creationId xmlns:a16="http://schemas.microsoft.com/office/drawing/2014/main" id="{121FAC60-F501-4845-B74A-58D9292C33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674" t="15692" b="7685"/>
          <a:stretch/>
        </p:blipFill>
        <p:spPr bwMode="auto">
          <a:xfrm>
            <a:off x="6013074" y="3668946"/>
            <a:ext cx="3030646" cy="271859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A01FC598-0C3C-B44B-91EB-4C7180D645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98" t="12143" r="13663" b="6215"/>
          <a:stretch/>
        </p:blipFill>
        <p:spPr bwMode="auto">
          <a:xfrm>
            <a:off x="9043720" y="3668945"/>
            <a:ext cx="2818390" cy="271859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a:extLst>
              <a:ext uri="{FF2B5EF4-FFF2-40B4-BE49-F238E27FC236}">
                <a16:creationId xmlns:a16="http://schemas.microsoft.com/office/drawing/2014/main" id="{681EFF58-775F-4794-899D-BA471C26FDA4}"/>
              </a:ext>
            </a:extLst>
          </p:cNvPr>
          <p:cNvCxnSpPr>
            <a:cxnSpLocks/>
          </p:cNvCxnSpPr>
          <p:nvPr/>
        </p:nvCxnSpPr>
        <p:spPr>
          <a:xfrm flipH="1">
            <a:off x="8071558" y="5353927"/>
            <a:ext cx="571487"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B9D0B59-5637-4E14-9F40-A162DE48828C}"/>
              </a:ext>
            </a:extLst>
          </p:cNvPr>
          <p:cNvSpPr txBox="1"/>
          <p:nvPr/>
        </p:nvSpPr>
        <p:spPr>
          <a:xfrm>
            <a:off x="9043720" y="6079760"/>
            <a:ext cx="2818390" cy="307777"/>
          </a:xfrm>
          <a:prstGeom prst="rect">
            <a:avLst/>
          </a:prstGeom>
          <a:solidFill>
            <a:schemeClr val="tx1"/>
          </a:solidFill>
        </p:spPr>
        <p:txBody>
          <a:bodyPr wrap="square" rtlCol="0">
            <a:spAutoFit/>
          </a:bodyPr>
          <a:lstStyle/>
          <a:p>
            <a:r>
              <a:rPr lang="en-US" sz="1400" dirty="0">
                <a:solidFill>
                  <a:schemeClr val="bg1"/>
                </a:solidFill>
              </a:rPr>
              <a:t>US:</a:t>
            </a:r>
            <a:r>
              <a:rPr lang="es-ES" sz="1400" dirty="0">
                <a:solidFill>
                  <a:schemeClr val="bg1"/>
                </a:solidFill>
              </a:rPr>
              <a:t> sarcoma de alto grado</a:t>
            </a:r>
            <a:endParaRPr lang="en-US" sz="1400" dirty="0">
              <a:solidFill>
                <a:schemeClr val="bg1"/>
              </a:solidFill>
            </a:endParaRPr>
          </a:p>
        </p:txBody>
      </p:sp>
      <p:sp>
        <p:nvSpPr>
          <p:cNvPr id="16" name="Title 1">
            <a:extLst>
              <a:ext uri="{FF2B5EF4-FFF2-40B4-BE49-F238E27FC236}">
                <a16:creationId xmlns:a16="http://schemas.microsoft.com/office/drawing/2014/main" id="{A4ED4C0C-4BEA-4F2D-B29F-230125DE5449}"/>
              </a:ext>
            </a:extLst>
          </p:cNvPr>
          <p:cNvSpPr txBox="1">
            <a:spLocks/>
          </p:cNvSpPr>
          <p:nvPr/>
        </p:nvSpPr>
        <p:spPr>
          <a:xfrm>
            <a:off x="131152" y="133944"/>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 por ECO/CTE e Imágenes de Multimodalidad.</a:t>
            </a:r>
            <a:endParaRPr lang="en-US" sz="2800" b="1" dirty="0">
              <a:solidFill>
                <a:schemeClr val="tx1">
                  <a:lumMod val="50000"/>
                  <a:lumOff val="50000"/>
                </a:schemeClr>
              </a:solidFill>
              <a:latin typeface="+mn-lt"/>
            </a:endParaRPr>
          </a:p>
        </p:txBody>
      </p:sp>
      <p:sp>
        <p:nvSpPr>
          <p:cNvPr id="17" name="Title 1">
            <a:extLst>
              <a:ext uri="{FF2B5EF4-FFF2-40B4-BE49-F238E27FC236}">
                <a16:creationId xmlns:a16="http://schemas.microsoft.com/office/drawing/2014/main" id="{ADDA583E-683B-429F-BA04-AEFA3632DF5F}"/>
              </a:ext>
            </a:extLst>
          </p:cNvPr>
          <p:cNvSpPr txBox="1">
            <a:spLocks/>
          </p:cNvSpPr>
          <p:nvPr/>
        </p:nvSpPr>
        <p:spPr>
          <a:xfrm>
            <a:off x="586089" y="701638"/>
            <a:ext cx="4015429"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Ecografia</a:t>
            </a:r>
            <a:r>
              <a:rPr lang="en-US" sz="2200" b="1" dirty="0">
                <a:latin typeface="+mn-lt"/>
              </a:rPr>
              <a:t> </a:t>
            </a:r>
            <a:r>
              <a:rPr lang="en-US" sz="2200" b="1" dirty="0" err="1">
                <a:latin typeface="+mn-lt"/>
              </a:rPr>
              <a:t>contrasteda</a:t>
            </a:r>
            <a:endParaRPr lang="en-US" sz="2200" b="1" dirty="0">
              <a:solidFill>
                <a:srgbClr val="D31145"/>
              </a:solidFill>
              <a:latin typeface="+mn-lt"/>
            </a:endParaRPr>
          </a:p>
        </p:txBody>
      </p:sp>
      <p:sp>
        <p:nvSpPr>
          <p:cNvPr id="4" name="Freeform: Shape 3">
            <a:extLst>
              <a:ext uri="{FF2B5EF4-FFF2-40B4-BE49-F238E27FC236}">
                <a16:creationId xmlns:a16="http://schemas.microsoft.com/office/drawing/2014/main" id="{55F096C5-5BC3-4BB3-9CCD-83DACBECE1E3}"/>
              </a:ext>
            </a:extLst>
          </p:cNvPr>
          <p:cNvSpPr/>
          <p:nvPr/>
        </p:nvSpPr>
        <p:spPr>
          <a:xfrm>
            <a:off x="10004107" y="5239992"/>
            <a:ext cx="448807" cy="374711"/>
          </a:xfrm>
          <a:custGeom>
            <a:avLst/>
            <a:gdLst>
              <a:gd name="connsiteX0" fmla="*/ 110490 w 579571"/>
              <a:gd name="connsiteY0" fmla="*/ 1905 h 497205"/>
              <a:gd name="connsiteX1" fmla="*/ 100965 w 579571"/>
              <a:gd name="connsiteY1" fmla="*/ 7620 h 497205"/>
              <a:gd name="connsiteX2" fmla="*/ 95250 w 579571"/>
              <a:gd name="connsiteY2" fmla="*/ 11430 h 497205"/>
              <a:gd name="connsiteX3" fmla="*/ 87630 w 579571"/>
              <a:gd name="connsiteY3" fmla="*/ 15240 h 497205"/>
              <a:gd name="connsiteX4" fmla="*/ 83820 w 579571"/>
              <a:gd name="connsiteY4" fmla="*/ 20955 h 497205"/>
              <a:gd name="connsiteX5" fmla="*/ 78105 w 579571"/>
              <a:gd name="connsiteY5" fmla="*/ 22860 h 497205"/>
              <a:gd name="connsiteX6" fmla="*/ 72390 w 579571"/>
              <a:gd name="connsiteY6" fmla="*/ 26670 h 497205"/>
              <a:gd name="connsiteX7" fmla="*/ 68580 w 579571"/>
              <a:gd name="connsiteY7" fmla="*/ 32385 h 497205"/>
              <a:gd name="connsiteX8" fmla="*/ 64770 w 579571"/>
              <a:gd name="connsiteY8" fmla="*/ 40005 h 497205"/>
              <a:gd name="connsiteX9" fmla="*/ 59055 w 579571"/>
              <a:gd name="connsiteY9" fmla="*/ 41910 h 497205"/>
              <a:gd name="connsiteX10" fmla="*/ 49530 w 579571"/>
              <a:gd name="connsiteY10" fmla="*/ 53340 h 497205"/>
              <a:gd name="connsiteX11" fmla="*/ 40005 w 579571"/>
              <a:gd name="connsiteY11" fmla="*/ 68580 h 497205"/>
              <a:gd name="connsiteX12" fmla="*/ 30480 w 579571"/>
              <a:gd name="connsiteY12" fmla="*/ 83820 h 497205"/>
              <a:gd name="connsiteX13" fmla="*/ 28575 w 579571"/>
              <a:gd name="connsiteY13" fmla="*/ 89535 h 497205"/>
              <a:gd name="connsiteX14" fmla="*/ 24765 w 579571"/>
              <a:gd name="connsiteY14" fmla="*/ 102870 h 497205"/>
              <a:gd name="connsiteX15" fmla="*/ 20955 w 579571"/>
              <a:gd name="connsiteY15" fmla="*/ 108585 h 497205"/>
              <a:gd name="connsiteX16" fmla="*/ 19050 w 579571"/>
              <a:gd name="connsiteY16" fmla="*/ 116205 h 497205"/>
              <a:gd name="connsiteX17" fmla="*/ 11430 w 579571"/>
              <a:gd name="connsiteY17" fmla="*/ 127635 h 497205"/>
              <a:gd name="connsiteX18" fmla="*/ 9525 w 579571"/>
              <a:gd name="connsiteY18" fmla="*/ 135255 h 497205"/>
              <a:gd name="connsiteX19" fmla="*/ 7620 w 579571"/>
              <a:gd name="connsiteY19" fmla="*/ 140970 h 497205"/>
              <a:gd name="connsiteX20" fmla="*/ 5715 w 579571"/>
              <a:gd name="connsiteY20" fmla="*/ 158115 h 497205"/>
              <a:gd name="connsiteX21" fmla="*/ 0 w 579571"/>
              <a:gd name="connsiteY21" fmla="*/ 192405 h 497205"/>
              <a:gd name="connsiteX22" fmla="*/ 1905 w 579571"/>
              <a:gd name="connsiteY22" fmla="*/ 274320 h 497205"/>
              <a:gd name="connsiteX23" fmla="*/ 7620 w 579571"/>
              <a:gd name="connsiteY23" fmla="*/ 306705 h 497205"/>
              <a:gd name="connsiteX24" fmla="*/ 11430 w 579571"/>
              <a:gd name="connsiteY24" fmla="*/ 316230 h 497205"/>
              <a:gd name="connsiteX25" fmla="*/ 13335 w 579571"/>
              <a:gd name="connsiteY25" fmla="*/ 325755 h 497205"/>
              <a:gd name="connsiteX26" fmla="*/ 15240 w 579571"/>
              <a:gd name="connsiteY26" fmla="*/ 331470 h 497205"/>
              <a:gd name="connsiteX27" fmla="*/ 17145 w 579571"/>
              <a:gd name="connsiteY27" fmla="*/ 339090 h 497205"/>
              <a:gd name="connsiteX28" fmla="*/ 22860 w 579571"/>
              <a:gd name="connsiteY28" fmla="*/ 354330 h 497205"/>
              <a:gd name="connsiteX29" fmla="*/ 30480 w 579571"/>
              <a:gd name="connsiteY29" fmla="*/ 373380 h 497205"/>
              <a:gd name="connsiteX30" fmla="*/ 40005 w 579571"/>
              <a:gd name="connsiteY30" fmla="*/ 388620 h 497205"/>
              <a:gd name="connsiteX31" fmla="*/ 41910 w 579571"/>
              <a:gd name="connsiteY31" fmla="*/ 394335 h 497205"/>
              <a:gd name="connsiteX32" fmla="*/ 43815 w 579571"/>
              <a:gd name="connsiteY32" fmla="*/ 401955 h 497205"/>
              <a:gd name="connsiteX33" fmla="*/ 49530 w 579571"/>
              <a:gd name="connsiteY33" fmla="*/ 405765 h 497205"/>
              <a:gd name="connsiteX34" fmla="*/ 59055 w 579571"/>
              <a:gd name="connsiteY34" fmla="*/ 421005 h 497205"/>
              <a:gd name="connsiteX35" fmla="*/ 68580 w 579571"/>
              <a:gd name="connsiteY35" fmla="*/ 430530 h 497205"/>
              <a:gd name="connsiteX36" fmla="*/ 72390 w 579571"/>
              <a:gd name="connsiteY36" fmla="*/ 436245 h 497205"/>
              <a:gd name="connsiteX37" fmla="*/ 89535 w 579571"/>
              <a:gd name="connsiteY37" fmla="*/ 445770 h 497205"/>
              <a:gd name="connsiteX38" fmla="*/ 93345 w 579571"/>
              <a:gd name="connsiteY38" fmla="*/ 451485 h 497205"/>
              <a:gd name="connsiteX39" fmla="*/ 106680 w 579571"/>
              <a:gd name="connsiteY39" fmla="*/ 455295 h 497205"/>
              <a:gd name="connsiteX40" fmla="*/ 112395 w 579571"/>
              <a:gd name="connsiteY40" fmla="*/ 459105 h 497205"/>
              <a:gd name="connsiteX41" fmla="*/ 118110 w 579571"/>
              <a:gd name="connsiteY41" fmla="*/ 461010 h 497205"/>
              <a:gd name="connsiteX42" fmla="*/ 131445 w 579571"/>
              <a:gd name="connsiteY42" fmla="*/ 464820 h 497205"/>
              <a:gd name="connsiteX43" fmla="*/ 146685 w 579571"/>
              <a:gd name="connsiteY43" fmla="*/ 470535 h 497205"/>
              <a:gd name="connsiteX44" fmla="*/ 165735 w 579571"/>
              <a:gd name="connsiteY44" fmla="*/ 474345 h 497205"/>
              <a:gd name="connsiteX45" fmla="*/ 182880 w 579571"/>
              <a:gd name="connsiteY45" fmla="*/ 480060 h 497205"/>
              <a:gd name="connsiteX46" fmla="*/ 203835 w 579571"/>
              <a:gd name="connsiteY46" fmla="*/ 483870 h 497205"/>
              <a:gd name="connsiteX47" fmla="*/ 213360 w 579571"/>
              <a:gd name="connsiteY47" fmla="*/ 487680 h 497205"/>
              <a:gd name="connsiteX48" fmla="*/ 240030 w 579571"/>
              <a:gd name="connsiteY48" fmla="*/ 491490 h 497205"/>
              <a:gd name="connsiteX49" fmla="*/ 251460 w 579571"/>
              <a:gd name="connsiteY49" fmla="*/ 493395 h 497205"/>
              <a:gd name="connsiteX50" fmla="*/ 262890 w 579571"/>
              <a:gd name="connsiteY50" fmla="*/ 497205 h 497205"/>
              <a:gd name="connsiteX51" fmla="*/ 354330 w 579571"/>
              <a:gd name="connsiteY51" fmla="*/ 495300 h 497205"/>
              <a:gd name="connsiteX52" fmla="*/ 382905 w 579571"/>
              <a:gd name="connsiteY52" fmla="*/ 487680 h 497205"/>
              <a:gd name="connsiteX53" fmla="*/ 401955 w 579571"/>
              <a:gd name="connsiteY53" fmla="*/ 481965 h 497205"/>
              <a:gd name="connsiteX54" fmla="*/ 407670 w 579571"/>
              <a:gd name="connsiteY54" fmla="*/ 478155 h 497205"/>
              <a:gd name="connsiteX55" fmla="*/ 426720 w 579571"/>
              <a:gd name="connsiteY55" fmla="*/ 472440 h 497205"/>
              <a:gd name="connsiteX56" fmla="*/ 440055 w 579571"/>
              <a:gd name="connsiteY56" fmla="*/ 464820 h 497205"/>
              <a:gd name="connsiteX57" fmla="*/ 443865 w 579571"/>
              <a:gd name="connsiteY57" fmla="*/ 459105 h 497205"/>
              <a:gd name="connsiteX58" fmla="*/ 449580 w 579571"/>
              <a:gd name="connsiteY58" fmla="*/ 455295 h 497205"/>
              <a:gd name="connsiteX59" fmla="*/ 459105 w 579571"/>
              <a:gd name="connsiteY59" fmla="*/ 445770 h 497205"/>
              <a:gd name="connsiteX60" fmla="*/ 468630 w 579571"/>
              <a:gd name="connsiteY60" fmla="*/ 434340 h 497205"/>
              <a:gd name="connsiteX61" fmla="*/ 478155 w 579571"/>
              <a:gd name="connsiteY61" fmla="*/ 424815 h 497205"/>
              <a:gd name="connsiteX62" fmla="*/ 487680 w 579571"/>
              <a:gd name="connsiteY62" fmla="*/ 415290 h 497205"/>
              <a:gd name="connsiteX63" fmla="*/ 489585 w 579571"/>
              <a:gd name="connsiteY63" fmla="*/ 409575 h 497205"/>
              <a:gd name="connsiteX64" fmla="*/ 497205 w 579571"/>
              <a:gd name="connsiteY64" fmla="*/ 405765 h 497205"/>
              <a:gd name="connsiteX65" fmla="*/ 506730 w 579571"/>
              <a:gd name="connsiteY65" fmla="*/ 396240 h 497205"/>
              <a:gd name="connsiteX66" fmla="*/ 508635 w 579571"/>
              <a:gd name="connsiteY66" fmla="*/ 390525 h 497205"/>
              <a:gd name="connsiteX67" fmla="*/ 512445 w 579571"/>
              <a:gd name="connsiteY67" fmla="*/ 382905 h 497205"/>
              <a:gd name="connsiteX68" fmla="*/ 518160 w 579571"/>
              <a:gd name="connsiteY68" fmla="*/ 381000 h 497205"/>
              <a:gd name="connsiteX69" fmla="*/ 521970 w 579571"/>
              <a:gd name="connsiteY69" fmla="*/ 373380 h 497205"/>
              <a:gd name="connsiteX70" fmla="*/ 527685 w 579571"/>
              <a:gd name="connsiteY70" fmla="*/ 371475 h 497205"/>
              <a:gd name="connsiteX71" fmla="*/ 537210 w 579571"/>
              <a:gd name="connsiteY71" fmla="*/ 360045 h 497205"/>
              <a:gd name="connsiteX72" fmla="*/ 544830 w 579571"/>
              <a:gd name="connsiteY72" fmla="*/ 342900 h 497205"/>
              <a:gd name="connsiteX73" fmla="*/ 548640 w 579571"/>
              <a:gd name="connsiteY73" fmla="*/ 335280 h 497205"/>
              <a:gd name="connsiteX74" fmla="*/ 554355 w 579571"/>
              <a:gd name="connsiteY74" fmla="*/ 331470 h 497205"/>
              <a:gd name="connsiteX75" fmla="*/ 558165 w 579571"/>
              <a:gd name="connsiteY75" fmla="*/ 316230 h 497205"/>
              <a:gd name="connsiteX76" fmla="*/ 560070 w 579571"/>
              <a:gd name="connsiteY76" fmla="*/ 310515 h 497205"/>
              <a:gd name="connsiteX77" fmla="*/ 563880 w 579571"/>
              <a:gd name="connsiteY77" fmla="*/ 304800 h 497205"/>
              <a:gd name="connsiteX78" fmla="*/ 569595 w 579571"/>
              <a:gd name="connsiteY78" fmla="*/ 285750 h 497205"/>
              <a:gd name="connsiteX79" fmla="*/ 573405 w 579571"/>
              <a:gd name="connsiteY79" fmla="*/ 278130 h 497205"/>
              <a:gd name="connsiteX80" fmla="*/ 575310 w 579571"/>
              <a:gd name="connsiteY80" fmla="*/ 268605 h 497205"/>
              <a:gd name="connsiteX81" fmla="*/ 577215 w 579571"/>
              <a:gd name="connsiteY81" fmla="*/ 249555 h 497205"/>
              <a:gd name="connsiteX82" fmla="*/ 579120 w 579571"/>
              <a:gd name="connsiteY82" fmla="*/ 234315 h 497205"/>
              <a:gd name="connsiteX83" fmla="*/ 573405 w 579571"/>
              <a:gd name="connsiteY83" fmla="*/ 182880 h 497205"/>
              <a:gd name="connsiteX84" fmla="*/ 569595 w 579571"/>
              <a:gd name="connsiteY84" fmla="*/ 177165 h 497205"/>
              <a:gd name="connsiteX85" fmla="*/ 561975 w 579571"/>
              <a:gd name="connsiteY85" fmla="*/ 167640 h 497205"/>
              <a:gd name="connsiteX86" fmla="*/ 554355 w 579571"/>
              <a:gd name="connsiteY86" fmla="*/ 158115 h 497205"/>
              <a:gd name="connsiteX87" fmla="*/ 544830 w 579571"/>
              <a:gd name="connsiteY87" fmla="*/ 148590 h 497205"/>
              <a:gd name="connsiteX88" fmla="*/ 535305 w 579571"/>
              <a:gd name="connsiteY88" fmla="*/ 139065 h 497205"/>
              <a:gd name="connsiteX89" fmla="*/ 533400 w 579571"/>
              <a:gd name="connsiteY89" fmla="*/ 133350 h 497205"/>
              <a:gd name="connsiteX90" fmla="*/ 525780 w 579571"/>
              <a:gd name="connsiteY90" fmla="*/ 129540 h 497205"/>
              <a:gd name="connsiteX91" fmla="*/ 516255 w 579571"/>
              <a:gd name="connsiteY91" fmla="*/ 121920 h 497205"/>
              <a:gd name="connsiteX92" fmla="*/ 512445 w 579571"/>
              <a:gd name="connsiteY92" fmla="*/ 116205 h 497205"/>
              <a:gd name="connsiteX93" fmla="*/ 506730 w 579571"/>
              <a:gd name="connsiteY93" fmla="*/ 114300 h 497205"/>
              <a:gd name="connsiteX94" fmla="*/ 495300 w 579571"/>
              <a:gd name="connsiteY94" fmla="*/ 106680 h 497205"/>
              <a:gd name="connsiteX95" fmla="*/ 491490 w 579571"/>
              <a:gd name="connsiteY95" fmla="*/ 100965 h 497205"/>
              <a:gd name="connsiteX96" fmla="*/ 478155 w 579571"/>
              <a:gd name="connsiteY96" fmla="*/ 95250 h 497205"/>
              <a:gd name="connsiteX97" fmla="*/ 459105 w 579571"/>
              <a:gd name="connsiteY97" fmla="*/ 83820 h 497205"/>
              <a:gd name="connsiteX98" fmla="*/ 453390 w 579571"/>
              <a:gd name="connsiteY98" fmla="*/ 81915 h 497205"/>
              <a:gd name="connsiteX99" fmla="*/ 447675 w 579571"/>
              <a:gd name="connsiteY99" fmla="*/ 78105 h 497205"/>
              <a:gd name="connsiteX100" fmla="*/ 440055 w 579571"/>
              <a:gd name="connsiteY100" fmla="*/ 74295 h 497205"/>
              <a:gd name="connsiteX101" fmla="*/ 436245 w 579571"/>
              <a:gd name="connsiteY101" fmla="*/ 68580 h 497205"/>
              <a:gd name="connsiteX102" fmla="*/ 419100 w 579571"/>
              <a:gd name="connsiteY102" fmla="*/ 62865 h 497205"/>
              <a:gd name="connsiteX103" fmla="*/ 400050 w 579571"/>
              <a:gd name="connsiteY103" fmla="*/ 55245 h 497205"/>
              <a:gd name="connsiteX104" fmla="*/ 392430 w 579571"/>
              <a:gd name="connsiteY104" fmla="*/ 53340 h 497205"/>
              <a:gd name="connsiteX105" fmla="*/ 377190 w 579571"/>
              <a:gd name="connsiteY105" fmla="*/ 47625 h 497205"/>
              <a:gd name="connsiteX106" fmla="*/ 361950 w 579571"/>
              <a:gd name="connsiteY106" fmla="*/ 43815 h 497205"/>
              <a:gd name="connsiteX107" fmla="*/ 354330 w 579571"/>
              <a:gd name="connsiteY107" fmla="*/ 40005 h 497205"/>
              <a:gd name="connsiteX108" fmla="*/ 335280 w 579571"/>
              <a:gd name="connsiteY108" fmla="*/ 34290 h 497205"/>
              <a:gd name="connsiteX109" fmla="*/ 329565 w 579571"/>
              <a:gd name="connsiteY109" fmla="*/ 28575 h 497205"/>
              <a:gd name="connsiteX110" fmla="*/ 316230 w 579571"/>
              <a:gd name="connsiteY110" fmla="*/ 24765 h 497205"/>
              <a:gd name="connsiteX111" fmla="*/ 310515 w 579571"/>
              <a:gd name="connsiteY111" fmla="*/ 20955 h 497205"/>
              <a:gd name="connsiteX112" fmla="*/ 304800 w 579571"/>
              <a:gd name="connsiteY112" fmla="*/ 19050 h 497205"/>
              <a:gd name="connsiteX113" fmla="*/ 285750 w 579571"/>
              <a:gd name="connsiteY113" fmla="*/ 15240 h 497205"/>
              <a:gd name="connsiteX114" fmla="*/ 264795 w 579571"/>
              <a:gd name="connsiteY114" fmla="*/ 9525 h 497205"/>
              <a:gd name="connsiteX115" fmla="*/ 234315 w 579571"/>
              <a:gd name="connsiteY115" fmla="*/ 5715 h 497205"/>
              <a:gd name="connsiteX116" fmla="*/ 196215 w 579571"/>
              <a:gd name="connsiteY116" fmla="*/ 0 h 497205"/>
              <a:gd name="connsiteX117" fmla="*/ 116205 w 579571"/>
              <a:gd name="connsiteY117" fmla="*/ 1905 h 497205"/>
              <a:gd name="connsiteX118" fmla="*/ 110490 w 579571"/>
              <a:gd name="connsiteY118" fmla="*/ 1905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79571" h="497205">
                <a:moveTo>
                  <a:pt x="110490" y="1905"/>
                </a:moveTo>
                <a:cubicBezTo>
                  <a:pt x="107950" y="2857"/>
                  <a:pt x="104105" y="5658"/>
                  <a:pt x="100965" y="7620"/>
                </a:cubicBezTo>
                <a:cubicBezTo>
                  <a:pt x="99023" y="8833"/>
                  <a:pt x="97238" y="10294"/>
                  <a:pt x="95250" y="11430"/>
                </a:cubicBezTo>
                <a:cubicBezTo>
                  <a:pt x="92784" y="12839"/>
                  <a:pt x="90170" y="13970"/>
                  <a:pt x="87630" y="15240"/>
                </a:cubicBezTo>
                <a:cubicBezTo>
                  <a:pt x="86360" y="17145"/>
                  <a:pt x="85608" y="19525"/>
                  <a:pt x="83820" y="20955"/>
                </a:cubicBezTo>
                <a:cubicBezTo>
                  <a:pt x="82252" y="22209"/>
                  <a:pt x="79901" y="21962"/>
                  <a:pt x="78105" y="22860"/>
                </a:cubicBezTo>
                <a:cubicBezTo>
                  <a:pt x="76057" y="23884"/>
                  <a:pt x="74295" y="25400"/>
                  <a:pt x="72390" y="26670"/>
                </a:cubicBezTo>
                <a:cubicBezTo>
                  <a:pt x="71120" y="28575"/>
                  <a:pt x="69716" y="30397"/>
                  <a:pt x="68580" y="32385"/>
                </a:cubicBezTo>
                <a:cubicBezTo>
                  <a:pt x="67171" y="34851"/>
                  <a:pt x="66778" y="37997"/>
                  <a:pt x="64770" y="40005"/>
                </a:cubicBezTo>
                <a:cubicBezTo>
                  <a:pt x="63350" y="41425"/>
                  <a:pt x="60960" y="41275"/>
                  <a:pt x="59055" y="41910"/>
                </a:cubicBezTo>
                <a:cubicBezTo>
                  <a:pt x="53591" y="63765"/>
                  <a:pt x="62605" y="35907"/>
                  <a:pt x="49530" y="53340"/>
                </a:cubicBezTo>
                <a:cubicBezTo>
                  <a:pt x="33661" y="74499"/>
                  <a:pt x="55524" y="58234"/>
                  <a:pt x="40005" y="68580"/>
                </a:cubicBezTo>
                <a:cubicBezTo>
                  <a:pt x="35471" y="82182"/>
                  <a:pt x="39537" y="77782"/>
                  <a:pt x="30480" y="83820"/>
                </a:cubicBezTo>
                <a:cubicBezTo>
                  <a:pt x="29845" y="85725"/>
                  <a:pt x="29127" y="87604"/>
                  <a:pt x="28575" y="89535"/>
                </a:cubicBezTo>
                <a:cubicBezTo>
                  <a:pt x="27761" y="92383"/>
                  <a:pt x="26288" y="99825"/>
                  <a:pt x="24765" y="102870"/>
                </a:cubicBezTo>
                <a:cubicBezTo>
                  <a:pt x="23741" y="104918"/>
                  <a:pt x="22225" y="106680"/>
                  <a:pt x="20955" y="108585"/>
                </a:cubicBezTo>
                <a:cubicBezTo>
                  <a:pt x="20320" y="111125"/>
                  <a:pt x="20221" y="113863"/>
                  <a:pt x="19050" y="116205"/>
                </a:cubicBezTo>
                <a:cubicBezTo>
                  <a:pt x="17002" y="120301"/>
                  <a:pt x="11430" y="127635"/>
                  <a:pt x="11430" y="127635"/>
                </a:cubicBezTo>
                <a:cubicBezTo>
                  <a:pt x="10795" y="130175"/>
                  <a:pt x="10244" y="132738"/>
                  <a:pt x="9525" y="135255"/>
                </a:cubicBezTo>
                <a:cubicBezTo>
                  <a:pt x="8973" y="137186"/>
                  <a:pt x="7950" y="138989"/>
                  <a:pt x="7620" y="140970"/>
                </a:cubicBezTo>
                <a:cubicBezTo>
                  <a:pt x="6675" y="146642"/>
                  <a:pt x="6660" y="152443"/>
                  <a:pt x="5715" y="158115"/>
                </a:cubicBezTo>
                <a:cubicBezTo>
                  <a:pt x="-1871" y="203631"/>
                  <a:pt x="5035" y="147088"/>
                  <a:pt x="0" y="192405"/>
                </a:cubicBezTo>
                <a:cubicBezTo>
                  <a:pt x="635" y="219710"/>
                  <a:pt x="813" y="247029"/>
                  <a:pt x="1905" y="274320"/>
                </a:cubicBezTo>
                <a:cubicBezTo>
                  <a:pt x="2108" y="279390"/>
                  <a:pt x="6705" y="304418"/>
                  <a:pt x="7620" y="306705"/>
                </a:cubicBezTo>
                <a:cubicBezTo>
                  <a:pt x="8890" y="309880"/>
                  <a:pt x="10447" y="312955"/>
                  <a:pt x="11430" y="316230"/>
                </a:cubicBezTo>
                <a:cubicBezTo>
                  <a:pt x="12360" y="319331"/>
                  <a:pt x="12550" y="322614"/>
                  <a:pt x="13335" y="325755"/>
                </a:cubicBezTo>
                <a:cubicBezTo>
                  <a:pt x="13822" y="327703"/>
                  <a:pt x="14688" y="329539"/>
                  <a:pt x="15240" y="331470"/>
                </a:cubicBezTo>
                <a:cubicBezTo>
                  <a:pt x="15959" y="333987"/>
                  <a:pt x="16226" y="336639"/>
                  <a:pt x="17145" y="339090"/>
                </a:cubicBezTo>
                <a:cubicBezTo>
                  <a:pt x="29920" y="373157"/>
                  <a:pt x="13080" y="321731"/>
                  <a:pt x="22860" y="354330"/>
                </a:cubicBezTo>
                <a:cubicBezTo>
                  <a:pt x="30442" y="379602"/>
                  <a:pt x="22842" y="354285"/>
                  <a:pt x="30480" y="373380"/>
                </a:cubicBezTo>
                <a:cubicBezTo>
                  <a:pt x="36251" y="387806"/>
                  <a:pt x="30243" y="382112"/>
                  <a:pt x="40005" y="388620"/>
                </a:cubicBezTo>
                <a:cubicBezTo>
                  <a:pt x="40640" y="390525"/>
                  <a:pt x="41358" y="392404"/>
                  <a:pt x="41910" y="394335"/>
                </a:cubicBezTo>
                <a:cubicBezTo>
                  <a:pt x="42629" y="396852"/>
                  <a:pt x="42363" y="399777"/>
                  <a:pt x="43815" y="401955"/>
                </a:cubicBezTo>
                <a:cubicBezTo>
                  <a:pt x="45085" y="403860"/>
                  <a:pt x="47625" y="404495"/>
                  <a:pt x="49530" y="405765"/>
                </a:cubicBezTo>
                <a:cubicBezTo>
                  <a:pt x="54064" y="419367"/>
                  <a:pt x="49998" y="414967"/>
                  <a:pt x="59055" y="421005"/>
                </a:cubicBezTo>
                <a:cubicBezTo>
                  <a:pt x="69215" y="436245"/>
                  <a:pt x="55880" y="417830"/>
                  <a:pt x="68580" y="430530"/>
                </a:cubicBezTo>
                <a:cubicBezTo>
                  <a:pt x="70199" y="432149"/>
                  <a:pt x="70667" y="434737"/>
                  <a:pt x="72390" y="436245"/>
                </a:cubicBezTo>
                <a:cubicBezTo>
                  <a:pt x="80452" y="443299"/>
                  <a:pt x="81686" y="443154"/>
                  <a:pt x="89535" y="445770"/>
                </a:cubicBezTo>
                <a:cubicBezTo>
                  <a:pt x="90805" y="447675"/>
                  <a:pt x="91557" y="450055"/>
                  <a:pt x="93345" y="451485"/>
                </a:cubicBezTo>
                <a:cubicBezTo>
                  <a:pt x="94587" y="452479"/>
                  <a:pt x="106182" y="455171"/>
                  <a:pt x="106680" y="455295"/>
                </a:cubicBezTo>
                <a:cubicBezTo>
                  <a:pt x="108585" y="456565"/>
                  <a:pt x="110347" y="458081"/>
                  <a:pt x="112395" y="459105"/>
                </a:cubicBezTo>
                <a:cubicBezTo>
                  <a:pt x="114191" y="460003"/>
                  <a:pt x="116179" y="460458"/>
                  <a:pt x="118110" y="461010"/>
                </a:cubicBezTo>
                <a:cubicBezTo>
                  <a:pt x="122943" y="462391"/>
                  <a:pt x="126877" y="462862"/>
                  <a:pt x="131445" y="464820"/>
                </a:cubicBezTo>
                <a:cubicBezTo>
                  <a:pt x="142852" y="469709"/>
                  <a:pt x="134978" y="468026"/>
                  <a:pt x="146685" y="470535"/>
                </a:cubicBezTo>
                <a:cubicBezTo>
                  <a:pt x="153017" y="471892"/>
                  <a:pt x="159722" y="471940"/>
                  <a:pt x="165735" y="474345"/>
                </a:cubicBezTo>
                <a:cubicBezTo>
                  <a:pt x="174120" y="477699"/>
                  <a:pt x="174677" y="478419"/>
                  <a:pt x="182880" y="480060"/>
                </a:cubicBezTo>
                <a:cubicBezTo>
                  <a:pt x="186498" y="480784"/>
                  <a:pt x="199749" y="482644"/>
                  <a:pt x="203835" y="483870"/>
                </a:cubicBezTo>
                <a:cubicBezTo>
                  <a:pt x="207110" y="484853"/>
                  <a:pt x="210014" y="486976"/>
                  <a:pt x="213360" y="487680"/>
                </a:cubicBezTo>
                <a:cubicBezTo>
                  <a:pt x="222148" y="489530"/>
                  <a:pt x="231172" y="490014"/>
                  <a:pt x="240030" y="491490"/>
                </a:cubicBezTo>
                <a:cubicBezTo>
                  <a:pt x="243840" y="492125"/>
                  <a:pt x="247713" y="492458"/>
                  <a:pt x="251460" y="493395"/>
                </a:cubicBezTo>
                <a:cubicBezTo>
                  <a:pt x="255356" y="494369"/>
                  <a:pt x="259080" y="495935"/>
                  <a:pt x="262890" y="497205"/>
                </a:cubicBezTo>
                <a:cubicBezTo>
                  <a:pt x="293370" y="496570"/>
                  <a:pt x="323884" y="496875"/>
                  <a:pt x="354330" y="495300"/>
                </a:cubicBezTo>
                <a:cubicBezTo>
                  <a:pt x="369514" y="494515"/>
                  <a:pt x="371180" y="491944"/>
                  <a:pt x="382905" y="487680"/>
                </a:cubicBezTo>
                <a:cubicBezTo>
                  <a:pt x="393108" y="483970"/>
                  <a:pt x="392858" y="484239"/>
                  <a:pt x="401955" y="481965"/>
                </a:cubicBezTo>
                <a:cubicBezTo>
                  <a:pt x="403860" y="480695"/>
                  <a:pt x="405566" y="479057"/>
                  <a:pt x="407670" y="478155"/>
                </a:cubicBezTo>
                <a:cubicBezTo>
                  <a:pt x="415124" y="474960"/>
                  <a:pt x="419037" y="477562"/>
                  <a:pt x="426720" y="472440"/>
                </a:cubicBezTo>
                <a:cubicBezTo>
                  <a:pt x="434798" y="467055"/>
                  <a:pt x="430387" y="469654"/>
                  <a:pt x="440055" y="464820"/>
                </a:cubicBezTo>
                <a:cubicBezTo>
                  <a:pt x="441325" y="462915"/>
                  <a:pt x="442246" y="460724"/>
                  <a:pt x="443865" y="459105"/>
                </a:cubicBezTo>
                <a:cubicBezTo>
                  <a:pt x="445484" y="457486"/>
                  <a:pt x="448150" y="457083"/>
                  <a:pt x="449580" y="455295"/>
                </a:cubicBezTo>
                <a:cubicBezTo>
                  <a:pt x="458923" y="443616"/>
                  <a:pt x="440439" y="455103"/>
                  <a:pt x="459105" y="445770"/>
                </a:cubicBezTo>
                <a:cubicBezTo>
                  <a:pt x="463473" y="432666"/>
                  <a:pt x="457097" y="448180"/>
                  <a:pt x="468630" y="434340"/>
                </a:cubicBezTo>
                <a:cubicBezTo>
                  <a:pt x="478641" y="422327"/>
                  <a:pt x="458546" y="434620"/>
                  <a:pt x="478155" y="424815"/>
                </a:cubicBezTo>
                <a:cubicBezTo>
                  <a:pt x="482623" y="411412"/>
                  <a:pt x="475910" y="427060"/>
                  <a:pt x="487680" y="415290"/>
                </a:cubicBezTo>
                <a:cubicBezTo>
                  <a:pt x="489100" y="413870"/>
                  <a:pt x="488165" y="410995"/>
                  <a:pt x="489585" y="409575"/>
                </a:cubicBezTo>
                <a:cubicBezTo>
                  <a:pt x="491593" y="407567"/>
                  <a:pt x="494665" y="407035"/>
                  <a:pt x="497205" y="405765"/>
                </a:cubicBezTo>
                <a:cubicBezTo>
                  <a:pt x="501673" y="392362"/>
                  <a:pt x="494960" y="408010"/>
                  <a:pt x="506730" y="396240"/>
                </a:cubicBezTo>
                <a:cubicBezTo>
                  <a:pt x="508150" y="394820"/>
                  <a:pt x="507844" y="392371"/>
                  <a:pt x="508635" y="390525"/>
                </a:cubicBezTo>
                <a:cubicBezTo>
                  <a:pt x="509754" y="387915"/>
                  <a:pt x="510437" y="384913"/>
                  <a:pt x="512445" y="382905"/>
                </a:cubicBezTo>
                <a:cubicBezTo>
                  <a:pt x="513865" y="381485"/>
                  <a:pt x="516255" y="381635"/>
                  <a:pt x="518160" y="381000"/>
                </a:cubicBezTo>
                <a:cubicBezTo>
                  <a:pt x="519430" y="378460"/>
                  <a:pt x="519962" y="375388"/>
                  <a:pt x="521970" y="373380"/>
                </a:cubicBezTo>
                <a:cubicBezTo>
                  <a:pt x="523390" y="371960"/>
                  <a:pt x="526265" y="372895"/>
                  <a:pt x="527685" y="371475"/>
                </a:cubicBezTo>
                <a:cubicBezTo>
                  <a:pt x="547021" y="352139"/>
                  <a:pt x="517440" y="373225"/>
                  <a:pt x="537210" y="360045"/>
                </a:cubicBezTo>
                <a:cubicBezTo>
                  <a:pt x="543862" y="340088"/>
                  <a:pt x="537585" y="355579"/>
                  <a:pt x="544830" y="342900"/>
                </a:cubicBezTo>
                <a:cubicBezTo>
                  <a:pt x="546239" y="340434"/>
                  <a:pt x="546822" y="337462"/>
                  <a:pt x="548640" y="335280"/>
                </a:cubicBezTo>
                <a:cubicBezTo>
                  <a:pt x="550106" y="333521"/>
                  <a:pt x="552450" y="332740"/>
                  <a:pt x="554355" y="331470"/>
                </a:cubicBezTo>
                <a:cubicBezTo>
                  <a:pt x="555625" y="326390"/>
                  <a:pt x="556509" y="321198"/>
                  <a:pt x="558165" y="316230"/>
                </a:cubicBezTo>
                <a:cubicBezTo>
                  <a:pt x="558800" y="314325"/>
                  <a:pt x="559172" y="312311"/>
                  <a:pt x="560070" y="310515"/>
                </a:cubicBezTo>
                <a:cubicBezTo>
                  <a:pt x="561094" y="308467"/>
                  <a:pt x="562610" y="306705"/>
                  <a:pt x="563880" y="304800"/>
                </a:cubicBezTo>
                <a:cubicBezTo>
                  <a:pt x="565247" y="299331"/>
                  <a:pt x="567276" y="290388"/>
                  <a:pt x="569595" y="285750"/>
                </a:cubicBezTo>
                <a:lnTo>
                  <a:pt x="573405" y="278130"/>
                </a:lnTo>
                <a:cubicBezTo>
                  <a:pt x="574040" y="274955"/>
                  <a:pt x="574882" y="271814"/>
                  <a:pt x="575310" y="268605"/>
                </a:cubicBezTo>
                <a:cubicBezTo>
                  <a:pt x="576153" y="262279"/>
                  <a:pt x="576510" y="255898"/>
                  <a:pt x="577215" y="249555"/>
                </a:cubicBezTo>
                <a:cubicBezTo>
                  <a:pt x="577780" y="244467"/>
                  <a:pt x="578485" y="239395"/>
                  <a:pt x="579120" y="234315"/>
                </a:cubicBezTo>
                <a:cubicBezTo>
                  <a:pt x="577718" y="202077"/>
                  <a:pt x="583631" y="200775"/>
                  <a:pt x="573405" y="182880"/>
                </a:cubicBezTo>
                <a:cubicBezTo>
                  <a:pt x="572269" y="180892"/>
                  <a:pt x="570619" y="179213"/>
                  <a:pt x="569595" y="177165"/>
                </a:cubicBezTo>
                <a:cubicBezTo>
                  <a:pt x="564994" y="167963"/>
                  <a:pt x="571609" y="174063"/>
                  <a:pt x="561975" y="167640"/>
                </a:cubicBezTo>
                <a:cubicBezTo>
                  <a:pt x="557187" y="153275"/>
                  <a:pt x="564203" y="170425"/>
                  <a:pt x="554355" y="158115"/>
                </a:cubicBezTo>
                <a:cubicBezTo>
                  <a:pt x="545012" y="146436"/>
                  <a:pt x="563496" y="157923"/>
                  <a:pt x="544830" y="148590"/>
                </a:cubicBezTo>
                <a:cubicBezTo>
                  <a:pt x="540362" y="135187"/>
                  <a:pt x="547075" y="150835"/>
                  <a:pt x="535305" y="139065"/>
                </a:cubicBezTo>
                <a:cubicBezTo>
                  <a:pt x="533885" y="137645"/>
                  <a:pt x="534820" y="134770"/>
                  <a:pt x="533400" y="133350"/>
                </a:cubicBezTo>
                <a:cubicBezTo>
                  <a:pt x="531392" y="131342"/>
                  <a:pt x="528320" y="130810"/>
                  <a:pt x="525780" y="129540"/>
                </a:cubicBezTo>
                <a:cubicBezTo>
                  <a:pt x="514861" y="113162"/>
                  <a:pt x="529400" y="132436"/>
                  <a:pt x="516255" y="121920"/>
                </a:cubicBezTo>
                <a:cubicBezTo>
                  <a:pt x="514467" y="120490"/>
                  <a:pt x="514233" y="117635"/>
                  <a:pt x="512445" y="116205"/>
                </a:cubicBezTo>
                <a:cubicBezTo>
                  <a:pt x="510877" y="114951"/>
                  <a:pt x="508485" y="115275"/>
                  <a:pt x="506730" y="114300"/>
                </a:cubicBezTo>
                <a:cubicBezTo>
                  <a:pt x="502727" y="112076"/>
                  <a:pt x="495300" y="106680"/>
                  <a:pt x="495300" y="106680"/>
                </a:cubicBezTo>
                <a:cubicBezTo>
                  <a:pt x="494030" y="104775"/>
                  <a:pt x="493109" y="102584"/>
                  <a:pt x="491490" y="100965"/>
                </a:cubicBezTo>
                <a:cubicBezTo>
                  <a:pt x="487105" y="96580"/>
                  <a:pt x="483984" y="96707"/>
                  <a:pt x="478155" y="95250"/>
                </a:cubicBezTo>
                <a:cubicBezTo>
                  <a:pt x="470029" y="89833"/>
                  <a:pt x="467306" y="87335"/>
                  <a:pt x="459105" y="83820"/>
                </a:cubicBezTo>
                <a:cubicBezTo>
                  <a:pt x="457259" y="83029"/>
                  <a:pt x="455186" y="82813"/>
                  <a:pt x="453390" y="81915"/>
                </a:cubicBezTo>
                <a:cubicBezTo>
                  <a:pt x="451342" y="80891"/>
                  <a:pt x="449663" y="79241"/>
                  <a:pt x="447675" y="78105"/>
                </a:cubicBezTo>
                <a:cubicBezTo>
                  <a:pt x="445209" y="76696"/>
                  <a:pt x="442595" y="75565"/>
                  <a:pt x="440055" y="74295"/>
                </a:cubicBezTo>
                <a:cubicBezTo>
                  <a:pt x="438785" y="72390"/>
                  <a:pt x="438187" y="69793"/>
                  <a:pt x="436245" y="68580"/>
                </a:cubicBezTo>
                <a:cubicBezTo>
                  <a:pt x="428625" y="63817"/>
                  <a:pt x="425768" y="66199"/>
                  <a:pt x="419100" y="62865"/>
                </a:cubicBezTo>
                <a:cubicBezTo>
                  <a:pt x="411217" y="58923"/>
                  <a:pt x="409466" y="57599"/>
                  <a:pt x="400050" y="55245"/>
                </a:cubicBezTo>
                <a:cubicBezTo>
                  <a:pt x="397510" y="54610"/>
                  <a:pt x="394914" y="54168"/>
                  <a:pt x="392430" y="53340"/>
                </a:cubicBezTo>
                <a:cubicBezTo>
                  <a:pt x="383769" y="50453"/>
                  <a:pt x="384547" y="49631"/>
                  <a:pt x="377190" y="47625"/>
                </a:cubicBezTo>
                <a:cubicBezTo>
                  <a:pt x="372138" y="46247"/>
                  <a:pt x="366634" y="46157"/>
                  <a:pt x="361950" y="43815"/>
                </a:cubicBezTo>
                <a:cubicBezTo>
                  <a:pt x="359410" y="42545"/>
                  <a:pt x="356967" y="41060"/>
                  <a:pt x="354330" y="40005"/>
                </a:cubicBezTo>
                <a:cubicBezTo>
                  <a:pt x="346600" y="36913"/>
                  <a:pt x="342765" y="36161"/>
                  <a:pt x="335280" y="34290"/>
                </a:cubicBezTo>
                <a:cubicBezTo>
                  <a:pt x="333375" y="32385"/>
                  <a:pt x="331807" y="30069"/>
                  <a:pt x="329565" y="28575"/>
                </a:cubicBezTo>
                <a:cubicBezTo>
                  <a:pt x="327925" y="27482"/>
                  <a:pt x="317246" y="25019"/>
                  <a:pt x="316230" y="24765"/>
                </a:cubicBezTo>
                <a:cubicBezTo>
                  <a:pt x="314325" y="23495"/>
                  <a:pt x="312563" y="21979"/>
                  <a:pt x="310515" y="20955"/>
                </a:cubicBezTo>
                <a:cubicBezTo>
                  <a:pt x="308719" y="20057"/>
                  <a:pt x="306757" y="19502"/>
                  <a:pt x="304800" y="19050"/>
                </a:cubicBezTo>
                <a:cubicBezTo>
                  <a:pt x="298490" y="17594"/>
                  <a:pt x="291893" y="17288"/>
                  <a:pt x="285750" y="15240"/>
                </a:cubicBezTo>
                <a:cubicBezTo>
                  <a:pt x="276258" y="12076"/>
                  <a:pt x="274219" y="10871"/>
                  <a:pt x="264795" y="9525"/>
                </a:cubicBezTo>
                <a:cubicBezTo>
                  <a:pt x="252189" y="7724"/>
                  <a:pt x="246313" y="7965"/>
                  <a:pt x="234315" y="5715"/>
                </a:cubicBezTo>
                <a:cubicBezTo>
                  <a:pt x="201699" y="-401"/>
                  <a:pt x="233333" y="3374"/>
                  <a:pt x="196215" y="0"/>
                </a:cubicBezTo>
                <a:cubicBezTo>
                  <a:pt x="169545" y="635"/>
                  <a:pt x="142856" y="721"/>
                  <a:pt x="116205" y="1905"/>
                </a:cubicBezTo>
                <a:cubicBezTo>
                  <a:pt x="59788" y="4412"/>
                  <a:pt x="113030" y="953"/>
                  <a:pt x="110490" y="1905"/>
                </a:cubicBezTo>
                <a:close/>
              </a:path>
            </a:pathLst>
          </a:custGeom>
          <a:solidFill>
            <a:srgbClr val="FFC000">
              <a:alpha val="10000"/>
            </a:srgbClr>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4A0AC6B-1D9B-4BDC-AC64-45BC4B8F00CF}"/>
              </a:ext>
            </a:extLst>
          </p:cNvPr>
          <p:cNvSpPr txBox="1"/>
          <p:nvPr/>
        </p:nvSpPr>
        <p:spPr>
          <a:xfrm>
            <a:off x="5939947" y="6079760"/>
            <a:ext cx="3030645" cy="307777"/>
          </a:xfrm>
          <a:prstGeom prst="rect">
            <a:avLst/>
          </a:prstGeom>
          <a:solidFill>
            <a:schemeClr val="tx1"/>
          </a:solidFill>
        </p:spPr>
        <p:txBody>
          <a:bodyPr wrap="square" rtlCol="0">
            <a:spAutoFit/>
          </a:bodyPr>
          <a:lstStyle/>
          <a:p>
            <a:r>
              <a:rPr lang="en-US" sz="1400" dirty="0">
                <a:solidFill>
                  <a:schemeClr val="bg1"/>
                </a:solidFill>
              </a:rPr>
              <a:t>Eco/</a:t>
            </a:r>
            <a:r>
              <a:rPr lang="en-US" sz="1400" dirty="0" err="1">
                <a:solidFill>
                  <a:schemeClr val="bg1"/>
                </a:solidFill>
              </a:rPr>
              <a:t>Cte</a:t>
            </a:r>
            <a:r>
              <a:rPr lang="en-US" sz="1400" dirty="0">
                <a:solidFill>
                  <a:schemeClr val="bg1"/>
                </a:solidFill>
              </a:rPr>
              <a:t> : </a:t>
            </a:r>
            <a:r>
              <a:rPr lang="en-US" sz="1400" dirty="0" err="1">
                <a:solidFill>
                  <a:schemeClr val="bg1"/>
                </a:solidFill>
              </a:rPr>
              <a:t>Riñon</a:t>
            </a:r>
            <a:r>
              <a:rPr lang="en-US" sz="1400" dirty="0">
                <a:solidFill>
                  <a:schemeClr val="bg1"/>
                </a:solidFill>
              </a:rPr>
              <a:t>  (long)</a:t>
            </a:r>
          </a:p>
        </p:txBody>
      </p:sp>
    </p:spTree>
    <p:extLst>
      <p:ext uri="{BB962C8B-B14F-4D97-AF65-F5344CB8AC3E}">
        <p14:creationId xmlns:p14="http://schemas.microsoft.com/office/powerpoint/2010/main" val="3723049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77AE9B0-5F00-FA4D-936D-8A0DFD3418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509" y="4325140"/>
            <a:ext cx="331470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6">
            <a:extLst>
              <a:ext uri="{FF2B5EF4-FFF2-40B4-BE49-F238E27FC236}">
                <a16:creationId xmlns:a16="http://schemas.microsoft.com/office/drawing/2014/main" id="{392A55AA-3D4F-244D-8CF0-2AE0E95ECFA0}"/>
              </a:ext>
            </a:extLst>
          </p:cNvPr>
          <p:cNvSpPr txBox="1">
            <a:spLocks/>
          </p:cNvSpPr>
          <p:nvPr/>
        </p:nvSpPr>
        <p:spPr>
          <a:xfrm>
            <a:off x="586089" y="2314757"/>
            <a:ext cx="5304408" cy="1396714"/>
          </a:xfrm>
          <a:prstGeom prst="rect">
            <a:avLst/>
          </a:prstGeom>
          <a:ln>
            <a:noFill/>
          </a:ln>
        </p:spPr>
        <p:txBody>
          <a:bodyPr vert="horz" lIns="91440" tIns="45720" rIns="91440" bIns="45720" rtlCol="0" anchor="t">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err="1">
                <a:solidFill>
                  <a:srgbClr val="D31145"/>
                </a:solidFill>
                <a:latin typeface="+mn-lt"/>
              </a:rPr>
              <a:t>Tecnica</a:t>
            </a:r>
            <a:r>
              <a:rPr lang="en-US" sz="1800" b="1" dirty="0">
                <a:solidFill>
                  <a:srgbClr val="D31145"/>
                </a:solidFill>
                <a:latin typeface="+mn-lt"/>
              </a:rPr>
              <a:t>: </a:t>
            </a:r>
            <a:r>
              <a:rPr lang="en-US" sz="1800" b="1" dirty="0">
                <a:latin typeface="+mn-lt"/>
              </a:rPr>
              <a:t>El material de </a:t>
            </a:r>
            <a:r>
              <a:rPr lang="en-US" sz="1800" b="1" dirty="0" err="1">
                <a:latin typeface="+mn-lt"/>
              </a:rPr>
              <a:t>contraste</a:t>
            </a:r>
            <a:r>
              <a:rPr lang="en-US" sz="1800" b="1" dirty="0">
                <a:latin typeface="+mn-lt"/>
              </a:rPr>
              <a:t>  para </a:t>
            </a:r>
            <a:r>
              <a:rPr lang="en-US" sz="1800" b="1" dirty="0" err="1">
                <a:latin typeface="+mn-lt"/>
              </a:rPr>
              <a:t>ecografia</a:t>
            </a:r>
            <a:r>
              <a:rPr lang="en-US" sz="1800" b="1" dirty="0">
                <a:latin typeface="+mn-lt"/>
              </a:rPr>
              <a:t> con </a:t>
            </a:r>
            <a:r>
              <a:rPr lang="en-US" sz="1800" b="1" dirty="0" err="1">
                <a:latin typeface="+mn-lt"/>
              </a:rPr>
              <a:t>microburbujas</a:t>
            </a:r>
            <a:r>
              <a:rPr lang="en-US" sz="1800" b="1" dirty="0">
                <a:latin typeface="+mn-lt"/>
              </a:rPr>
              <a:t> no se excreta </a:t>
            </a:r>
            <a:r>
              <a:rPr lang="en-US" sz="1800" b="1" dirty="0" err="1">
                <a:latin typeface="+mn-lt"/>
              </a:rPr>
              <a:t>renalmente</a:t>
            </a:r>
            <a:r>
              <a:rPr lang="en-US" sz="1800" b="1" dirty="0">
                <a:latin typeface="+mn-lt"/>
              </a:rPr>
              <a:t> y, por lo tanto, </a:t>
            </a:r>
            <a:r>
              <a:rPr lang="en-US" sz="1800" b="1" dirty="0" err="1">
                <a:latin typeface="+mn-lt"/>
              </a:rPr>
              <a:t>representa</a:t>
            </a:r>
            <a:r>
              <a:rPr lang="en-US" sz="1800" b="1" dirty="0">
                <a:latin typeface="+mn-lt"/>
              </a:rPr>
              <a:t> una </a:t>
            </a:r>
            <a:r>
              <a:rPr lang="en-US" sz="1800" b="1" dirty="0" err="1">
                <a:latin typeface="+mn-lt"/>
              </a:rPr>
              <a:t>alternativa</a:t>
            </a:r>
            <a:r>
              <a:rPr lang="en-US" sz="1800" b="1" dirty="0">
                <a:latin typeface="+mn-lt"/>
              </a:rPr>
              <a:t> </a:t>
            </a:r>
            <a:r>
              <a:rPr lang="en-US" sz="1800" b="1" dirty="0" err="1">
                <a:latin typeface="+mn-lt"/>
              </a:rPr>
              <a:t>potencial</a:t>
            </a:r>
            <a:r>
              <a:rPr lang="en-US" sz="1800" b="1" dirty="0">
                <a:latin typeface="+mn-lt"/>
              </a:rPr>
              <a:t>  de material de </a:t>
            </a:r>
            <a:r>
              <a:rPr lang="en-US" sz="1800" b="1" dirty="0" err="1">
                <a:latin typeface="+mn-lt"/>
              </a:rPr>
              <a:t>contraste</a:t>
            </a:r>
            <a:r>
              <a:rPr lang="en-US" sz="1800" b="1" dirty="0">
                <a:latin typeface="+mn-lt"/>
              </a:rPr>
              <a:t> viable para </a:t>
            </a:r>
            <a:r>
              <a:rPr lang="en-US" sz="1800" b="1" dirty="0" err="1">
                <a:latin typeface="+mn-lt"/>
              </a:rPr>
              <a:t>pacientes</a:t>
            </a:r>
            <a:r>
              <a:rPr lang="en-US" sz="1800" b="1" dirty="0">
                <a:latin typeface="+mn-lt"/>
              </a:rPr>
              <a:t> con </a:t>
            </a:r>
            <a:r>
              <a:rPr lang="en-US" sz="1800" b="1" dirty="0" err="1">
                <a:latin typeface="+mn-lt"/>
              </a:rPr>
              <a:t>insuficiencia</a:t>
            </a:r>
            <a:r>
              <a:rPr lang="en-US" sz="1800" b="1" dirty="0">
                <a:latin typeface="+mn-lt"/>
              </a:rPr>
              <a:t> renal.</a:t>
            </a:r>
          </a:p>
        </p:txBody>
      </p:sp>
      <p:sp>
        <p:nvSpPr>
          <p:cNvPr id="5" name="Title 6">
            <a:extLst>
              <a:ext uri="{FF2B5EF4-FFF2-40B4-BE49-F238E27FC236}">
                <a16:creationId xmlns:a16="http://schemas.microsoft.com/office/drawing/2014/main" id="{36981EF6-8741-D049-8DA2-7D80A8FD9AA0}"/>
              </a:ext>
            </a:extLst>
          </p:cNvPr>
          <p:cNvSpPr txBox="1">
            <a:spLocks/>
          </p:cNvSpPr>
          <p:nvPr/>
        </p:nvSpPr>
        <p:spPr>
          <a:xfrm>
            <a:off x="6469325" y="755725"/>
            <a:ext cx="5304408" cy="1141798"/>
          </a:xfrm>
          <a:prstGeom prst="rect">
            <a:avLst/>
          </a:prstGeom>
          <a:noFill/>
          <a:ln w="25400">
            <a:solidFill>
              <a:srgbClr val="E27172"/>
            </a:solidFill>
          </a:ln>
          <a:effectLst/>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a:solidFill>
                  <a:srgbClr val="E27172"/>
                </a:solidFill>
                <a:latin typeface="+mn-lt"/>
              </a:rPr>
              <a:t>Razon</a:t>
            </a:r>
            <a:r>
              <a:rPr lang="en-US" sz="1400" dirty="0">
                <a:solidFill>
                  <a:srgbClr val="E27172"/>
                </a:solidFill>
                <a:latin typeface="+mn-lt"/>
              </a:rPr>
              <a:t>: </a:t>
            </a:r>
            <a:r>
              <a:rPr lang="es-ES" sz="1400" dirty="0">
                <a:latin typeface="+mn-lt"/>
              </a:rPr>
              <a:t>La lesión no se caracterizó bien en la TC sin contraste y el paciente no pudo recibir material de contraste intravenoso para la tomografía computarizada o la RMN.</a:t>
            </a:r>
            <a:endParaRPr lang="en-US" sz="1400" dirty="0">
              <a:latin typeface="+mn-lt"/>
            </a:endParaRPr>
          </a:p>
          <a:p>
            <a:pPr algn="l"/>
            <a:r>
              <a:rPr lang="en-US" sz="1400" b="1" dirty="0" err="1">
                <a:solidFill>
                  <a:srgbClr val="E27172"/>
                </a:solidFill>
                <a:latin typeface="+mn-lt"/>
              </a:rPr>
              <a:t>Posicion</a:t>
            </a:r>
            <a:r>
              <a:rPr lang="en-US" sz="1400" b="1" dirty="0">
                <a:solidFill>
                  <a:srgbClr val="E27172"/>
                </a:solidFill>
                <a:latin typeface="+mn-lt"/>
              </a:rPr>
              <a:t>: </a:t>
            </a:r>
            <a:r>
              <a:rPr lang="en-US" sz="1400" dirty="0" err="1">
                <a:latin typeface="+mn-lt"/>
              </a:rPr>
              <a:t>Supino</a:t>
            </a:r>
            <a:endParaRPr lang="en-US" sz="1400" b="1" dirty="0">
              <a:latin typeface="+mn-lt"/>
            </a:endParaRPr>
          </a:p>
          <a:p>
            <a:pPr algn="l"/>
            <a:r>
              <a:rPr lang="en-US" sz="1400" b="1" dirty="0" err="1">
                <a:solidFill>
                  <a:srgbClr val="E27172"/>
                </a:solidFill>
                <a:latin typeface="+mn-lt"/>
              </a:rPr>
              <a:t>Dispositivo</a:t>
            </a:r>
            <a:r>
              <a:rPr lang="en-US" sz="1400" b="1" dirty="0">
                <a:solidFill>
                  <a:srgbClr val="E27172"/>
                </a:solidFill>
                <a:latin typeface="+mn-lt"/>
              </a:rPr>
              <a:t>: </a:t>
            </a:r>
            <a:r>
              <a:rPr lang="en-US" sz="1400" dirty="0" err="1">
                <a:latin typeface="+mn-lt"/>
              </a:rPr>
              <a:t>Dispositivo</a:t>
            </a:r>
            <a:r>
              <a:rPr lang="en-US" sz="1400" dirty="0">
                <a:latin typeface="+mn-lt"/>
              </a:rPr>
              <a:t> de </a:t>
            </a:r>
            <a:r>
              <a:rPr lang="en-US" sz="1400" dirty="0" err="1">
                <a:latin typeface="+mn-lt"/>
              </a:rPr>
              <a:t>biopsia</a:t>
            </a:r>
            <a:r>
              <a:rPr lang="en-US" sz="1400" dirty="0">
                <a:latin typeface="+mn-lt"/>
              </a:rPr>
              <a:t> de </a:t>
            </a:r>
            <a:r>
              <a:rPr lang="en-US" sz="1400" dirty="0" err="1">
                <a:latin typeface="+mn-lt"/>
              </a:rPr>
              <a:t>corte</a:t>
            </a:r>
            <a:r>
              <a:rPr lang="en-US" sz="1400" dirty="0">
                <a:latin typeface="+mn-lt"/>
              </a:rPr>
              <a:t> final de </a:t>
            </a:r>
            <a:r>
              <a:rPr lang="en-US" sz="1400" dirty="0" err="1">
                <a:latin typeface="+mn-lt"/>
              </a:rPr>
              <a:t>calibre</a:t>
            </a:r>
            <a:r>
              <a:rPr lang="en-US" sz="1400" dirty="0">
                <a:latin typeface="+mn-lt"/>
              </a:rPr>
              <a:t> 18</a:t>
            </a:r>
          </a:p>
        </p:txBody>
      </p:sp>
      <p:sp>
        <p:nvSpPr>
          <p:cNvPr id="6" name="Title 6">
            <a:extLst>
              <a:ext uri="{FF2B5EF4-FFF2-40B4-BE49-F238E27FC236}">
                <a16:creationId xmlns:a16="http://schemas.microsoft.com/office/drawing/2014/main" id="{658745C1-5979-9D47-B8B8-568EBA34BF5F}"/>
              </a:ext>
            </a:extLst>
          </p:cNvPr>
          <p:cNvSpPr txBox="1">
            <a:spLocks/>
          </p:cNvSpPr>
          <p:nvPr/>
        </p:nvSpPr>
        <p:spPr>
          <a:xfrm>
            <a:off x="586089" y="1514476"/>
            <a:ext cx="5530544" cy="685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rgbClr val="D31145"/>
                </a:solidFill>
                <a:latin typeface="+mn-lt"/>
              </a:rPr>
              <a:t>Caso 2: </a:t>
            </a:r>
            <a:r>
              <a:rPr lang="es-ES" sz="1600" dirty="0">
                <a:latin typeface="+mn-lt"/>
              </a:rPr>
              <a:t>Hombre de 79 años sometido a una evaluación pre trasplante de riñón con una masa hepática indeterminada</a:t>
            </a:r>
            <a:endParaRPr lang="en-US" sz="1600" dirty="0">
              <a:latin typeface="+mn-lt"/>
            </a:endParaRPr>
          </a:p>
        </p:txBody>
      </p:sp>
      <p:pic>
        <p:nvPicPr>
          <p:cNvPr id="9" name="Picture 3">
            <a:extLst>
              <a:ext uri="{FF2B5EF4-FFF2-40B4-BE49-F238E27FC236}">
                <a16:creationId xmlns:a16="http://schemas.microsoft.com/office/drawing/2014/main" id="{EF85687A-123C-5B43-95A2-0DCEDC2FD0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324" y="2039140"/>
            <a:ext cx="530440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0D159A93-FAFE-40C6-BBD5-27E8DF2A1E12}"/>
              </a:ext>
            </a:extLst>
          </p:cNvPr>
          <p:cNvSpPr txBox="1"/>
          <p:nvPr/>
        </p:nvSpPr>
        <p:spPr>
          <a:xfrm>
            <a:off x="7481509" y="6300688"/>
            <a:ext cx="3314692" cy="307777"/>
          </a:xfrm>
          <a:prstGeom prst="rect">
            <a:avLst/>
          </a:prstGeom>
          <a:solidFill>
            <a:schemeClr val="tx1"/>
          </a:solidFill>
          <a:ln>
            <a:solidFill>
              <a:srgbClr val="FF0000"/>
            </a:solidFill>
          </a:ln>
        </p:spPr>
        <p:txBody>
          <a:bodyPr wrap="square" rtlCol="0">
            <a:spAutoFit/>
          </a:bodyPr>
          <a:lstStyle/>
          <a:p>
            <a:r>
              <a:rPr lang="en-US" sz="1400" dirty="0">
                <a:solidFill>
                  <a:schemeClr val="bg1"/>
                </a:solidFill>
              </a:rPr>
              <a:t>Hemangioma  </a:t>
            </a:r>
            <a:r>
              <a:rPr lang="en-US" sz="1400" dirty="0" err="1">
                <a:solidFill>
                  <a:schemeClr val="bg1"/>
                </a:solidFill>
              </a:rPr>
              <a:t>cavernoso</a:t>
            </a:r>
            <a:r>
              <a:rPr lang="en-US" sz="1400" dirty="0">
                <a:solidFill>
                  <a:schemeClr val="bg1"/>
                </a:solidFill>
              </a:rPr>
              <a:t>  (</a:t>
            </a:r>
            <a:r>
              <a:rPr lang="en-US" sz="1400" dirty="0" err="1">
                <a:solidFill>
                  <a:srgbClr val="FF0000"/>
                </a:solidFill>
              </a:rPr>
              <a:t>circulo</a:t>
            </a:r>
            <a:r>
              <a:rPr lang="en-US" sz="1400" dirty="0">
                <a:solidFill>
                  <a:srgbClr val="FF0000"/>
                </a:solidFill>
              </a:rPr>
              <a:t> </a:t>
            </a:r>
            <a:r>
              <a:rPr lang="en-US" sz="1400" dirty="0" err="1">
                <a:solidFill>
                  <a:srgbClr val="FF0000"/>
                </a:solidFill>
              </a:rPr>
              <a:t>rojo</a:t>
            </a:r>
            <a:r>
              <a:rPr lang="en-US" sz="1400" dirty="0">
                <a:solidFill>
                  <a:schemeClr val="bg1"/>
                </a:solidFill>
              </a:rPr>
              <a:t>)</a:t>
            </a:r>
          </a:p>
        </p:txBody>
      </p:sp>
      <p:sp>
        <p:nvSpPr>
          <p:cNvPr id="19" name="Title 1">
            <a:extLst>
              <a:ext uri="{FF2B5EF4-FFF2-40B4-BE49-F238E27FC236}">
                <a16:creationId xmlns:a16="http://schemas.microsoft.com/office/drawing/2014/main" id="{BD464DE2-D9C9-4A87-BAFF-D762B28367DB}"/>
              </a:ext>
            </a:extLst>
          </p:cNvPr>
          <p:cNvSpPr txBox="1">
            <a:spLocks/>
          </p:cNvSpPr>
          <p:nvPr/>
        </p:nvSpPr>
        <p:spPr>
          <a:xfrm>
            <a:off x="65575" y="13045"/>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Biopsias de Imágenes de US y Multimodalidad</a:t>
            </a:r>
            <a:endParaRPr lang="en-US" sz="2800" b="1" dirty="0">
              <a:solidFill>
                <a:schemeClr val="tx1">
                  <a:lumMod val="50000"/>
                  <a:lumOff val="50000"/>
                </a:schemeClr>
              </a:solidFill>
              <a:latin typeface="+mn-lt"/>
            </a:endParaRPr>
          </a:p>
        </p:txBody>
      </p:sp>
      <p:sp>
        <p:nvSpPr>
          <p:cNvPr id="20" name="Title 1">
            <a:extLst>
              <a:ext uri="{FF2B5EF4-FFF2-40B4-BE49-F238E27FC236}">
                <a16:creationId xmlns:a16="http://schemas.microsoft.com/office/drawing/2014/main" id="{2642229A-A2A5-42A0-A26A-328A798A24AE}"/>
              </a:ext>
            </a:extLst>
          </p:cNvPr>
          <p:cNvSpPr txBox="1">
            <a:spLocks/>
          </p:cNvSpPr>
          <p:nvPr/>
        </p:nvSpPr>
        <p:spPr>
          <a:xfrm>
            <a:off x="586089" y="701638"/>
            <a:ext cx="4015429"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mn-lt"/>
              </a:rPr>
              <a:t>ECO / CTE </a:t>
            </a:r>
            <a:endParaRPr lang="en-US" sz="2200" b="1" dirty="0">
              <a:solidFill>
                <a:srgbClr val="D31145"/>
              </a:solidFill>
              <a:latin typeface="+mn-lt"/>
            </a:endParaRPr>
          </a:p>
        </p:txBody>
      </p:sp>
      <p:sp>
        <p:nvSpPr>
          <p:cNvPr id="23" name="Title 6">
            <a:extLst>
              <a:ext uri="{FF2B5EF4-FFF2-40B4-BE49-F238E27FC236}">
                <a16:creationId xmlns:a16="http://schemas.microsoft.com/office/drawing/2014/main" id="{CDC4DB45-E8DF-4E6A-B935-08BA0C037411}"/>
              </a:ext>
            </a:extLst>
          </p:cNvPr>
          <p:cNvSpPr txBox="1">
            <a:spLocks/>
          </p:cNvSpPr>
          <p:nvPr/>
        </p:nvSpPr>
        <p:spPr>
          <a:xfrm>
            <a:off x="586089" y="3794190"/>
            <a:ext cx="5324868" cy="2153828"/>
          </a:xfrm>
          <a:prstGeom prst="rect">
            <a:avLst/>
          </a:prstGeom>
          <a:ln>
            <a:noFill/>
          </a:ln>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n-US" sz="1600" dirty="0">
                <a:latin typeface="+mn-lt"/>
              </a:rPr>
              <a:t>  </a:t>
            </a:r>
          </a:p>
          <a:p>
            <a:pPr algn="l"/>
            <a:endParaRPr lang="en-US" sz="1600" dirty="0">
              <a:latin typeface="+mn-lt"/>
            </a:endParaRPr>
          </a:p>
          <a:p>
            <a:pPr marL="285750" indent="-285750" algn="l">
              <a:buFont typeface="Arial" panose="020B0604020202020204" pitchFamily="34" charset="0"/>
              <a:buChar char="•"/>
            </a:pPr>
            <a:r>
              <a:rPr lang="en-US" sz="1600" dirty="0">
                <a:latin typeface="+mn-lt"/>
              </a:rPr>
              <a:t>No se  </a:t>
            </a:r>
            <a:r>
              <a:rPr lang="en-US" sz="1600" dirty="0" err="1">
                <a:latin typeface="+mn-lt"/>
              </a:rPr>
              <a:t>mostro</a:t>
            </a:r>
            <a:r>
              <a:rPr lang="en-US" sz="1600" dirty="0">
                <a:latin typeface="+mn-lt"/>
              </a:rPr>
              <a:t>: </a:t>
            </a:r>
            <a:r>
              <a:rPr lang="es-ES" sz="1600" dirty="0">
                <a:latin typeface="+mn-lt"/>
              </a:rPr>
              <a:t>Mediante el uso de un software de fusión, se puede colocar un marcador posicional tridimensional digital (3D) para localizar la masa en caso de que el contraste </a:t>
            </a:r>
            <a:r>
              <a:rPr lang="es-ES" sz="1600" dirty="0" err="1">
                <a:latin typeface="+mn-lt"/>
              </a:rPr>
              <a:t>parénquimal</a:t>
            </a:r>
            <a:r>
              <a:rPr lang="es-ES" sz="1600" dirty="0">
                <a:latin typeface="+mn-lt"/>
              </a:rPr>
              <a:t> se lave antes del muestreo.</a:t>
            </a:r>
            <a:endParaRPr lang="en-US" sz="1600" dirty="0">
              <a:latin typeface="+mn-lt"/>
            </a:endParaRPr>
          </a:p>
        </p:txBody>
      </p:sp>
      <p:sp>
        <p:nvSpPr>
          <p:cNvPr id="25" name="TextBox 24">
            <a:extLst>
              <a:ext uri="{FF2B5EF4-FFF2-40B4-BE49-F238E27FC236}">
                <a16:creationId xmlns:a16="http://schemas.microsoft.com/office/drawing/2014/main" id="{8A93F7D8-6D0E-4CC3-8EFC-FA2EED6D4505}"/>
              </a:ext>
            </a:extLst>
          </p:cNvPr>
          <p:cNvSpPr txBox="1"/>
          <p:nvPr/>
        </p:nvSpPr>
        <p:spPr>
          <a:xfrm>
            <a:off x="9121526" y="4017363"/>
            <a:ext cx="2484383" cy="307777"/>
          </a:xfrm>
          <a:prstGeom prst="rect">
            <a:avLst/>
          </a:prstGeom>
          <a:solidFill>
            <a:schemeClr val="tx1"/>
          </a:solidFill>
        </p:spPr>
        <p:txBody>
          <a:bodyPr wrap="square" rtlCol="0">
            <a:spAutoFit/>
          </a:bodyPr>
          <a:lstStyle/>
          <a:p>
            <a:r>
              <a:rPr lang="en-US" sz="1400" dirty="0">
                <a:solidFill>
                  <a:schemeClr val="bg1"/>
                </a:solidFill>
              </a:rPr>
              <a:t>ECO/CTE : Liver (transverse)</a:t>
            </a:r>
          </a:p>
        </p:txBody>
      </p:sp>
      <p:cxnSp>
        <p:nvCxnSpPr>
          <p:cNvPr id="26" name="Straight Arrow Connector 25">
            <a:extLst>
              <a:ext uri="{FF2B5EF4-FFF2-40B4-BE49-F238E27FC236}">
                <a16:creationId xmlns:a16="http://schemas.microsoft.com/office/drawing/2014/main" id="{EDF96B81-68B0-45D3-A542-9680822E43A5}"/>
              </a:ext>
            </a:extLst>
          </p:cNvPr>
          <p:cNvCxnSpPr>
            <a:cxnSpLocks/>
          </p:cNvCxnSpPr>
          <p:nvPr/>
        </p:nvCxnSpPr>
        <p:spPr>
          <a:xfrm>
            <a:off x="7885550" y="2768986"/>
            <a:ext cx="0" cy="360269"/>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4AA23EB-4FEA-4290-9EF4-B0CA9FAA658C}"/>
              </a:ext>
            </a:extLst>
          </p:cNvPr>
          <p:cNvCxnSpPr>
            <a:cxnSpLocks/>
          </p:cNvCxnSpPr>
          <p:nvPr/>
        </p:nvCxnSpPr>
        <p:spPr>
          <a:xfrm>
            <a:off x="10410761" y="2768986"/>
            <a:ext cx="0" cy="360269"/>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15F70FF-EC83-448C-9653-1DC7D3C9BE82}"/>
              </a:ext>
            </a:extLst>
          </p:cNvPr>
          <p:cNvSpPr txBox="1"/>
          <p:nvPr/>
        </p:nvSpPr>
        <p:spPr>
          <a:xfrm>
            <a:off x="8812260" y="2015610"/>
            <a:ext cx="326595" cy="369332"/>
          </a:xfrm>
          <a:prstGeom prst="rect">
            <a:avLst/>
          </a:prstGeom>
          <a:noFill/>
        </p:spPr>
        <p:txBody>
          <a:bodyPr wrap="square" rtlCol="0">
            <a:spAutoFit/>
          </a:bodyPr>
          <a:lstStyle/>
          <a:p>
            <a:r>
              <a:rPr lang="en-US" b="1" dirty="0">
                <a:solidFill>
                  <a:srgbClr val="FF0000"/>
                </a:solidFill>
              </a:rPr>
              <a:t>a</a:t>
            </a:r>
          </a:p>
        </p:txBody>
      </p:sp>
      <p:sp>
        <p:nvSpPr>
          <p:cNvPr id="16" name="TextBox 15">
            <a:extLst>
              <a:ext uri="{FF2B5EF4-FFF2-40B4-BE49-F238E27FC236}">
                <a16:creationId xmlns:a16="http://schemas.microsoft.com/office/drawing/2014/main" id="{CBF6A1BD-FEF6-460C-B8A9-414656D251E0}"/>
              </a:ext>
            </a:extLst>
          </p:cNvPr>
          <p:cNvSpPr txBox="1"/>
          <p:nvPr/>
        </p:nvSpPr>
        <p:spPr>
          <a:xfrm>
            <a:off x="11442613" y="2020676"/>
            <a:ext cx="326595" cy="369332"/>
          </a:xfrm>
          <a:prstGeom prst="rect">
            <a:avLst/>
          </a:prstGeom>
          <a:noFill/>
        </p:spPr>
        <p:txBody>
          <a:bodyPr wrap="square" rtlCol="0">
            <a:spAutoFit/>
          </a:bodyPr>
          <a:lstStyle/>
          <a:p>
            <a:r>
              <a:rPr lang="en-US" b="1" dirty="0">
                <a:solidFill>
                  <a:srgbClr val="FF0000"/>
                </a:solidFill>
              </a:rPr>
              <a:t>b</a:t>
            </a:r>
          </a:p>
        </p:txBody>
      </p:sp>
      <p:sp>
        <p:nvSpPr>
          <p:cNvPr id="17" name="TextBox 16">
            <a:extLst>
              <a:ext uri="{FF2B5EF4-FFF2-40B4-BE49-F238E27FC236}">
                <a16:creationId xmlns:a16="http://schemas.microsoft.com/office/drawing/2014/main" id="{210CF4FC-4A1A-4592-B713-277B72B217F8}"/>
              </a:ext>
            </a:extLst>
          </p:cNvPr>
          <p:cNvSpPr txBox="1"/>
          <p:nvPr/>
        </p:nvSpPr>
        <p:spPr>
          <a:xfrm>
            <a:off x="10458724" y="4325140"/>
            <a:ext cx="326595" cy="369332"/>
          </a:xfrm>
          <a:prstGeom prst="rect">
            <a:avLst/>
          </a:prstGeom>
          <a:noFill/>
        </p:spPr>
        <p:txBody>
          <a:bodyPr wrap="square" rtlCol="0">
            <a:spAutoFit/>
          </a:bodyPr>
          <a:lstStyle/>
          <a:p>
            <a:r>
              <a:rPr lang="en-US" b="1" dirty="0">
                <a:solidFill>
                  <a:srgbClr val="FF0000"/>
                </a:solidFill>
              </a:rPr>
              <a:t>c</a:t>
            </a:r>
          </a:p>
        </p:txBody>
      </p:sp>
      <p:sp>
        <p:nvSpPr>
          <p:cNvPr id="21" name="TextBox 20">
            <a:extLst>
              <a:ext uri="{FF2B5EF4-FFF2-40B4-BE49-F238E27FC236}">
                <a16:creationId xmlns:a16="http://schemas.microsoft.com/office/drawing/2014/main" id="{1A771D30-DE30-47BF-9E99-72BABE94C756}"/>
              </a:ext>
            </a:extLst>
          </p:cNvPr>
          <p:cNvSpPr txBox="1"/>
          <p:nvPr/>
        </p:nvSpPr>
        <p:spPr>
          <a:xfrm>
            <a:off x="6469320" y="4004503"/>
            <a:ext cx="778834" cy="307777"/>
          </a:xfrm>
          <a:prstGeom prst="rect">
            <a:avLst/>
          </a:prstGeom>
          <a:solidFill>
            <a:schemeClr val="tx1"/>
          </a:solidFill>
        </p:spPr>
        <p:txBody>
          <a:bodyPr wrap="square" rtlCol="0">
            <a:spAutoFit/>
          </a:bodyPr>
          <a:lstStyle/>
          <a:p>
            <a:r>
              <a:rPr lang="en-US" sz="1400" dirty="0">
                <a:solidFill>
                  <a:schemeClr val="bg1"/>
                </a:solidFill>
              </a:rPr>
              <a:t>ECO</a:t>
            </a:r>
          </a:p>
        </p:txBody>
      </p:sp>
      <p:sp>
        <p:nvSpPr>
          <p:cNvPr id="22" name="TextBox 21">
            <a:extLst>
              <a:ext uri="{FF2B5EF4-FFF2-40B4-BE49-F238E27FC236}">
                <a16:creationId xmlns:a16="http://schemas.microsoft.com/office/drawing/2014/main" id="{B4ADDA68-9099-4A8A-B956-6FFF53483C3B}"/>
              </a:ext>
            </a:extLst>
          </p:cNvPr>
          <p:cNvSpPr txBox="1"/>
          <p:nvPr/>
        </p:nvSpPr>
        <p:spPr>
          <a:xfrm>
            <a:off x="7509463" y="4343604"/>
            <a:ext cx="935289" cy="307777"/>
          </a:xfrm>
          <a:prstGeom prst="rect">
            <a:avLst/>
          </a:prstGeom>
          <a:solidFill>
            <a:schemeClr val="tx1"/>
          </a:solidFill>
        </p:spPr>
        <p:txBody>
          <a:bodyPr wrap="square" rtlCol="0">
            <a:spAutoFit/>
          </a:bodyPr>
          <a:lstStyle/>
          <a:p>
            <a:r>
              <a:rPr lang="en-US" sz="1400" dirty="0">
                <a:solidFill>
                  <a:schemeClr val="bg1"/>
                </a:solidFill>
              </a:rPr>
              <a:t>ECO/CTE</a:t>
            </a:r>
          </a:p>
        </p:txBody>
      </p:sp>
      <p:sp>
        <p:nvSpPr>
          <p:cNvPr id="7" name="Elipse 6">
            <a:extLst>
              <a:ext uri="{FF2B5EF4-FFF2-40B4-BE49-F238E27FC236}">
                <a16:creationId xmlns:a16="http://schemas.microsoft.com/office/drawing/2014/main" id="{49426B62-588F-4168-B2C5-C79C0AFEC080}"/>
              </a:ext>
            </a:extLst>
          </p:cNvPr>
          <p:cNvSpPr/>
          <p:nvPr/>
        </p:nvSpPr>
        <p:spPr>
          <a:xfrm>
            <a:off x="8581450" y="5160996"/>
            <a:ext cx="461620" cy="4989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53213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FB63AF4-B998-4496-99AF-C348B9305D37}"/>
              </a:ext>
            </a:extLst>
          </p:cNvPr>
          <p:cNvGrpSpPr/>
          <p:nvPr/>
        </p:nvGrpSpPr>
        <p:grpSpPr>
          <a:xfrm>
            <a:off x="3186020" y="1523145"/>
            <a:ext cx="5819960" cy="3061268"/>
            <a:chOff x="1855893" y="1398487"/>
            <a:chExt cx="8126307" cy="4274395"/>
          </a:xfrm>
        </p:grpSpPr>
        <p:pic>
          <p:nvPicPr>
            <p:cNvPr id="3" name="Content Placeholder 2">
              <a:extLst>
                <a:ext uri="{FF2B5EF4-FFF2-40B4-BE49-F238E27FC236}">
                  <a16:creationId xmlns:a16="http://schemas.microsoft.com/office/drawing/2014/main" id="{A0DB131F-D76C-F74A-83DB-4737D6997F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0" t="14551" r="25924" b="11023"/>
            <a:stretch/>
          </p:blipFill>
          <p:spPr>
            <a:xfrm>
              <a:off x="5720953" y="1398487"/>
              <a:ext cx="4261247" cy="4274395"/>
            </a:xfrm>
            <a:prstGeom prst="rect">
              <a:avLst/>
            </a:prstGeom>
            <a:ln>
              <a:noFill/>
              <a:miter lim="800000"/>
              <a:headEnd/>
              <a:tailEnd/>
            </a:ln>
          </p:spPr>
        </p:pic>
        <p:pic>
          <p:nvPicPr>
            <p:cNvPr id="5" name="Content Placeholder 4">
              <a:extLst>
                <a:ext uri="{FF2B5EF4-FFF2-40B4-BE49-F238E27FC236}">
                  <a16:creationId xmlns:a16="http://schemas.microsoft.com/office/drawing/2014/main" id="{EA492CDD-47B8-5C4F-A9F9-9D24A799AA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18" t="4353" r="12702" b="17916"/>
            <a:stretch/>
          </p:blipFill>
          <p:spPr>
            <a:xfrm>
              <a:off x="1855893" y="1398487"/>
              <a:ext cx="3865060" cy="4274395"/>
            </a:xfrm>
            <a:prstGeom prst="rect">
              <a:avLst/>
            </a:prstGeom>
          </p:spPr>
        </p:pic>
      </p:grpSp>
      <p:sp>
        <p:nvSpPr>
          <p:cNvPr id="8" name="Title 1">
            <a:extLst>
              <a:ext uri="{FF2B5EF4-FFF2-40B4-BE49-F238E27FC236}">
                <a16:creationId xmlns:a16="http://schemas.microsoft.com/office/drawing/2014/main" id="{93160512-2EAF-4FB8-9EC9-49A6C246E649}"/>
              </a:ext>
            </a:extLst>
          </p:cNvPr>
          <p:cNvSpPr txBox="1">
            <a:spLocks/>
          </p:cNvSpPr>
          <p:nvPr/>
        </p:nvSpPr>
        <p:spPr>
          <a:xfrm>
            <a:off x="65575" y="13045"/>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Biopsias de Imágenes de </a:t>
            </a:r>
            <a:r>
              <a:rPr lang="es-ES" sz="2800" b="1" dirty="0" err="1">
                <a:solidFill>
                  <a:schemeClr val="tx1">
                    <a:lumMod val="50000"/>
                    <a:lumOff val="50000"/>
                  </a:schemeClr>
                </a:solidFill>
                <a:latin typeface="+mn-lt"/>
              </a:rPr>
              <a:t>Us</a:t>
            </a:r>
            <a:r>
              <a:rPr lang="es-ES" sz="2800" b="1" dirty="0">
                <a:solidFill>
                  <a:schemeClr val="tx1">
                    <a:lumMod val="50000"/>
                    <a:lumOff val="50000"/>
                  </a:schemeClr>
                </a:solidFill>
                <a:latin typeface="+mn-lt"/>
              </a:rPr>
              <a:t> contrastados y Multimodalidad</a:t>
            </a:r>
            <a:endParaRPr lang="en-US" sz="2800" b="1" dirty="0">
              <a:solidFill>
                <a:schemeClr val="tx1">
                  <a:lumMod val="50000"/>
                  <a:lumOff val="50000"/>
                </a:schemeClr>
              </a:solidFill>
              <a:latin typeface="+mn-lt"/>
            </a:endParaRPr>
          </a:p>
        </p:txBody>
      </p:sp>
      <p:sp>
        <p:nvSpPr>
          <p:cNvPr id="9" name="TextBox 8">
            <a:extLst>
              <a:ext uri="{FF2B5EF4-FFF2-40B4-BE49-F238E27FC236}">
                <a16:creationId xmlns:a16="http://schemas.microsoft.com/office/drawing/2014/main" id="{34159E3A-C5AB-4059-8B7D-F2EE0539BAC7}"/>
              </a:ext>
            </a:extLst>
          </p:cNvPr>
          <p:cNvSpPr txBox="1"/>
          <p:nvPr/>
        </p:nvSpPr>
        <p:spPr>
          <a:xfrm>
            <a:off x="586089" y="1377681"/>
            <a:ext cx="2961448" cy="400110"/>
          </a:xfrm>
          <a:prstGeom prst="rect">
            <a:avLst/>
          </a:prstGeom>
          <a:noFill/>
        </p:spPr>
        <p:txBody>
          <a:bodyPr wrap="square" rtlCol="0">
            <a:spAutoFit/>
          </a:bodyPr>
          <a:lstStyle/>
          <a:p>
            <a:r>
              <a:rPr lang="en-US" sz="2000" b="1" dirty="0">
                <a:solidFill>
                  <a:srgbClr val="D31145"/>
                </a:solidFill>
              </a:rPr>
              <a:t>Caso 3: </a:t>
            </a:r>
            <a:r>
              <a:rPr lang="en-US" sz="2000" b="1" dirty="0"/>
              <a:t>Lesion hepatica</a:t>
            </a:r>
            <a:endParaRPr lang="en-US" sz="2000" dirty="0"/>
          </a:p>
        </p:txBody>
      </p:sp>
      <p:sp>
        <p:nvSpPr>
          <p:cNvPr id="16" name="Freeform: Shape 15">
            <a:extLst>
              <a:ext uri="{FF2B5EF4-FFF2-40B4-BE49-F238E27FC236}">
                <a16:creationId xmlns:a16="http://schemas.microsoft.com/office/drawing/2014/main" id="{702500ED-6CE4-4D43-BB1E-8B00B19E1ADD}"/>
              </a:ext>
            </a:extLst>
          </p:cNvPr>
          <p:cNvSpPr/>
          <p:nvPr/>
        </p:nvSpPr>
        <p:spPr>
          <a:xfrm>
            <a:off x="4244340" y="2532056"/>
            <a:ext cx="530860" cy="853118"/>
          </a:xfrm>
          <a:custGeom>
            <a:avLst/>
            <a:gdLst>
              <a:gd name="connsiteX0" fmla="*/ 414020 w 530860"/>
              <a:gd name="connsiteY0" fmla="*/ 12378 h 853118"/>
              <a:gd name="connsiteX1" fmla="*/ 398780 w 530860"/>
              <a:gd name="connsiteY1" fmla="*/ 14918 h 853118"/>
              <a:gd name="connsiteX2" fmla="*/ 370840 w 530860"/>
              <a:gd name="connsiteY2" fmla="*/ 19998 h 853118"/>
              <a:gd name="connsiteX3" fmla="*/ 358140 w 530860"/>
              <a:gd name="connsiteY3" fmla="*/ 25078 h 853118"/>
              <a:gd name="connsiteX4" fmla="*/ 342900 w 530860"/>
              <a:gd name="connsiteY4" fmla="*/ 27618 h 853118"/>
              <a:gd name="connsiteX5" fmla="*/ 320040 w 530860"/>
              <a:gd name="connsiteY5" fmla="*/ 32698 h 853118"/>
              <a:gd name="connsiteX6" fmla="*/ 309880 w 530860"/>
              <a:gd name="connsiteY6" fmla="*/ 37778 h 853118"/>
              <a:gd name="connsiteX7" fmla="*/ 297180 w 530860"/>
              <a:gd name="connsiteY7" fmla="*/ 40318 h 853118"/>
              <a:gd name="connsiteX8" fmla="*/ 279400 w 530860"/>
              <a:gd name="connsiteY8" fmla="*/ 45398 h 853118"/>
              <a:gd name="connsiteX9" fmla="*/ 269240 w 530860"/>
              <a:gd name="connsiteY9" fmla="*/ 50478 h 853118"/>
              <a:gd name="connsiteX10" fmla="*/ 248920 w 530860"/>
              <a:gd name="connsiteY10" fmla="*/ 55558 h 853118"/>
              <a:gd name="connsiteX11" fmla="*/ 241300 w 530860"/>
              <a:gd name="connsiteY11" fmla="*/ 58098 h 853118"/>
              <a:gd name="connsiteX12" fmla="*/ 233680 w 530860"/>
              <a:gd name="connsiteY12" fmla="*/ 63178 h 853118"/>
              <a:gd name="connsiteX13" fmla="*/ 223520 w 530860"/>
              <a:gd name="connsiteY13" fmla="*/ 68258 h 853118"/>
              <a:gd name="connsiteX14" fmla="*/ 210820 w 530860"/>
              <a:gd name="connsiteY14" fmla="*/ 78418 h 853118"/>
              <a:gd name="connsiteX15" fmla="*/ 195580 w 530860"/>
              <a:gd name="connsiteY15" fmla="*/ 88578 h 853118"/>
              <a:gd name="connsiteX16" fmla="*/ 190500 w 530860"/>
              <a:gd name="connsiteY16" fmla="*/ 96198 h 853118"/>
              <a:gd name="connsiteX17" fmla="*/ 172720 w 530860"/>
              <a:gd name="connsiteY17" fmla="*/ 106358 h 853118"/>
              <a:gd name="connsiteX18" fmla="*/ 160020 w 530860"/>
              <a:gd name="connsiteY18" fmla="*/ 119058 h 853118"/>
              <a:gd name="connsiteX19" fmla="*/ 157480 w 530860"/>
              <a:gd name="connsiteY19" fmla="*/ 126678 h 853118"/>
              <a:gd name="connsiteX20" fmla="*/ 144780 w 530860"/>
              <a:gd name="connsiteY20" fmla="*/ 141918 h 853118"/>
              <a:gd name="connsiteX21" fmla="*/ 132080 w 530860"/>
              <a:gd name="connsiteY21" fmla="*/ 157158 h 853118"/>
              <a:gd name="connsiteX22" fmla="*/ 121920 w 530860"/>
              <a:gd name="connsiteY22" fmla="*/ 169858 h 853118"/>
              <a:gd name="connsiteX23" fmla="*/ 109220 w 530860"/>
              <a:gd name="connsiteY23" fmla="*/ 182558 h 853118"/>
              <a:gd name="connsiteX24" fmla="*/ 101600 w 530860"/>
              <a:gd name="connsiteY24" fmla="*/ 197798 h 853118"/>
              <a:gd name="connsiteX25" fmla="*/ 93980 w 530860"/>
              <a:gd name="connsiteY25" fmla="*/ 205418 h 853118"/>
              <a:gd name="connsiteX26" fmla="*/ 81280 w 530860"/>
              <a:gd name="connsiteY26" fmla="*/ 220658 h 853118"/>
              <a:gd name="connsiteX27" fmla="*/ 68580 w 530860"/>
              <a:gd name="connsiteY27" fmla="*/ 240978 h 853118"/>
              <a:gd name="connsiteX28" fmla="*/ 55880 w 530860"/>
              <a:gd name="connsiteY28" fmla="*/ 258758 h 853118"/>
              <a:gd name="connsiteX29" fmla="*/ 45720 w 530860"/>
              <a:gd name="connsiteY29" fmla="*/ 281618 h 853118"/>
              <a:gd name="connsiteX30" fmla="*/ 40640 w 530860"/>
              <a:gd name="connsiteY30" fmla="*/ 291778 h 853118"/>
              <a:gd name="connsiteX31" fmla="*/ 33020 w 530860"/>
              <a:gd name="connsiteY31" fmla="*/ 294318 h 853118"/>
              <a:gd name="connsiteX32" fmla="*/ 30480 w 530860"/>
              <a:gd name="connsiteY32" fmla="*/ 304478 h 853118"/>
              <a:gd name="connsiteX33" fmla="*/ 20320 w 530860"/>
              <a:gd name="connsiteY33" fmla="*/ 319718 h 853118"/>
              <a:gd name="connsiteX34" fmla="*/ 17780 w 530860"/>
              <a:gd name="connsiteY34" fmla="*/ 329878 h 853118"/>
              <a:gd name="connsiteX35" fmla="*/ 7620 w 530860"/>
              <a:gd name="connsiteY35" fmla="*/ 362898 h 853118"/>
              <a:gd name="connsiteX36" fmla="*/ 5080 w 530860"/>
              <a:gd name="connsiteY36" fmla="*/ 380678 h 853118"/>
              <a:gd name="connsiteX37" fmla="*/ 0 w 530860"/>
              <a:gd name="connsiteY37" fmla="*/ 431478 h 853118"/>
              <a:gd name="connsiteX38" fmla="*/ 2540 w 530860"/>
              <a:gd name="connsiteY38" fmla="*/ 482278 h 853118"/>
              <a:gd name="connsiteX39" fmla="*/ 7620 w 530860"/>
              <a:gd name="connsiteY39" fmla="*/ 494978 h 853118"/>
              <a:gd name="connsiteX40" fmla="*/ 10160 w 530860"/>
              <a:gd name="connsiteY40" fmla="*/ 507678 h 853118"/>
              <a:gd name="connsiteX41" fmla="*/ 12700 w 530860"/>
              <a:gd name="connsiteY41" fmla="*/ 515298 h 853118"/>
              <a:gd name="connsiteX42" fmla="*/ 20320 w 530860"/>
              <a:gd name="connsiteY42" fmla="*/ 535618 h 853118"/>
              <a:gd name="connsiteX43" fmla="*/ 27940 w 530860"/>
              <a:gd name="connsiteY43" fmla="*/ 561018 h 853118"/>
              <a:gd name="connsiteX44" fmla="*/ 33020 w 530860"/>
              <a:gd name="connsiteY44" fmla="*/ 571178 h 853118"/>
              <a:gd name="connsiteX45" fmla="*/ 38100 w 530860"/>
              <a:gd name="connsiteY45" fmla="*/ 578798 h 853118"/>
              <a:gd name="connsiteX46" fmla="*/ 48260 w 530860"/>
              <a:gd name="connsiteY46" fmla="*/ 591498 h 853118"/>
              <a:gd name="connsiteX47" fmla="*/ 50800 w 530860"/>
              <a:gd name="connsiteY47" fmla="*/ 599118 h 853118"/>
              <a:gd name="connsiteX48" fmla="*/ 53340 w 530860"/>
              <a:gd name="connsiteY48" fmla="*/ 609278 h 853118"/>
              <a:gd name="connsiteX49" fmla="*/ 60960 w 530860"/>
              <a:gd name="connsiteY49" fmla="*/ 614358 h 853118"/>
              <a:gd name="connsiteX50" fmla="*/ 71120 w 530860"/>
              <a:gd name="connsiteY50" fmla="*/ 629598 h 853118"/>
              <a:gd name="connsiteX51" fmla="*/ 78740 w 530860"/>
              <a:gd name="connsiteY51" fmla="*/ 647378 h 853118"/>
              <a:gd name="connsiteX52" fmla="*/ 86360 w 530860"/>
              <a:gd name="connsiteY52" fmla="*/ 652458 h 853118"/>
              <a:gd name="connsiteX53" fmla="*/ 96520 w 530860"/>
              <a:gd name="connsiteY53" fmla="*/ 665158 h 853118"/>
              <a:gd name="connsiteX54" fmla="*/ 109220 w 530860"/>
              <a:gd name="connsiteY54" fmla="*/ 677858 h 853118"/>
              <a:gd name="connsiteX55" fmla="*/ 121920 w 530860"/>
              <a:gd name="connsiteY55" fmla="*/ 700718 h 853118"/>
              <a:gd name="connsiteX56" fmla="*/ 129540 w 530860"/>
              <a:gd name="connsiteY56" fmla="*/ 710878 h 853118"/>
              <a:gd name="connsiteX57" fmla="*/ 137160 w 530860"/>
              <a:gd name="connsiteY57" fmla="*/ 715958 h 853118"/>
              <a:gd name="connsiteX58" fmla="*/ 147320 w 530860"/>
              <a:gd name="connsiteY58" fmla="*/ 726118 h 853118"/>
              <a:gd name="connsiteX59" fmla="*/ 152400 w 530860"/>
              <a:gd name="connsiteY59" fmla="*/ 736278 h 853118"/>
              <a:gd name="connsiteX60" fmla="*/ 160020 w 530860"/>
              <a:gd name="connsiteY60" fmla="*/ 738818 h 853118"/>
              <a:gd name="connsiteX61" fmla="*/ 175260 w 530860"/>
              <a:gd name="connsiteY61" fmla="*/ 748978 h 853118"/>
              <a:gd name="connsiteX62" fmla="*/ 180340 w 530860"/>
              <a:gd name="connsiteY62" fmla="*/ 756598 h 853118"/>
              <a:gd name="connsiteX63" fmla="*/ 198120 w 530860"/>
              <a:gd name="connsiteY63" fmla="*/ 766758 h 853118"/>
              <a:gd name="connsiteX64" fmla="*/ 200660 w 530860"/>
              <a:gd name="connsiteY64" fmla="*/ 774378 h 853118"/>
              <a:gd name="connsiteX65" fmla="*/ 210820 w 530860"/>
              <a:gd name="connsiteY65" fmla="*/ 776918 h 853118"/>
              <a:gd name="connsiteX66" fmla="*/ 218440 w 530860"/>
              <a:gd name="connsiteY66" fmla="*/ 781998 h 853118"/>
              <a:gd name="connsiteX67" fmla="*/ 226060 w 530860"/>
              <a:gd name="connsiteY67" fmla="*/ 789618 h 853118"/>
              <a:gd name="connsiteX68" fmla="*/ 236220 w 530860"/>
              <a:gd name="connsiteY68" fmla="*/ 794698 h 853118"/>
              <a:gd name="connsiteX69" fmla="*/ 251460 w 530860"/>
              <a:gd name="connsiteY69" fmla="*/ 804858 h 853118"/>
              <a:gd name="connsiteX70" fmla="*/ 261620 w 530860"/>
              <a:gd name="connsiteY70" fmla="*/ 812478 h 853118"/>
              <a:gd name="connsiteX71" fmla="*/ 276860 w 530860"/>
              <a:gd name="connsiteY71" fmla="*/ 817558 h 853118"/>
              <a:gd name="connsiteX72" fmla="*/ 279400 w 530860"/>
              <a:gd name="connsiteY72" fmla="*/ 825178 h 853118"/>
              <a:gd name="connsiteX73" fmla="*/ 299720 w 530860"/>
              <a:gd name="connsiteY73" fmla="*/ 830258 h 853118"/>
              <a:gd name="connsiteX74" fmla="*/ 307340 w 530860"/>
              <a:gd name="connsiteY74" fmla="*/ 832798 h 853118"/>
              <a:gd name="connsiteX75" fmla="*/ 320040 w 530860"/>
              <a:gd name="connsiteY75" fmla="*/ 837878 h 853118"/>
              <a:gd name="connsiteX76" fmla="*/ 345440 w 530860"/>
              <a:gd name="connsiteY76" fmla="*/ 842958 h 853118"/>
              <a:gd name="connsiteX77" fmla="*/ 358140 w 530860"/>
              <a:gd name="connsiteY77" fmla="*/ 845498 h 853118"/>
              <a:gd name="connsiteX78" fmla="*/ 401320 w 530860"/>
              <a:gd name="connsiteY78" fmla="*/ 853118 h 853118"/>
              <a:gd name="connsiteX79" fmla="*/ 469900 w 530860"/>
              <a:gd name="connsiteY79" fmla="*/ 848038 h 853118"/>
              <a:gd name="connsiteX80" fmla="*/ 492760 w 530860"/>
              <a:gd name="connsiteY80" fmla="*/ 837878 h 853118"/>
              <a:gd name="connsiteX81" fmla="*/ 502920 w 530860"/>
              <a:gd name="connsiteY81" fmla="*/ 835338 h 853118"/>
              <a:gd name="connsiteX82" fmla="*/ 510540 w 530860"/>
              <a:gd name="connsiteY82" fmla="*/ 832798 h 853118"/>
              <a:gd name="connsiteX83" fmla="*/ 520700 w 530860"/>
              <a:gd name="connsiteY83" fmla="*/ 817558 h 853118"/>
              <a:gd name="connsiteX84" fmla="*/ 528320 w 530860"/>
              <a:gd name="connsiteY84" fmla="*/ 799778 h 853118"/>
              <a:gd name="connsiteX85" fmla="*/ 530860 w 530860"/>
              <a:gd name="connsiteY85" fmla="*/ 792158 h 853118"/>
              <a:gd name="connsiteX86" fmla="*/ 523240 w 530860"/>
              <a:gd name="connsiteY86" fmla="*/ 741358 h 853118"/>
              <a:gd name="connsiteX87" fmla="*/ 520700 w 530860"/>
              <a:gd name="connsiteY87" fmla="*/ 731198 h 853118"/>
              <a:gd name="connsiteX88" fmla="*/ 510540 w 530860"/>
              <a:gd name="connsiteY88" fmla="*/ 715958 h 853118"/>
              <a:gd name="connsiteX89" fmla="*/ 500380 w 530860"/>
              <a:gd name="connsiteY89" fmla="*/ 703258 h 853118"/>
              <a:gd name="connsiteX90" fmla="*/ 490220 w 530860"/>
              <a:gd name="connsiteY90" fmla="*/ 690558 h 853118"/>
              <a:gd name="connsiteX91" fmla="*/ 485140 w 530860"/>
              <a:gd name="connsiteY91" fmla="*/ 672778 h 853118"/>
              <a:gd name="connsiteX92" fmla="*/ 477520 w 530860"/>
              <a:gd name="connsiteY92" fmla="*/ 657538 h 853118"/>
              <a:gd name="connsiteX93" fmla="*/ 472440 w 530860"/>
              <a:gd name="connsiteY93" fmla="*/ 647378 h 853118"/>
              <a:gd name="connsiteX94" fmla="*/ 464820 w 530860"/>
              <a:gd name="connsiteY94" fmla="*/ 642298 h 853118"/>
              <a:gd name="connsiteX95" fmla="*/ 452120 w 530860"/>
              <a:gd name="connsiteY95" fmla="*/ 629598 h 853118"/>
              <a:gd name="connsiteX96" fmla="*/ 449580 w 530860"/>
              <a:gd name="connsiteY96" fmla="*/ 621978 h 853118"/>
              <a:gd name="connsiteX97" fmla="*/ 439420 w 530860"/>
              <a:gd name="connsiteY97" fmla="*/ 616898 h 853118"/>
              <a:gd name="connsiteX98" fmla="*/ 426720 w 530860"/>
              <a:gd name="connsiteY98" fmla="*/ 601658 h 853118"/>
              <a:gd name="connsiteX99" fmla="*/ 414020 w 530860"/>
              <a:gd name="connsiteY99" fmla="*/ 591498 h 853118"/>
              <a:gd name="connsiteX100" fmla="*/ 401320 w 530860"/>
              <a:gd name="connsiteY100" fmla="*/ 578798 h 853118"/>
              <a:gd name="connsiteX101" fmla="*/ 388620 w 530860"/>
              <a:gd name="connsiteY101" fmla="*/ 568638 h 853118"/>
              <a:gd name="connsiteX102" fmla="*/ 381000 w 530860"/>
              <a:gd name="connsiteY102" fmla="*/ 558478 h 853118"/>
              <a:gd name="connsiteX103" fmla="*/ 373380 w 530860"/>
              <a:gd name="connsiteY103" fmla="*/ 555938 h 853118"/>
              <a:gd name="connsiteX104" fmla="*/ 368300 w 530860"/>
              <a:gd name="connsiteY104" fmla="*/ 545778 h 853118"/>
              <a:gd name="connsiteX105" fmla="*/ 360680 w 530860"/>
              <a:gd name="connsiteY105" fmla="*/ 543238 h 853118"/>
              <a:gd name="connsiteX106" fmla="*/ 350520 w 530860"/>
              <a:gd name="connsiteY106" fmla="*/ 538158 h 853118"/>
              <a:gd name="connsiteX107" fmla="*/ 337820 w 530860"/>
              <a:gd name="connsiteY107" fmla="*/ 527998 h 853118"/>
              <a:gd name="connsiteX108" fmla="*/ 335280 w 530860"/>
              <a:gd name="connsiteY108" fmla="*/ 520378 h 853118"/>
              <a:gd name="connsiteX109" fmla="*/ 325120 w 530860"/>
              <a:gd name="connsiteY109" fmla="*/ 515298 h 853118"/>
              <a:gd name="connsiteX110" fmla="*/ 320040 w 530860"/>
              <a:gd name="connsiteY110" fmla="*/ 507678 h 853118"/>
              <a:gd name="connsiteX111" fmla="*/ 312420 w 530860"/>
              <a:gd name="connsiteY111" fmla="*/ 505138 h 853118"/>
              <a:gd name="connsiteX112" fmla="*/ 304800 w 530860"/>
              <a:gd name="connsiteY112" fmla="*/ 500058 h 853118"/>
              <a:gd name="connsiteX113" fmla="*/ 299720 w 530860"/>
              <a:gd name="connsiteY113" fmla="*/ 492438 h 853118"/>
              <a:gd name="connsiteX114" fmla="*/ 292100 w 530860"/>
              <a:gd name="connsiteY114" fmla="*/ 489898 h 853118"/>
              <a:gd name="connsiteX115" fmla="*/ 281940 w 530860"/>
              <a:gd name="connsiteY115" fmla="*/ 474658 h 853118"/>
              <a:gd name="connsiteX116" fmla="*/ 287020 w 530860"/>
              <a:gd name="connsiteY116" fmla="*/ 406078 h 853118"/>
              <a:gd name="connsiteX117" fmla="*/ 294640 w 530860"/>
              <a:gd name="connsiteY117" fmla="*/ 390838 h 853118"/>
              <a:gd name="connsiteX118" fmla="*/ 302260 w 530860"/>
              <a:gd name="connsiteY118" fmla="*/ 388298 h 853118"/>
              <a:gd name="connsiteX119" fmla="*/ 312420 w 530860"/>
              <a:gd name="connsiteY119" fmla="*/ 378138 h 853118"/>
              <a:gd name="connsiteX120" fmla="*/ 325120 w 530860"/>
              <a:gd name="connsiteY120" fmla="*/ 365438 h 853118"/>
              <a:gd name="connsiteX121" fmla="*/ 330200 w 530860"/>
              <a:gd name="connsiteY121" fmla="*/ 355278 h 853118"/>
              <a:gd name="connsiteX122" fmla="*/ 353060 w 530860"/>
              <a:gd name="connsiteY122" fmla="*/ 347658 h 853118"/>
              <a:gd name="connsiteX123" fmla="*/ 363220 w 530860"/>
              <a:gd name="connsiteY123" fmla="*/ 342578 h 853118"/>
              <a:gd name="connsiteX124" fmla="*/ 414020 w 530860"/>
              <a:gd name="connsiteY124" fmla="*/ 334958 h 853118"/>
              <a:gd name="connsiteX125" fmla="*/ 434340 w 530860"/>
              <a:gd name="connsiteY125" fmla="*/ 329878 h 853118"/>
              <a:gd name="connsiteX126" fmla="*/ 469900 w 530860"/>
              <a:gd name="connsiteY126" fmla="*/ 324798 h 853118"/>
              <a:gd name="connsiteX127" fmla="*/ 480060 w 530860"/>
              <a:gd name="connsiteY127" fmla="*/ 322258 h 853118"/>
              <a:gd name="connsiteX128" fmla="*/ 490220 w 530860"/>
              <a:gd name="connsiteY128" fmla="*/ 317178 h 853118"/>
              <a:gd name="connsiteX129" fmla="*/ 505460 w 530860"/>
              <a:gd name="connsiteY129" fmla="*/ 312098 h 853118"/>
              <a:gd name="connsiteX130" fmla="*/ 508000 w 530860"/>
              <a:gd name="connsiteY130" fmla="*/ 279078 h 853118"/>
              <a:gd name="connsiteX131" fmla="*/ 500380 w 530860"/>
              <a:gd name="connsiteY131" fmla="*/ 273998 h 853118"/>
              <a:gd name="connsiteX132" fmla="*/ 497840 w 530860"/>
              <a:gd name="connsiteY132" fmla="*/ 266378 h 853118"/>
              <a:gd name="connsiteX133" fmla="*/ 490220 w 530860"/>
              <a:gd name="connsiteY133" fmla="*/ 263838 h 853118"/>
              <a:gd name="connsiteX134" fmla="*/ 474980 w 530860"/>
              <a:gd name="connsiteY134" fmla="*/ 253678 h 853118"/>
              <a:gd name="connsiteX135" fmla="*/ 464820 w 530860"/>
              <a:gd name="connsiteY135" fmla="*/ 248598 h 853118"/>
              <a:gd name="connsiteX136" fmla="*/ 462280 w 530860"/>
              <a:gd name="connsiteY136" fmla="*/ 240978 h 853118"/>
              <a:gd name="connsiteX137" fmla="*/ 452120 w 530860"/>
              <a:gd name="connsiteY137" fmla="*/ 225738 h 853118"/>
              <a:gd name="connsiteX138" fmla="*/ 452120 w 530860"/>
              <a:gd name="connsiteY138" fmla="*/ 202878 h 853118"/>
              <a:gd name="connsiteX139" fmla="*/ 459740 w 530860"/>
              <a:gd name="connsiteY139" fmla="*/ 197798 h 853118"/>
              <a:gd name="connsiteX140" fmla="*/ 472440 w 530860"/>
              <a:gd name="connsiteY140" fmla="*/ 185098 h 853118"/>
              <a:gd name="connsiteX141" fmla="*/ 485140 w 530860"/>
              <a:gd name="connsiteY141" fmla="*/ 172398 h 853118"/>
              <a:gd name="connsiteX142" fmla="*/ 495300 w 530860"/>
              <a:gd name="connsiteY142" fmla="*/ 157158 h 853118"/>
              <a:gd name="connsiteX143" fmla="*/ 502920 w 530860"/>
              <a:gd name="connsiteY143" fmla="*/ 139378 h 853118"/>
              <a:gd name="connsiteX144" fmla="*/ 508000 w 530860"/>
              <a:gd name="connsiteY144" fmla="*/ 131758 h 853118"/>
              <a:gd name="connsiteX145" fmla="*/ 510540 w 530860"/>
              <a:gd name="connsiteY145" fmla="*/ 124138 h 853118"/>
              <a:gd name="connsiteX146" fmla="*/ 515620 w 530860"/>
              <a:gd name="connsiteY146" fmla="*/ 113978 h 853118"/>
              <a:gd name="connsiteX147" fmla="*/ 520700 w 530860"/>
              <a:gd name="connsiteY147" fmla="*/ 98738 h 853118"/>
              <a:gd name="connsiteX148" fmla="*/ 515620 w 530860"/>
              <a:gd name="connsiteY148" fmla="*/ 50478 h 853118"/>
              <a:gd name="connsiteX149" fmla="*/ 510540 w 530860"/>
              <a:gd name="connsiteY149" fmla="*/ 35238 h 853118"/>
              <a:gd name="connsiteX150" fmla="*/ 502920 w 530860"/>
              <a:gd name="connsiteY150" fmla="*/ 25078 h 853118"/>
              <a:gd name="connsiteX151" fmla="*/ 490220 w 530860"/>
              <a:gd name="connsiteY151" fmla="*/ 12378 h 853118"/>
              <a:gd name="connsiteX152" fmla="*/ 464820 w 530860"/>
              <a:gd name="connsiteY152" fmla="*/ 4758 h 853118"/>
              <a:gd name="connsiteX153" fmla="*/ 414020 w 530860"/>
              <a:gd name="connsiteY153" fmla="*/ 12378 h 8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30860" h="853118">
                <a:moveTo>
                  <a:pt x="414020" y="12378"/>
                </a:moveTo>
                <a:cubicBezTo>
                  <a:pt x="403013" y="14071"/>
                  <a:pt x="403847" y="13997"/>
                  <a:pt x="398780" y="14918"/>
                </a:cubicBezTo>
                <a:cubicBezTo>
                  <a:pt x="359730" y="22018"/>
                  <a:pt x="415748" y="12513"/>
                  <a:pt x="370840" y="19998"/>
                </a:cubicBezTo>
                <a:cubicBezTo>
                  <a:pt x="366607" y="21691"/>
                  <a:pt x="362539" y="23878"/>
                  <a:pt x="358140" y="25078"/>
                </a:cubicBezTo>
                <a:cubicBezTo>
                  <a:pt x="353171" y="26433"/>
                  <a:pt x="347967" y="26697"/>
                  <a:pt x="342900" y="27618"/>
                </a:cubicBezTo>
                <a:cubicBezTo>
                  <a:pt x="339776" y="28186"/>
                  <a:pt x="323877" y="31259"/>
                  <a:pt x="320040" y="32698"/>
                </a:cubicBezTo>
                <a:cubicBezTo>
                  <a:pt x="316495" y="34027"/>
                  <a:pt x="313472" y="36581"/>
                  <a:pt x="309880" y="37778"/>
                </a:cubicBezTo>
                <a:cubicBezTo>
                  <a:pt x="305784" y="39143"/>
                  <a:pt x="301394" y="39381"/>
                  <a:pt x="297180" y="40318"/>
                </a:cubicBezTo>
                <a:cubicBezTo>
                  <a:pt x="292718" y="41309"/>
                  <a:pt x="283969" y="43440"/>
                  <a:pt x="279400" y="45398"/>
                </a:cubicBezTo>
                <a:cubicBezTo>
                  <a:pt x="275920" y="46890"/>
                  <a:pt x="272832" y="49281"/>
                  <a:pt x="269240" y="50478"/>
                </a:cubicBezTo>
                <a:cubicBezTo>
                  <a:pt x="262616" y="52686"/>
                  <a:pt x="255544" y="53350"/>
                  <a:pt x="248920" y="55558"/>
                </a:cubicBezTo>
                <a:cubicBezTo>
                  <a:pt x="246380" y="56405"/>
                  <a:pt x="243695" y="56901"/>
                  <a:pt x="241300" y="58098"/>
                </a:cubicBezTo>
                <a:cubicBezTo>
                  <a:pt x="238570" y="59463"/>
                  <a:pt x="236330" y="61663"/>
                  <a:pt x="233680" y="63178"/>
                </a:cubicBezTo>
                <a:cubicBezTo>
                  <a:pt x="230392" y="65057"/>
                  <a:pt x="226907" y="66565"/>
                  <a:pt x="223520" y="68258"/>
                </a:cubicBezTo>
                <a:cubicBezTo>
                  <a:pt x="214134" y="82338"/>
                  <a:pt x="223810" y="71201"/>
                  <a:pt x="210820" y="78418"/>
                </a:cubicBezTo>
                <a:cubicBezTo>
                  <a:pt x="205483" y="81383"/>
                  <a:pt x="195580" y="88578"/>
                  <a:pt x="195580" y="88578"/>
                </a:cubicBezTo>
                <a:cubicBezTo>
                  <a:pt x="193887" y="91118"/>
                  <a:pt x="192659" y="94039"/>
                  <a:pt x="190500" y="96198"/>
                </a:cubicBezTo>
                <a:cubicBezTo>
                  <a:pt x="186910" y="99788"/>
                  <a:pt x="176704" y="104366"/>
                  <a:pt x="172720" y="106358"/>
                </a:cubicBezTo>
                <a:cubicBezTo>
                  <a:pt x="166763" y="124228"/>
                  <a:pt x="175713" y="103365"/>
                  <a:pt x="160020" y="119058"/>
                </a:cubicBezTo>
                <a:cubicBezTo>
                  <a:pt x="158127" y="120951"/>
                  <a:pt x="158677" y="124283"/>
                  <a:pt x="157480" y="126678"/>
                </a:cubicBezTo>
                <a:cubicBezTo>
                  <a:pt x="150761" y="140116"/>
                  <a:pt x="154142" y="128811"/>
                  <a:pt x="144780" y="141918"/>
                </a:cubicBezTo>
                <a:cubicBezTo>
                  <a:pt x="133061" y="158324"/>
                  <a:pt x="147102" y="147143"/>
                  <a:pt x="132080" y="157158"/>
                </a:cubicBezTo>
                <a:cubicBezTo>
                  <a:pt x="125696" y="176311"/>
                  <a:pt x="135050" y="153445"/>
                  <a:pt x="121920" y="169858"/>
                </a:cubicBezTo>
                <a:cubicBezTo>
                  <a:pt x="109462" y="185430"/>
                  <a:pt x="134107" y="170114"/>
                  <a:pt x="109220" y="182558"/>
                </a:cubicBezTo>
                <a:cubicBezTo>
                  <a:pt x="106674" y="190195"/>
                  <a:pt x="107071" y="191233"/>
                  <a:pt x="101600" y="197798"/>
                </a:cubicBezTo>
                <a:cubicBezTo>
                  <a:pt x="99300" y="200558"/>
                  <a:pt x="96068" y="202495"/>
                  <a:pt x="93980" y="205418"/>
                </a:cubicBezTo>
                <a:cubicBezTo>
                  <a:pt x="82261" y="221824"/>
                  <a:pt x="96302" y="210643"/>
                  <a:pt x="81280" y="220658"/>
                </a:cubicBezTo>
                <a:cubicBezTo>
                  <a:pt x="75235" y="238794"/>
                  <a:pt x="80655" y="232928"/>
                  <a:pt x="68580" y="240978"/>
                </a:cubicBezTo>
                <a:cubicBezTo>
                  <a:pt x="62653" y="258758"/>
                  <a:pt x="68580" y="254525"/>
                  <a:pt x="55880" y="258758"/>
                </a:cubicBezTo>
                <a:cubicBezTo>
                  <a:pt x="47010" y="285367"/>
                  <a:pt x="55380" y="264712"/>
                  <a:pt x="45720" y="281618"/>
                </a:cubicBezTo>
                <a:cubicBezTo>
                  <a:pt x="43841" y="284906"/>
                  <a:pt x="43317" y="289101"/>
                  <a:pt x="40640" y="291778"/>
                </a:cubicBezTo>
                <a:cubicBezTo>
                  <a:pt x="38747" y="293671"/>
                  <a:pt x="35560" y="293471"/>
                  <a:pt x="33020" y="294318"/>
                </a:cubicBezTo>
                <a:cubicBezTo>
                  <a:pt x="32173" y="297705"/>
                  <a:pt x="32041" y="301356"/>
                  <a:pt x="30480" y="304478"/>
                </a:cubicBezTo>
                <a:cubicBezTo>
                  <a:pt x="27750" y="309939"/>
                  <a:pt x="20320" y="319718"/>
                  <a:pt x="20320" y="319718"/>
                </a:cubicBezTo>
                <a:cubicBezTo>
                  <a:pt x="19473" y="323105"/>
                  <a:pt x="18783" y="326534"/>
                  <a:pt x="17780" y="329878"/>
                </a:cubicBezTo>
                <a:cubicBezTo>
                  <a:pt x="13973" y="342567"/>
                  <a:pt x="10462" y="349637"/>
                  <a:pt x="7620" y="362898"/>
                </a:cubicBezTo>
                <a:cubicBezTo>
                  <a:pt x="6366" y="368752"/>
                  <a:pt x="5871" y="374744"/>
                  <a:pt x="5080" y="380678"/>
                </a:cubicBezTo>
                <a:cubicBezTo>
                  <a:pt x="1698" y="406042"/>
                  <a:pt x="2475" y="401772"/>
                  <a:pt x="0" y="431478"/>
                </a:cubicBezTo>
                <a:cubicBezTo>
                  <a:pt x="847" y="448411"/>
                  <a:pt x="520" y="465444"/>
                  <a:pt x="2540" y="482278"/>
                </a:cubicBezTo>
                <a:cubicBezTo>
                  <a:pt x="3083" y="486805"/>
                  <a:pt x="6310" y="490611"/>
                  <a:pt x="7620" y="494978"/>
                </a:cubicBezTo>
                <a:cubicBezTo>
                  <a:pt x="8861" y="499113"/>
                  <a:pt x="9113" y="503490"/>
                  <a:pt x="10160" y="507678"/>
                </a:cubicBezTo>
                <a:cubicBezTo>
                  <a:pt x="10809" y="510275"/>
                  <a:pt x="12051" y="512701"/>
                  <a:pt x="12700" y="515298"/>
                </a:cubicBezTo>
                <a:cubicBezTo>
                  <a:pt x="17094" y="532875"/>
                  <a:pt x="11958" y="523074"/>
                  <a:pt x="20320" y="535618"/>
                </a:cubicBezTo>
                <a:cubicBezTo>
                  <a:pt x="22143" y="542910"/>
                  <a:pt x="24848" y="554834"/>
                  <a:pt x="27940" y="561018"/>
                </a:cubicBezTo>
                <a:cubicBezTo>
                  <a:pt x="29633" y="564405"/>
                  <a:pt x="31141" y="567890"/>
                  <a:pt x="33020" y="571178"/>
                </a:cubicBezTo>
                <a:cubicBezTo>
                  <a:pt x="34535" y="573828"/>
                  <a:pt x="36735" y="576068"/>
                  <a:pt x="38100" y="578798"/>
                </a:cubicBezTo>
                <a:cubicBezTo>
                  <a:pt x="44234" y="591067"/>
                  <a:pt x="35415" y="582934"/>
                  <a:pt x="48260" y="591498"/>
                </a:cubicBezTo>
                <a:cubicBezTo>
                  <a:pt x="49107" y="594038"/>
                  <a:pt x="50064" y="596544"/>
                  <a:pt x="50800" y="599118"/>
                </a:cubicBezTo>
                <a:cubicBezTo>
                  <a:pt x="51759" y="602475"/>
                  <a:pt x="51404" y="606373"/>
                  <a:pt x="53340" y="609278"/>
                </a:cubicBezTo>
                <a:cubicBezTo>
                  <a:pt x="55033" y="611818"/>
                  <a:pt x="58420" y="612665"/>
                  <a:pt x="60960" y="614358"/>
                </a:cubicBezTo>
                <a:cubicBezTo>
                  <a:pt x="66999" y="632476"/>
                  <a:pt x="58436" y="610572"/>
                  <a:pt x="71120" y="629598"/>
                </a:cubicBezTo>
                <a:cubicBezTo>
                  <a:pt x="81707" y="645479"/>
                  <a:pt x="62775" y="628220"/>
                  <a:pt x="78740" y="647378"/>
                </a:cubicBezTo>
                <a:cubicBezTo>
                  <a:pt x="80694" y="649723"/>
                  <a:pt x="83820" y="650765"/>
                  <a:pt x="86360" y="652458"/>
                </a:cubicBezTo>
                <a:cubicBezTo>
                  <a:pt x="92744" y="671611"/>
                  <a:pt x="83390" y="648745"/>
                  <a:pt x="96520" y="665158"/>
                </a:cubicBezTo>
                <a:cubicBezTo>
                  <a:pt x="108978" y="680730"/>
                  <a:pt x="84333" y="665414"/>
                  <a:pt x="109220" y="677858"/>
                </a:cubicBezTo>
                <a:cubicBezTo>
                  <a:pt x="113180" y="689738"/>
                  <a:pt x="111439" y="686744"/>
                  <a:pt x="121920" y="700718"/>
                </a:cubicBezTo>
                <a:cubicBezTo>
                  <a:pt x="124460" y="704105"/>
                  <a:pt x="126547" y="707885"/>
                  <a:pt x="129540" y="710878"/>
                </a:cubicBezTo>
                <a:cubicBezTo>
                  <a:pt x="131699" y="713037"/>
                  <a:pt x="134620" y="714265"/>
                  <a:pt x="137160" y="715958"/>
                </a:cubicBezTo>
                <a:cubicBezTo>
                  <a:pt x="143933" y="736278"/>
                  <a:pt x="133773" y="712571"/>
                  <a:pt x="147320" y="726118"/>
                </a:cubicBezTo>
                <a:cubicBezTo>
                  <a:pt x="149997" y="728795"/>
                  <a:pt x="149723" y="733601"/>
                  <a:pt x="152400" y="736278"/>
                </a:cubicBezTo>
                <a:cubicBezTo>
                  <a:pt x="154293" y="738171"/>
                  <a:pt x="157680" y="737518"/>
                  <a:pt x="160020" y="738818"/>
                </a:cubicBezTo>
                <a:cubicBezTo>
                  <a:pt x="165357" y="741783"/>
                  <a:pt x="175260" y="748978"/>
                  <a:pt x="175260" y="748978"/>
                </a:cubicBezTo>
                <a:cubicBezTo>
                  <a:pt x="176953" y="751518"/>
                  <a:pt x="178181" y="754439"/>
                  <a:pt x="180340" y="756598"/>
                </a:cubicBezTo>
                <a:cubicBezTo>
                  <a:pt x="183930" y="760188"/>
                  <a:pt x="194136" y="764766"/>
                  <a:pt x="198120" y="766758"/>
                </a:cubicBezTo>
                <a:cubicBezTo>
                  <a:pt x="198967" y="769298"/>
                  <a:pt x="198569" y="772705"/>
                  <a:pt x="200660" y="774378"/>
                </a:cubicBezTo>
                <a:cubicBezTo>
                  <a:pt x="203386" y="776559"/>
                  <a:pt x="207611" y="775543"/>
                  <a:pt x="210820" y="776918"/>
                </a:cubicBezTo>
                <a:cubicBezTo>
                  <a:pt x="213626" y="778121"/>
                  <a:pt x="216095" y="780044"/>
                  <a:pt x="218440" y="781998"/>
                </a:cubicBezTo>
                <a:cubicBezTo>
                  <a:pt x="221200" y="784298"/>
                  <a:pt x="223137" y="787530"/>
                  <a:pt x="226060" y="789618"/>
                </a:cubicBezTo>
                <a:cubicBezTo>
                  <a:pt x="229141" y="791819"/>
                  <a:pt x="233139" y="792497"/>
                  <a:pt x="236220" y="794698"/>
                </a:cubicBezTo>
                <a:cubicBezTo>
                  <a:pt x="252868" y="806590"/>
                  <a:pt x="235114" y="799409"/>
                  <a:pt x="251460" y="804858"/>
                </a:cubicBezTo>
                <a:cubicBezTo>
                  <a:pt x="254847" y="807398"/>
                  <a:pt x="257834" y="810585"/>
                  <a:pt x="261620" y="812478"/>
                </a:cubicBezTo>
                <a:cubicBezTo>
                  <a:pt x="266409" y="814873"/>
                  <a:pt x="276860" y="817558"/>
                  <a:pt x="276860" y="817558"/>
                </a:cubicBezTo>
                <a:cubicBezTo>
                  <a:pt x="277707" y="820098"/>
                  <a:pt x="277060" y="823878"/>
                  <a:pt x="279400" y="825178"/>
                </a:cubicBezTo>
                <a:cubicBezTo>
                  <a:pt x="285503" y="828569"/>
                  <a:pt x="293096" y="828050"/>
                  <a:pt x="299720" y="830258"/>
                </a:cubicBezTo>
                <a:cubicBezTo>
                  <a:pt x="302260" y="831105"/>
                  <a:pt x="304833" y="831858"/>
                  <a:pt x="307340" y="832798"/>
                </a:cubicBezTo>
                <a:cubicBezTo>
                  <a:pt x="311609" y="834399"/>
                  <a:pt x="315635" y="836703"/>
                  <a:pt x="320040" y="837878"/>
                </a:cubicBezTo>
                <a:cubicBezTo>
                  <a:pt x="328383" y="840103"/>
                  <a:pt x="336973" y="841265"/>
                  <a:pt x="345440" y="842958"/>
                </a:cubicBezTo>
                <a:cubicBezTo>
                  <a:pt x="349673" y="843805"/>
                  <a:pt x="353989" y="844312"/>
                  <a:pt x="358140" y="845498"/>
                </a:cubicBezTo>
                <a:cubicBezTo>
                  <a:pt x="384102" y="852916"/>
                  <a:pt x="369787" y="849965"/>
                  <a:pt x="401320" y="853118"/>
                </a:cubicBezTo>
                <a:cubicBezTo>
                  <a:pt x="413127" y="852556"/>
                  <a:pt x="450607" y="852861"/>
                  <a:pt x="469900" y="848038"/>
                </a:cubicBezTo>
                <a:cubicBezTo>
                  <a:pt x="507815" y="838559"/>
                  <a:pt x="469409" y="847886"/>
                  <a:pt x="492760" y="837878"/>
                </a:cubicBezTo>
                <a:cubicBezTo>
                  <a:pt x="495969" y="836503"/>
                  <a:pt x="499563" y="836297"/>
                  <a:pt x="502920" y="835338"/>
                </a:cubicBezTo>
                <a:cubicBezTo>
                  <a:pt x="505494" y="834602"/>
                  <a:pt x="508000" y="833645"/>
                  <a:pt x="510540" y="832798"/>
                </a:cubicBezTo>
                <a:cubicBezTo>
                  <a:pt x="513927" y="827718"/>
                  <a:pt x="518769" y="823350"/>
                  <a:pt x="520700" y="817558"/>
                </a:cubicBezTo>
                <a:cubicBezTo>
                  <a:pt x="526657" y="799688"/>
                  <a:pt x="518904" y="821749"/>
                  <a:pt x="528320" y="799778"/>
                </a:cubicBezTo>
                <a:cubicBezTo>
                  <a:pt x="529375" y="797317"/>
                  <a:pt x="530013" y="794698"/>
                  <a:pt x="530860" y="792158"/>
                </a:cubicBezTo>
                <a:cubicBezTo>
                  <a:pt x="525977" y="723798"/>
                  <a:pt x="532962" y="780245"/>
                  <a:pt x="523240" y="741358"/>
                </a:cubicBezTo>
                <a:cubicBezTo>
                  <a:pt x="522393" y="737971"/>
                  <a:pt x="522261" y="734320"/>
                  <a:pt x="520700" y="731198"/>
                </a:cubicBezTo>
                <a:cubicBezTo>
                  <a:pt x="517970" y="725737"/>
                  <a:pt x="512471" y="721750"/>
                  <a:pt x="510540" y="715958"/>
                </a:cubicBezTo>
                <a:cubicBezTo>
                  <a:pt x="507035" y="705442"/>
                  <a:pt x="510228" y="709823"/>
                  <a:pt x="500380" y="703258"/>
                </a:cubicBezTo>
                <a:cubicBezTo>
                  <a:pt x="493996" y="684105"/>
                  <a:pt x="503350" y="706971"/>
                  <a:pt x="490220" y="690558"/>
                </a:cubicBezTo>
                <a:cubicBezTo>
                  <a:pt x="488867" y="688866"/>
                  <a:pt x="485343" y="673488"/>
                  <a:pt x="485140" y="672778"/>
                </a:cubicBezTo>
                <a:cubicBezTo>
                  <a:pt x="481814" y="661136"/>
                  <a:pt x="483881" y="668670"/>
                  <a:pt x="477520" y="657538"/>
                </a:cubicBezTo>
                <a:cubicBezTo>
                  <a:pt x="475641" y="654250"/>
                  <a:pt x="474864" y="650287"/>
                  <a:pt x="472440" y="647378"/>
                </a:cubicBezTo>
                <a:cubicBezTo>
                  <a:pt x="470486" y="645033"/>
                  <a:pt x="467360" y="643991"/>
                  <a:pt x="464820" y="642298"/>
                </a:cubicBezTo>
                <a:cubicBezTo>
                  <a:pt x="458863" y="624428"/>
                  <a:pt x="467813" y="645291"/>
                  <a:pt x="452120" y="629598"/>
                </a:cubicBezTo>
                <a:cubicBezTo>
                  <a:pt x="450227" y="627705"/>
                  <a:pt x="451473" y="623871"/>
                  <a:pt x="449580" y="621978"/>
                </a:cubicBezTo>
                <a:cubicBezTo>
                  <a:pt x="446903" y="619301"/>
                  <a:pt x="442807" y="618591"/>
                  <a:pt x="439420" y="616898"/>
                </a:cubicBezTo>
                <a:cubicBezTo>
                  <a:pt x="434569" y="602344"/>
                  <a:pt x="440560" y="615498"/>
                  <a:pt x="426720" y="601658"/>
                </a:cubicBezTo>
                <a:cubicBezTo>
                  <a:pt x="415231" y="590169"/>
                  <a:pt x="428855" y="596443"/>
                  <a:pt x="414020" y="591498"/>
                </a:cubicBezTo>
                <a:cubicBezTo>
                  <a:pt x="408917" y="576189"/>
                  <a:pt x="415806" y="590870"/>
                  <a:pt x="401320" y="578798"/>
                </a:cubicBezTo>
                <a:cubicBezTo>
                  <a:pt x="386001" y="566032"/>
                  <a:pt x="406813" y="574702"/>
                  <a:pt x="388620" y="568638"/>
                </a:cubicBezTo>
                <a:cubicBezTo>
                  <a:pt x="386080" y="565251"/>
                  <a:pt x="384252" y="561188"/>
                  <a:pt x="381000" y="558478"/>
                </a:cubicBezTo>
                <a:cubicBezTo>
                  <a:pt x="378943" y="556764"/>
                  <a:pt x="375273" y="557831"/>
                  <a:pt x="373380" y="555938"/>
                </a:cubicBezTo>
                <a:cubicBezTo>
                  <a:pt x="370703" y="553261"/>
                  <a:pt x="370977" y="548455"/>
                  <a:pt x="368300" y="545778"/>
                </a:cubicBezTo>
                <a:cubicBezTo>
                  <a:pt x="366407" y="543885"/>
                  <a:pt x="363141" y="544293"/>
                  <a:pt x="360680" y="543238"/>
                </a:cubicBezTo>
                <a:cubicBezTo>
                  <a:pt x="357200" y="541746"/>
                  <a:pt x="353907" y="539851"/>
                  <a:pt x="350520" y="538158"/>
                </a:cubicBezTo>
                <a:cubicBezTo>
                  <a:pt x="344430" y="519888"/>
                  <a:pt x="353767" y="540755"/>
                  <a:pt x="337820" y="527998"/>
                </a:cubicBezTo>
                <a:cubicBezTo>
                  <a:pt x="335729" y="526325"/>
                  <a:pt x="337173" y="522271"/>
                  <a:pt x="335280" y="520378"/>
                </a:cubicBezTo>
                <a:cubicBezTo>
                  <a:pt x="332603" y="517701"/>
                  <a:pt x="328507" y="516991"/>
                  <a:pt x="325120" y="515298"/>
                </a:cubicBezTo>
                <a:cubicBezTo>
                  <a:pt x="323427" y="512758"/>
                  <a:pt x="322424" y="509585"/>
                  <a:pt x="320040" y="507678"/>
                </a:cubicBezTo>
                <a:cubicBezTo>
                  <a:pt x="317949" y="506005"/>
                  <a:pt x="314815" y="506335"/>
                  <a:pt x="312420" y="505138"/>
                </a:cubicBezTo>
                <a:cubicBezTo>
                  <a:pt x="309690" y="503773"/>
                  <a:pt x="307340" y="501751"/>
                  <a:pt x="304800" y="500058"/>
                </a:cubicBezTo>
                <a:cubicBezTo>
                  <a:pt x="303107" y="497518"/>
                  <a:pt x="302104" y="494345"/>
                  <a:pt x="299720" y="492438"/>
                </a:cubicBezTo>
                <a:cubicBezTo>
                  <a:pt x="297629" y="490765"/>
                  <a:pt x="293993" y="491791"/>
                  <a:pt x="292100" y="489898"/>
                </a:cubicBezTo>
                <a:cubicBezTo>
                  <a:pt x="287783" y="485581"/>
                  <a:pt x="281940" y="474658"/>
                  <a:pt x="281940" y="474658"/>
                </a:cubicBezTo>
                <a:cubicBezTo>
                  <a:pt x="283633" y="451798"/>
                  <a:pt x="284739" y="428887"/>
                  <a:pt x="287020" y="406078"/>
                </a:cubicBezTo>
                <a:cubicBezTo>
                  <a:pt x="287420" y="402077"/>
                  <a:pt x="291615" y="393258"/>
                  <a:pt x="294640" y="390838"/>
                </a:cubicBezTo>
                <a:cubicBezTo>
                  <a:pt x="296731" y="389165"/>
                  <a:pt x="299720" y="389145"/>
                  <a:pt x="302260" y="388298"/>
                </a:cubicBezTo>
                <a:cubicBezTo>
                  <a:pt x="309033" y="367978"/>
                  <a:pt x="298873" y="391685"/>
                  <a:pt x="312420" y="378138"/>
                </a:cubicBezTo>
                <a:cubicBezTo>
                  <a:pt x="328113" y="362445"/>
                  <a:pt x="307250" y="371395"/>
                  <a:pt x="325120" y="365438"/>
                </a:cubicBezTo>
                <a:cubicBezTo>
                  <a:pt x="326813" y="362051"/>
                  <a:pt x="327171" y="357550"/>
                  <a:pt x="330200" y="355278"/>
                </a:cubicBezTo>
                <a:cubicBezTo>
                  <a:pt x="335280" y="351468"/>
                  <a:pt x="346710" y="350833"/>
                  <a:pt x="353060" y="347658"/>
                </a:cubicBezTo>
                <a:cubicBezTo>
                  <a:pt x="356447" y="345965"/>
                  <a:pt x="359704" y="343984"/>
                  <a:pt x="363220" y="342578"/>
                </a:cubicBezTo>
                <a:cubicBezTo>
                  <a:pt x="384354" y="334124"/>
                  <a:pt x="385057" y="337027"/>
                  <a:pt x="414020" y="334958"/>
                </a:cubicBezTo>
                <a:cubicBezTo>
                  <a:pt x="420793" y="333265"/>
                  <a:pt x="427464" y="331091"/>
                  <a:pt x="434340" y="329878"/>
                </a:cubicBezTo>
                <a:cubicBezTo>
                  <a:pt x="482838" y="321320"/>
                  <a:pt x="437662" y="331962"/>
                  <a:pt x="469900" y="324798"/>
                </a:cubicBezTo>
                <a:cubicBezTo>
                  <a:pt x="473308" y="324041"/>
                  <a:pt x="476791" y="323484"/>
                  <a:pt x="480060" y="322258"/>
                </a:cubicBezTo>
                <a:cubicBezTo>
                  <a:pt x="483605" y="320929"/>
                  <a:pt x="486704" y="318584"/>
                  <a:pt x="490220" y="317178"/>
                </a:cubicBezTo>
                <a:cubicBezTo>
                  <a:pt x="495192" y="315189"/>
                  <a:pt x="505460" y="312098"/>
                  <a:pt x="505460" y="312098"/>
                </a:cubicBezTo>
                <a:cubicBezTo>
                  <a:pt x="509765" y="299183"/>
                  <a:pt x="514281" y="293209"/>
                  <a:pt x="508000" y="279078"/>
                </a:cubicBezTo>
                <a:cubicBezTo>
                  <a:pt x="506760" y="276288"/>
                  <a:pt x="502920" y="275691"/>
                  <a:pt x="500380" y="273998"/>
                </a:cubicBezTo>
                <a:cubicBezTo>
                  <a:pt x="499533" y="271458"/>
                  <a:pt x="499733" y="268271"/>
                  <a:pt x="497840" y="266378"/>
                </a:cubicBezTo>
                <a:cubicBezTo>
                  <a:pt x="495947" y="264485"/>
                  <a:pt x="492560" y="265138"/>
                  <a:pt x="490220" y="263838"/>
                </a:cubicBezTo>
                <a:cubicBezTo>
                  <a:pt x="484883" y="260873"/>
                  <a:pt x="480060" y="257065"/>
                  <a:pt x="474980" y="253678"/>
                </a:cubicBezTo>
                <a:cubicBezTo>
                  <a:pt x="471830" y="251578"/>
                  <a:pt x="468207" y="250291"/>
                  <a:pt x="464820" y="248598"/>
                </a:cubicBezTo>
                <a:cubicBezTo>
                  <a:pt x="463973" y="246058"/>
                  <a:pt x="463580" y="243318"/>
                  <a:pt x="462280" y="240978"/>
                </a:cubicBezTo>
                <a:cubicBezTo>
                  <a:pt x="459315" y="235641"/>
                  <a:pt x="452120" y="225738"/>
                  <a:pt x="452120" y="225738"/>
                </a:cubicBezTo>
                <a:cubicBezTo>
                  <a:pt x="450007" y="217285"/>
                  <a:pt x="447073" y="211711"/>
                  <a:pt x="452120" y="202878"/>
                </a:cubicBezTo>
                <a:cubicBezTo>
                  <a:pt x="453635" y="200228"/>
                  <a:pt x="457200" y="199491"/>
                  <a:pt x="459740" y="197798"/>
                </a:cubicBezTo>
                <a:cubicBezTo>
                  <a:pt x="473287" y="177478"/>
                  <a:pt x="455507" y="202031"/>
                  <a:pt x="472440" y="185098"/>
                </a:cubicBezTo>
                <a:cubicBezTo>
                  <a:pt x="489373" y="168165"/>
                  <a:pt x="464820" y="185945"/>
                  <a:pt x="485140" y="172398"/>
                </a:cubicBezTo>
                <a:cubicBezTo>
                  <a:pt x="488527" y="167318"/>
                  <a:pt x="493369" y="162950"/>
                  <a:pt x="495300" y="157158"/>
                </a:cubicBezTo>
                <a:cubicBezTo>
                  <a:pt x="498150" y="148609"/>
                  <a:pt x="497898" y="148166"/>
                  <a:pt x="502920" y="139378"/>
                </a:cubicBezTo>
                <a:cubicBezTo>
                  <a:pt x="504435" y="136728"/>
                  <a:pt x="506635" y="134488"/>
                  <a:pt x="508000" y="131758"/>
                </a:cubicBezTo>
                <a:cubicBezTo>
                  <a:pt x="509197" y="129363"/>
                  <a:pt x="509485" y="126599"/>
                  <a:pt x="510540" y="124138"/>
                </a:cubicBezTo>
                <a:cubicBezTo>
                  <a:pt x="512032" y="120658"/>
                  <a:pt x="514214" y="117494"/>
                  <a:pt x="515620" y="113978"/>
                </a:cubicBezTo>
                <a:cubicBezTo>
                  <a:pt x="517609" y="109006"/>
                  <a:pt x="520700" y="98738"/>
                  <a:pt x="520700" y="98738"/>
                </a:cubicBezTo>
                <a:cubicBezTo>
                  <a:pt x="519007" y="82651"/>
                  <a:pt x="518176" y="66450"/>
                  <a:pt x="515620" y="50478"/>
                </a:cubicBezTo>
                <a:cubicBezTo>
                  <a:pt x="514774" y="45190"/>
                  <a:pt x="513753" y="39522"/>
                  <a:pt x="510540" y="35238"/>
                </a:cubicBezTo>
                <a:cubicBezTo>
                  <a:pt x="508000" y="31851"/>
                  <a:pt x="505381" y="28523"/>
                  <a:pt x="502920" y="25078"/>
                </a:cubicBezTo>
                <a:cubicBezTo>
                  <a:pt x="497801" y="17911"/>
                  <a:pt x="498726" y="16158"/>
                  <a:pt x="490220" y="12378"/>
                </a:cubicBezTo>
                <a:cubicBezTo>
                  <a:pt x="482269" y="8844"/>
                  <a:pt x="473264" y="6869"/>
                  <a:pt x="464820" y="4758"/>
                </a:cubicBezTo>
                <a:cubicBezTo>
                  <a:pt x="444520" y="-8776"/>
                  <a:pt x="425027" y="10685"/>
                  <a:pt x="414020" y="12378"/>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DD2DA4C-DF89-4D82-8366-12FC96526C2B}"/>
              </a:ext>
            </a:extLst>
          </p:cNvPr>
          <p:cNvSpPr/>
          <p:nvPr/>
        </p:nvSpPr>
        <p:spPr>
          <a:xfrm>
            <a:off x="7116800" y="2458904"/>
            <a:ext cx="530860" cy="853118"/>
          </a:xfrm>
          <a:custGeom>
            <a:avLst/>
            <a:gdLst>
              <a:gd name="connsiteX0" fmla="*/ 414020 w 530860"/>
              <a:gd name="connsiteY0" fmla="*/ 12378 h 853118"/>
              <a:gd name="connsiteX1" fmla="*/ 398780 w 530860"/>
              <a:gd name="connsiteY1" fmla="*/ 14918 h 853118"/>
              <a:gd name="connsiteX2" fmla="*/ 370840 w 530860"/>
              <a:gd name="connsiteY2" fmla="*/ 19998 h 853118"/>
              <a:gd name="connsiteX3" fmla="*/ 358140 w 530860"/>
              <a:gd name="connsiteY3" fmla="*/ 25078 h 853118"/>
              <a:gd name="connsiteX4" fmla="*/ 342900 w 530860"/>
              <a:gd name="connsiteY4" fmla="*/ 27618 h 853118"/>
              <a:gd name="connsiteX5" fmla="*/ 320040 w 530860"/>
              <a:gd name="connsiteY5" fmla="*/ 32698 h 853118"/>
              <a:gd name="connsiteX6" fmla="*/ 309880 w 530860"/>
              <a:gd name="connsiteY6" fmla="*/ 37778 h 853118"/>
              <a:gd name="connsiteX7" fmla="*/ 297180 w 530860"/>
              <a:gd name="connsiteY7" fmla="*/ 40318 h 853118"/>
              <a:gd name="connsiteX8" fmla="*/ 279400 w 530860"/>
              <a:gd name="connsiteY8" fmla="*/ 45398 h 853118"/>
              <a:gd name="connsiteX9" fmla="*/ 269240 w 530860"/>
              <a:gd name="connsiteY9" fmla="*/ 50478 h 853118"/>
              <a:gd name="connsiteX10" fmla="*/ 248920 w 530860"/>
              <a:gd name="connsiteY10" fmla="*/ 55558 h 853118"/>
              <a:gd name="connsiteX11" fmla="*/ 241300 w 530860"/>
              <a:gd name="connsiteY11" fmla="*/ 58098 h 853118"/>
              <a:gd name="connsiteX12" fmla="*/ 233680 w 530860"/>
              <a:gd name="connsiteY12" fmla="*/ 63178 h 853118"/>
              <a:gd name="connsiteX13" fmla="*/ 223520 w 530860"/>
              <a:gd name="connsiteY13" fmla="*/ 68258 h 853118"/>
              <a:gd name="connsiteX14" fmla="*/ 210820 w 530860"/>
              <a:gd name="connsiteY14" fmla="*/ 78418 h 853118"/>
              <a:gd name="connsiteX15" fmla="*/ 195580 w 530860"/>
              <a:gd name="connsiteY15" fmla="*/ 88578 h 853118"/>
              <a:gd name="connsiteX16" fmla="*/ 190500 w 530860"/>
              <a:gd name="connsiteY16" fmla="*/ 96198 h 853118"/>
              <a:gd name="connsiteX17" fmla="*/ 172720 w 530860"/>
              <a:gd name="connsiteY17" fmla="*/ 106358 h 853118"/>
              <a:gd name="connsiteX18" fmla="*/ 160020 w 530860"/>
              <a:gd name="connsiteY18" fmla="*/ 119058 h 853118"/>
              <a:gd name="connsiteX19" fmla="*/ 157480 w 530860"/>
              <a:gd name="connsiteY19" fmla="*/ 126678 h 853118"/>
              <a:gd name="connsiteX20" fmla="*/ 144780 w 530860"/>
              <a:gd name="connsiteY20" fmla="*/ 141918 h 853118"/>
              <a:gd name="connsiteX21" fmla="*/ 132080 w 530860"/>
              <a:gd name="connsiteY21" fmla="*/ 157158 h 853118"/>
              <a:gd name="connsiteX22" fmla="*/ 121920 w 530860"/>
              <a:gd name="connsiteY22" fmla="*/ 169858 h 853118"/>
              <a:gd name="connsiteX23" fmla="*/ 109220 w 530860"/>
              <a:gd name="connsiteY23" fmla="*/ 182558 h 853118"/>
              <a:gd name="connsiteX24" fmla="*/ 101600 w 530860"/>
              <a:gd name="connsiteY24" fmla="*/ 197798 h 853118"/>
              <a:gd name="connsiteX25" fmla="*/ 93980 w 530860"/>
              <a:gd name="connsiteY25" fmla="*/ 205418 h 853118"/>
              <a:gd name="connsiteX26" fmla="*/ 81280 w 530860"/>
              <a:gd name="connsiteY26" fmla="*/ 220658 h 853118"/>
              <a:gd name="connsiteX27" fmla="*/ 68580 w 530860"/>
              <a:gd name="connsiteY27" fmla="*/ 240978 h 853118"/>
              <a:gd name="connsiteX28" fmla="*/ 55880 w 530860"/>
              <a:gd name="connsiteY28" fmla="*/ 258758 h 853118"/>
              <a:gd name="connsiteX29" fmla="*/ 45720 w 530860"/>
              <a:gd name="connsiteY29" fmla="*/ 281618 h 853118"/>
              <a:gd name="connsiteX30" fmla="*/ 40640 w 530860"/>
              <a:gd name="connsiteY30" fmla="*/ 291778 h 853118"/>
              <a:gd name="connsiteX31" fmla="*/ 33020 w 530860"/>
              <a:gd name="connsiteY31" fmla="*/ 294318 h 853118"/>
              <a:gd name="connsiteX32" fmla="*/ 30480 w 530860"/>
              <a:gd name="connsiteY32" fmla="*/ 304478 h 853118"/>
              <a:gd name="connsiteX33" fmla="*/ 20320 w 530860"/>
              <a:gd name="connsiteY33" fmla="*/ 319718 h 853118"/>
              <a:gd name="connsiteX34" fmla="*/ 17780 w 530860"/>
              <a:gd name="connsiteY34" fmla="*/ 329878 h 853118"/>
              <a:gd name="connsiteX35" fmla="*/ 7620 w 530860"/>
              <a:gd name="connsiteY35" fmla="*/ 362898 h 853118"/>
              <a:gd name="connsiteX36" fmla="*/ 5080 w 530860"/>
              <a:gd name="connsiteY36" fmla="*/ 380678 h 853118"/>
              <a:gd name="connsiteX37" fmla="*/ 0 w 530860"/>
              <a:gd name="connsiteY37" fmla="*/ 431478 h 853118"/>
              <a:gd name="connsiteX38" fmla="*/ 2540 w 530860"/>
              <a:gd name="connsiteY38" fmla="*/ 482278 h 853118"/>
              <a:gd name="connsiteX39" fmla="*/ 7620 w 530860"/>
              <a:gd name="connsiteY39" fmla="*/ 494978 h 853118"/>
              <a:gd name="connsiteX40" fmla="*/ 10160 w 530860"/>
              <a:gd name="connsiteY40" fmla="*/ 507678 h 853118"/>
              <a:gd name="connsiteX41" fmla="*/ 12700 w 530860"/>
              <a:gd name="connsiteY41" fmla="*/ 515298 h 853118"/>
              <a:gd name="connsiteX42" fmla="*/ 20320 w 530860"/>
              <a:gd name="connsiteY42" fmla="*/ 535618 h 853118"/>
              <a:gd name="connsiteX43" fmla="*/ 27940 w 530860"/>
              <a:gd name="connsiteY43" fmla="*/ 561018 h 853118"/>
              <a:gd name="connsiteX44" fmla="*/ 33020 w 530860"/>
              <a:gd name="connsiteY44" fmla="*/ 571178 h 853118"/>
              <a:gd name="connsiteX45" fmla="*/ 38100 w 530860"/>
              <a:gd name="connsiteY45" fmla="*/ 578798 h 853118"/>
              <a:gd name="connsiteX46" fmla="*/ 48260 w 530860"/>
              <a:gd name="connsiteY46" fmla="*/ 591498 h 853118"/>
              <a:gd name="connsiteX47" fmla="*/ 50800 w 530860"/>
              <a:gd name="connsiteY47" fmla="*/ 599118 h 853118"/>
              <a:gd name="connsiteX48" fmla="*/ 53340 w 530860"/>
              <a:gd name="connsiteY48" fmla="*/ 609278 h 853118"/>
              <a:gd name="connsiteX49" fmla="*/ 60960 w 530860"/>
              <a:gd name="connsiteY49" fmla="*/ 614358 h 853118"/>
              <a:gd name="connsiteX50" fmla="*/ 71120 w 530860"/>
              <a:gd name="connsiteY50" fmla="*/ 629598 h 853118"/>
              <a:gd name="connsiteX51" fmla="*/ 78740 w 530860"/>
              <a:gd name="connsiteY51" fmla="*/ 647378 h 853118"/>
              <a:gd name="connsiteX52" fmla="*/ 86360 w 530860"/>
              <a:gd name="connsiteY52" fmla="*/ 652458 h 853118"/>
              <a:gd name="connsiteX53" fmla="*/ 96520 w 530860"/>
              <a:gd name="connsiteY53" fmla="*/ 665158 h 853118"/>
              <a:gd name="connsiteX54" fmla="*/ 109220 w 530860"/>
              <a:gd name="connsiteY54" fmla="*/ 677858 h 853118"/>
              <a:gd name="connsiteX55" fmla="*/ 121920 w 530860"/>
              <a:gd name="connsiteY55" fmla="*/ 700718 h 853118"/>
              <a:gd name="connsiteX56" fmla="*/ 129540 w 530860"/>
              <a:gd name="connsiteY56" fmla="*/ 710878 h 853118"/>
              <a:gd name="connsiteX57" fmla="*/ 137160 w 530860"/>
              <a:gd name="connsiteY57" fmla="*/ 715958 h 853118"/>
              <a:gd name="connsiteX58" fmla="*/ 147320 w 530860"/>
              <a:gd name="connsiteY58" fmla="*/ 726118 h 853118"/>
              <a:gd name="connsiteX59" fmla="*/ 152400 w 530860"/>
              <a:gd name="connsiteY59" fmla="*/ 736278 h 853118"/>
              <a:gd name="connsiteX60" fmla="*/ 160020 w 530860"/>
              <a:gd name="connsiteY60" fmla="*/ 738818 h 853118"/>
              <a:gd name="connsiteX61" fmla="*/ 175260 w 530860"/>
              <a:gd name="connsiteY61" fmla="*/ 748978 h 853118"/>
              <a:gd name="connsiteX62" fmla="*/ 180340 w 530860"/>
              <a:gd name="connsiteY62" fmla="*/ 756598 h 853118"/>
              <a:gd name="connsiteX63" fmla="*/ 198120 w 530860"/>
              <a:gd name="connsiteY63" fmla="*/ 766758 h 853118"/>
              <a:gd name="connsiteX64" fmla="*/ 200660 w 530860"/>
              <a:gd name="connsiteY64" fmla="*/ 774378 h 853118"/>
              <a:gd name="connsiteX65" fmla="*/ 210820 w 530860"/>
              <a:gd name="connsiteY65" fmla="*/ 776918 h 853118"/>
              <a:gd name="connsiteX66" fmla="*/ 218440 w 530860"/>
              <a:gd name="connsiteY66" fmla="*/ 781998 h 853118"/>
              <a:gd name="connsiteX67" fmla="*/ 226060 w 530860"/>
              <a:gd name="connsiteY67" fmla="*/ 789618 h 853118"/>
              <a:gd name="connsiteX68" fmla="*/ 236220 w 530860"/>
              <a:gd name="connsiteY68" fmla="*/ 794698 h 853118"/>
              <a:gd name="connsiteX69" fmla="*/ 251460 w 530860"/>
              <a:gd name="connsiteY69" fmla="*/ 804858 h 853118"/>
              <a:gd name="connsiteX70" fmla="*/ 261620 w 530860"/>
              <a:gd name="connsiteY70" fmla="*/ 812478 h 853118"/>
              <a:gd name="connsiteX71" fmla="*/ 276860 w 530860"/>
              <a:gd name="connsiteY71" fmla="*/ 817558 h 853118"/>
              <a:gd name="connsiteX72" fmla="*/ 279400 w 530860"/>
              <a:gd name="connsiteY72" fmla="*/ 825178 h 853118"/>
              <a:gd name="connsiteX73" fmla="*/ 299720 w 530860"/>
              <a:gd name="connsiteY73" fmla="*/ 830258 h 853118"/>
              <a:gd name="connsiteX74" fmla="*/ 307340 w 530860"/>
              <a:gd name="connsiteY74" fmla="*/ 832798 h 853118"/>
              <a:gd name="connsiteX75" fmla="*/ 320040 w 530860"/>
              <a:gd name="connsiteY75" fmla="*/ 837878 h 853118"/>
              <a:gd name="connsiteX76" fmla="*/ 345440 w 530860"/>
              <a:gd name="connsiteY76" fmla="*/ 842958 h 853118"/>
              <a:gd name="connsiteX77" fmla="*/ 358140 w 530860"/>
              <a:gd name="connsiteY77" fmla="*/ 845498 h 853118"/>
              <a:gd name="connsiteX78" fmla="*/ 401320 w 530860"/>
              <a:gd name="connsiteY78" fmla="*/ 853118 h 853118"/>
              <a:gd name="connsiteX79" fmla="*/ 469900 w 530860"/>
              <a:gd name="connsiteY79" fmla="*/ 848038 h 853118"/>
              <a:gd name="connsiteX80" fmla="*/ 492760 w 530860"/>
              <a:gd name="connsiteY80" fmla="*/ 837878 h 853118"/>
              <a:gd name="connsiteX81" fmla="*/ 502920 w 530860"/>
              <a:gd name="connsiteY81" fmla="*/ 835338 h 853118"/>
              <a:gd name="connsiteX82" fmla="*/ 510540 w 530860"/>
              <a:gd name="connsiteY82" fmla="*/ 832798 h 853118"/>
              <a:gd name="connsiteX83" fmla="*/ 520700 w 530860"/>
              <a:gd name="connsiteY83" fmla="*/ 817558 h 853118"/>
              <a:gd name="connsiteX84" fmla="*/ 528320 w 530860"/>
              <a:gd name="connsiteY84" fmla="*/ 799778 h 853118"/>
              <a:gd name="connsiteX85" fmla="*/ 530860 w 530860"/>
              <a:gd name="connsiteY85" fmla="*/ 792158 h 853118"/>
              <a:gd name="connsiteX86" fmla="*/ 523240 w 530860"/>
              <a:gd name="connsiteY86" fmla="*/ 741358 h 853118"/>
              <a:gd name="connsiteX87" fmla="*/ 520700 w 530860"/>
              <a:gd name="connsiteY87" fmla="*/ 731198 h 853118"/>
              <a:gd name="connsiteX88" fmla="*/ 510540 w 530860"/>
              <a:gd name="connsiteY88" fmla="*/ 715958 h 853118"/>
              <a:gd name="connsiteX89" fmla="*/ 500380 w 530860"/>
              <a:gd name="connsiteY89" fmla="*/ 703258 h 853118"/>
              <a:gd name="connsiteX90" fmla="*/ 490220 w 530860"/>
              <a:gd name="connsiteY90" fmla="*/ 690558 h 853118"/>
              <a:gd name="connsiteX91" fmla="*/ 485140 w 530860"/>
              <a:gd name="connsiteY91" fmla="*/ 672778 h 853118"/>
              <a:gd name="connsiteX92" fmla="*/ 477520 w 530860"/>
              <a:gd name="connsiteY92" fmla="*/ 657538 h 853118"/>
              <a:gd name="connsiteX93" fmla="*/ 472440 w 530860"/>
              <a:gd name="connsiteY93" fmla="*/ 647378 h 853118"/>
              <a:gd name="connsiteX94" fmla="*/ 464820 w 530860"/>
              <a:gd name="connsiteY94" fmla="*/ 642298 h 853118"/>
              <a:gd name="connsiteX95" fmla="*/ 452120 w 530860"/>
              <a:gd name="connsiteY95" fmla="*/ 629598 h 853118"/>
              <a:gd name="connsiteX96" fmla="*/ 449580 w 530860"/>
              <a:gd name="connsiteY96" fmla="*/ 621978 h 853118"/>
              <a:gd name="connsiteX97" fmla="*/ 439420 w 530860"/>
              <a:gd name="connsiteY97" fmla="*/ 616898 h 853118"/>
              <a:gd name="connsiteX98" fmla="*/ 426720 w 530860"/>
              <a:gd name="connsiteY98" fmla="*/ 601658 h 853118"/>
              <a:gd name="connsiteX99" fmla="*/ 414020 w 530860"/>
              <a:gd name="connsiteY99" fmla="*/ 591498 h 853118"/>
              <a:gd name="connsiteX100" fmla="*/ 401320 w 530860"/>
              <a:gd name="connsiteY100" fmla="*/ 578798 h 853118"/>
              <a:gd name="connsiteX101" fmla="*/ 388620 w 530860"/>
              <a:gd name="connsiteY101" fmla="*/ 568638 h 853118"/>
              <a:gd name="connsiteX102" fmla="*/ 381000 w 530860"/>
              <a:gd name="connsiteY102" fmla="*/ 558478 h 853118"/>
              <a:gd name="connsiteX103" fmla="*/ 373380 w 530860"/>
              <a:gd name="connsiteY103" fmla="*/ 555938 h 853118"/>
              <a:gd name="connsiteX104" fmla="*/ 368300 w 530860"/>
              <a:gd name="connsiteY104" fmla="*/ 545778 h 853118"/>
              <a:gd name="connsiteX105" fmla="*/ 360680 w 530860"/>
              <a:gd name="connsiteY105" fmla="*/ 543238 h 853118"/>
              <a:gd name="connsiteX106" fmla="*/ 350520 w 530860"/>
              <a:gd name="connsiteY106" fmla="*/ 538158 h 853118"/>
              <a:gd name="connsiteX107" fmla="*/ 337820 w 530860"/>
              <a:gd name="connsiteY107" fmla="*/ 527998 h 853118"/>
              <a:gd name="connsiteX108" fmla="*/ 335280 w 530860"/>
              <a:gd name="connsiteY108" fmla="*/ 520378 h 853118"/>
              <a:gd name="connsiteX109" fmla="*/ 325120 w 530860"/>
              <a:gd name="connsiteY109" fmla="*/ 515298 h 853118"/>
              <a:gd name="connsiteX110" fmla="*/ 320040 w 530860"/>
              <a:gd name="connsiteY110" fmla="*/ 507678 h 853118"/>
              <a:gd name="connsiteX111" fmla="*/ 312420 w 530860"/>
              <a:gd name="connsiteY111" fmla="*/ 505138 h 853118"/>
              <a:gd name="connsiteX112" fmla="*/ 304800 w 530860"/>
              <a:gd name="connsiteY112" fmla="*/ 500058 h 853118"/>
              <a:gd name="connsiteX113" fmla="*/ 299720 w 530860"/>
              <a:gd name="connsiteY113" fmla="*/ 492438 h 853118"/>
              <a:gd name="connsiteX114" fmla="*/ 292100 w 530860"/>
              <a:gd name="connsiteY114" fmla="*/ 489898 h 853118"/>
              <a:gd name="connsiteX115" fmla="*/ 281940 w 530860"/>
              <a:gd name="connsiteY115" fmla="*/ 474658 h 853118"/>
              <a:gd name="connsiteX116" fmla="*/ 287020 w 530860"/>
              <a:gd name="connsiteY116" fmla="*/ 406078 h 853118"/>
              <a:gd name="connsiteX117" fmla="*/ 294640 w 530860"/>
              <a:gd name="connsiteY117" fmla="*/ 390838 h 853118"/>
              <a:gd name="connsiteX118" fmla="*/ 302260 w 530860"/>
              <a:gd name="connsiteY118" fmla="*/ 388298 h 853118"/>
              <a:gd name="connsiteX119" fmla="*/ 312420 w 530860"/>
              <a:gd name="connsiteY119" fmla="*/ 378138 h 853118"/>
              <a:gd name="connsiteX120" fmla="*/ 325120 w 530860"/>
              <a:gd name="connsiteY120" fmla="*/ 365438 h 853118"/>
              <a:gd name="connsiteX121" fmla="*/ 330200 w 530860"/>
              <a:gd name="connsiteY121" fmla="*/ 355278 h 853118"/>
              <a:gd name="connsiteX122" fmla="*/ 353060 w 530860"/>
              <a:gd name="connsiteY122" fmla="*/ 347658 h 853118"/>
              <a:gd name="connsiteX123" fmla="*/ 363220 w 530860"/>
              <a:gd name="connsiteY123" fmla="*/ 342578 h 853118"/>
              <a:gd name="connsiteX124" fmla="*/ 414020 w 530860"/>
              <a:gd name="connsiteY124" fmla="*/ 334958 h 853118"/>
              <a:gd name="connsiteX125" fmla="*/ 434340 w 530860"/>
              <a:gd name="connsiteY125" fmla="*/ 329878 h 853118"/>
              <a:gd name="connsiteX126" fmla="*/ 469900 w 530860"/>
              <a:gd name="connsiteY126" fmla="*/ 324798 h 853118"/>
              <a:gd name="connsiteX127" fmla="*/ 480060 w 530860"/>
              <a:gd name="connsiteY127" fmla="*/ 322258 h 853118"/>
              <a:gd name="connsiteX128" fmla="*/ 490220 w 530860"/>
              <a:gd name="connsiteY128" fmla="*/ 317178 h 853118"/>
              <a:gd name="connsiteX129" fmla="*/ 505460 w 530860"/>
              <a:gd name="connsiteY129" fmla="*/ 312098 h 853118"/>
              <a:gd name="connsiteX130" fmla="*/ 508000 w 530860"/>
              <a:gd name="connsiteY130" fmla="*/ 279078 h 853118"/>
              <a:gd name="connsiteX131" fmla="*/ 500380 w 530860"/>
              <a:gd name="connsiteY131" fmla="*/ 273998 h 853118"/>
              <a:gd name="connsiteX132" fmla="*/ 497840 w 530860"/>
              <a:gd name="connsiteY132" fmla="*/ 266378 h 853118"/>
              <a:gd name="connsiteX133" fmla="*/ 490220 w 530860"/>
              <a:gd name="connsiteY133" fmla="*/ 263838 h 853118"/>
              <a:gd name="connsiteX134" fmla="*/ 474980 w 530860"/>
              <a:gd name="connsiteY134" fmla="*/ 253678 h 853118"/>
              <a:gd name="connsiteX135" fmla="*/ 464820 w 530860"/>
              <a:gd name="connsiteY135" fmla="*/ 248598 h 853118"/>
              <a:gd name="connsiteX136" fmla="*/ 462280 w 530860"/>
              <a:gd name="connsiteY136" fmla="*/ 240978 h 853118"/>
              <a:gd name="connsiteX137" fmla="*/ 452120 w 530860"/>
              <a:gd name="connsiteY137" fmla="*/ 225738 h 853118"/>
              <a:gd name="connsiteX138" fmla="*/ 452120 w 530860"/>
              <a:gd name="connsiteY138" fmla="*/ 202878 h 853118"/>
              <a:gd name="connsiteX139" fmla="*/ 459740 w 530860"/>
              <a:gd name="connsiteY139" fmla="*/ 197798 h 853118"/>
              <a:gd name="connsiteX140" fmla="*/ 472440 w 530860"/>
              <a:gd name="connsiteY140" fmla="*/ 185098 h 853118"/>
              <a:gd name="connsiteX141" fmla="*/ 485140 w 530860"/>
              <a:gd name="connsiteY141" fmla="*/ 172398 h 853118"/>
              <a:gd name="connsiteX142" fmla="*/ 495300 w 530860"/>
              <a:gd name="connsiteY142" fmla="*/ 157158 h 853118"/>
              <a:gd name="connsiteX143" fmla="*/ 502920 w 530860"/>
              <a:gd name="connsiteY143" fmla="*/ 139378 h 853118"/>
              <a:gd name="connsiteX144" fmla="*/ 508000 w 530860"/>
              <a:gd name="connsiteY144" fmla="*/ 131758 h 853118"/>
              <a:gd name="connsiteX145" fmla="*/ 510540 w 530860"/>
              <a:gd name="connsiteY145" fmla="*/ 124138 h 853118"/>
              <a:gd name="connsiteX146" fmla="*/ 515620 w 530860"/>
              <a:gd name="connsiteY146" fmla="*/ 113978 h 853118"/>
              <a:gd name="connsiteX147" fmla="*/ 520700 w 530860"/>
              <a:gd name="connsiteY147" fmla="*/ 98738 h 853118"/>
              <a:gd name="connsiteX148" fmla="*/ 515620 w 530860"/>
              <a:gd name="connsiteY148" fmla="*/ 50478 h 853118"/>
              <a:gd name="connsiteX149" fmla="*/ 510540 w 530860"/>
              <a:gd name="connsiteY149" fmla="*/ 35238 h 853118"/>
              <a:gd name="connsiteX150" fmla="*/ 502920 w 530860"/>
              <a:gd name="connsiteY150" fmla="*/ 25078 h 853118"/>
              <a:gd name="connsiteX151" fmla="*/ 490220 w 530860"/>
              <a:gd name="connsiteY151" fmla="*/ 12378 h 853118"/>
              <a:gd name="connsiteX152" fmla="*/ 464820 w 530860"/>
              <a:gd name="connsiteY152" fmla="*/ 4758 h 853118"/>
              <a:gd name="connsiteX153" fmla="*/ 414020 w 530860"/>
              <a:gd name="connsiteY153" fmla="*/ 12378 h 8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30860" h="853118">
                <a:moveTo>
                  <a:pt x="414020" y="12378"/>
                </a:moveTo>
                <a:cubicBezTo>
                  <a:pt x="403013" y="14071"/>
                  <a:pt x="403847" y="13997"/>
                  <a:pt x="398780" y="14918"/>
                </a:cubicBezTo>
                <a:cubicBezTo>
                  <a:pt x="359730" y="22018"/>
                  <a:pt x="415748" y="12513"/>
                  <a:pt x="370840" y="19998"/>
                </a:cubicBezTo>
                <a:cubicBezTo>
                  <a:pt x="366607" y="21691"/>
                  <a:pt x="362539" y="23878"/>
                  <a:pt x="358140" y="25078"/>
                </a:cubicBezTo>
                <a:cubicBezTo>
                  <a:pt x="353171" y="26433"/>
                  <a:pt x="347967" y="26697"/>
                  <a:pt x="342900" y="27618"/>
                </a:cubicBezTo>
                <a:cubicBezTo>
                  <a:pt x="339776" y="28186"/>
                  <a:pt x="323877" y="31259"/>
                  <a:pt x="320040" y="32698"/>
                </a:cubicBezTo>
                <a:cubicBezTo>
                  <a:pt x="316495" y="34027"/>
                  <a:pt x="313472" y="36581"/>
                  <a:pt x="309880" y="37778"/>
                </a:cubicBezTo>
                <a:cubicBezTo>
                  <a:pt x="305784" y="39143"/>
                  <a:pt x="301394" y="39381"/>
                  <a:pt x="297180" y="40318"/>
                </a:cubicBezTo>
                <a:cubicBezTo>
                  <a:pt x="292718" y="41309"/>
                  <a:pt x="283969" y="43440"/>
                  <a:pt x="279400" y="45398"/>
                </a:cubicBezTo>
                <a:cubicBezTo>
                  <a:pt x="275920" y="46890"/>
                  <a:pt x="272832" y="49281"/>
                  <a:pt x="269240" y="50478"/>
                </a:cubicBezTo>
                <a:cubicBezTo>
                  <a:pt x="262616" y="52686"/>
                  <a:pt x="255544" y="53350"/>
                  <a:pt x="248920" y="55558"/>
                </a:cubicBezTo>
                <a:cubicBezTo>
                  <a:pt x="246380" y="56405"/>
                  <a:pt x="243695" y="56901"/>
                  <a:pt x="241300" y="58098"/>
                </a:cubicBezTo>
                <a:cubicBezTo>
                  <a:pt x="238570" y="59463"/>
                  <a:pt x="236330" y="61663"/>
                  <a:pt x="233680" y="63178"/>
                </a:cubicBezTo>
                <a:cubicBezTo>
                  <a:pt x="230392" y="65057"/>
                  <a:pt x="226907" y="66565"/>
                  <a:pt x="223520" y="68258"/>
                </a:cubicBezTo>
                <a:cubicBezTo>
                  <a:pt x="214134" y="82338"/>
                  <a:pt x="223810" y="71201"/>
                  <a:pt x="210820" y="78418"/>
                </a:cubicBezTo>
                <a:cubicBezTo>
                  <a:pt x="205483" y="81383"/>
                  <a:pt x="195580" y="88578"/>
                  <a:pt x="195580" y="88578"/>
                </a:cubicBezTo>
                <a:cubicBezTo>
                  <a:pt x="193887" y="91118"/>
                  <a:pt x="192659" y="94039"/>
                  <a:pt x="190500" y="96198"/>
                </a:cubicBezTo>
                <a:cubicBezTo>
                  <a:pt x="186910" y="99788"/>
                  <a:pt x="176704" y="104366"/>
                  <a:pt x="172720" y="106358"/>
                </a:cubicBezTo>
                <a:cubicBezTo>
                  <a:pt x="166763" y="124228"/>
                  <a:pt x="175713" y="103365"/>
                  <a:pt x="160020" y="119058"/>
                </a:cubicBezTo>
                <a:cubicBezTo>
                  <a:pt x="158127" y="120951"/>
                  <a:pt x="158677" y="124283"/>
                  <a:pt x="157480" y="126678"/>
                </a:cubicBezTo>
                <a:cubicBezTo>
                  <a:pt x="150761" y="140116"/>
                  <a:pt x="154142" y="128811"/>
                  <a:pt x="144780" y="141918"/>
                </a:cubicBezTo>
                <a:cubicBezTo>
                  <a:pt x="133061" y="158324"/>
                  <a:pt x="147102" y="147143"/>
                  <a:pt x="132080" y="157158"/>
                </a:cubicBezTo>
                <a:cubicBezTo>
                  <a:pt x="125696" y="176311"/>
                  <a:pt x="135050" y="153445"/>
                  <a:pt x="121920" y="169858"/>
                </a:cubicBezTo>
                <a:cubicBezTo>
                  <a:pt x="109462" y="185430"/>
                  <a:pt x="134107" y="170114"/>
                  <a:pt x="109220" y="182558"/>
                </a:cubicBezTo>
                <a:cubicBezTo>
                  <a:pt x="106674" y="190195"/>
                  <a:pt x="107071" y="191233"/>
                  <a:pt x="101600" y="197798"/>
                </a:cubicBezTo>
                <a:cubicBezTo>
                  <a:pt x="99300" y="200558"/>
                  <a:pt x="96068" y="202495"/>
                  <a:pt x="93980" y="205418"/>
                </a:cubicBezTo>
                <a:cubicBezTo>
                  <a:pt x="82261" y="221824"/>
                  <a:pt x="96302" y="210643"/>
                  <a:pt x="81280" y="220658"/>
                </a:cubicBezTo>
                <a:cubicBezTo>
                  <a:pt x="75235" y="238794"/>
                  <a:pt x="80655" y="232928"/>
                  <a:pt x="68580" y="240978"/>
                </a:cubicBezTo>
                <a:cubicBezTo>
                  <a:pt x="62653" y="258758"/>
                  <a:pt x="68580" y="254525"/>
                  <a:pt x="55880" y="258758"/>
                </a:cubicBezTo>
                <a:cubicBezTo>
                  <a:pt x="47010" y="285367"/>
                  <a:pt x="55380" y="264712"/>
                  <a:pt x="45720" y="281618"/>
                </a:cubicBezTo>
                <a:cubicBezTo>
                  <a:pt x="43841" y="284906"/>
                  <a:pt x="43317" y="289101"/>
                  <a:pt x="40640" y="291778"/>
                </a:cubicBezTo>
                <a:cubicBezTo>
                  <a:pt x="38747" y="293671"/>
                  <a:pt x="35560" y="293471"/>
                  <a:pt x="33020" y="294318"/>
                </a:cubicBezTo>
                <a:cubicBezTo>
                  <a:pt x="32173" y="297705"/>
                  <a:pt x="32041" y="301356"/>
                  <a:pt x="30480" y="304478"/>
                </a:cubicBezTo>
                <a:cubicBezTo>
                  <a:pt x="27750" y="309939"/>
                  <a:pt x="20320" y="319718"/>
                  <a:pt x="20320" y="319718"/>
                </a:cubicBezTo>
                <a:cubicBezTo>
                  <a:pt x="19473" y="323105"/>
                  <a:pt x="18783" y="326534"/>
                  <a:pt x="17780" y="329878"/>
                </a:cubicBezTo>
                <a:cubicBezTo>
                  <a:pt x="13973" y="342567"/>
                  <a:pt x="10462" y="349637"/>
                  <a:pt x="7620" y="362898"/>
                </a:cubicBezTo>
                <a:cubicBezTo>
                  <a:pt x="6366" y="368752"/>
                  <a:pt x="5871" y="374744"/>
                  <a:pt x="5080" y="380678"/>
                </a:cubicBezTo>
                <a:cubicBezTo>
                  <a:pt x="1698" y="406042"/>
                  <a:pt x="2475" y="401772"/>
                  <a:pt x="0" y="431478"/>
                </a:cubicBezTo>
                <a:cubicBezTo>
                  <a:pt x="847" y="448411"/>
                  <a:pt x="520" y="465444"/>
                  <a:pt x="2540" y="482278"/>
                </a:cubicBezTo>
                <a:cubicBezTo>
                  <a:pt x="3083" y="486805"/>
                  <a:pt x="6310" y="490611"/>
                  <a:pt x="7620" y="494978"/>
                </a:cubicBezTo>
                <a:cubicBezTo>
                  <a:pt x="8861" y="499113"/>
                  <a:pt x="9113" y="503490"/>
                  <a:pt x="10160" y="507678"/>
                </a:cubicBezTo>
                <a:cubicBezTo>
                  <a:pt x="10809" y="510275"/>
                  <a:pt x="12051" y="512701"/>
                  <a:pt x="12700" y="515298"/>
                </a:cubicBezTo>
                <a:cubicBezTo>
                  <a:pt x="17094" y="532875"/>
                  <a:pt x="11958" y="523074"/>
                  <a:pt x="20320" y="535618"/>
                </a:cubicBezTo>
                <a:cubicBezTo>
                  <a:pt x="22143" y="542910"/>
                  <a:pt x="24848" y="554834"/>
                  <a:pt x="27940" y="561018"/>
                </a:cubicBezTo>
                <a:cubicBezTo>
                  <a:pt x="29633" y="564405"/>
                  <a:pt x="31141" y="567890"/>
                  <a:pt x="33020" y="571178"/>
                </a:cubicBezTo>
                <a:cubicBezTo>
                  <a:pt x="34535" y="573828"/>
                  <a:pt x="36735" y="576068"/>
                  <a:pt x="38100" y="578798"/>
                </a:cubicBezTo>
                <a:cubicBezTo>
                  <a:pt x="44234" y="591067"/>
                  <a:pt x="35415" y="582934"/>
                  <a:pt x="48260" y="591498"/>
                </a:cubicBezTo>
                <a:cubicBezTo>
                  <a:pt x="49107" y="594038"/>
                  <a:pt x="50064" y="596544"/>
                  <a:pt x="50800" y="599118"/>
                </a:cubicBezTo>
                <a:cubicBezTo>
                  <a:pt x="51759" y="602475"/>
                  <a:pt x="51404" y="606373"/>
                  <a:pt x="53340" y="609278"/>
                </a:cubicBezTo>
                <a:cubicBezTo>
                  <a:pt x="55033" y="611818"/>
                  <a:pt x="58420" y="612665"/>
                  <a:pt x="60960" y="614358"/>
                </a:cubicBezTo>
                <a:cubicBezTo>
                  <a:pt x="66999" y="632476"/>
                  <a:pt x="58436" y="610572"/>
                  <a:pt x="71120" y="629598"/>
                </a:cubicBezTo>
                <a:cubicBezTo>
                  <a:pt x="81707" y="645479"/>
                  <a:pt x="62775" y="628220"/>
                  <a:pt x="78740" y="647378"/>
                </a:cubicBezTo>
                <a:cubicBezTo>
                  <a:pt x="80694" y="649723"/>
                  <a:pt x="83820" y="650765"/>
                  <a:pt x="86360" y="652458"/>
                </a:cubicBezTo>
                <a:cubicBezTo>
                  <a:pt x="92744" y="671611"/>
                  <a:pt x="83390" y="648745"/>
                  <a:pt x="96520" y="665158"/>
                </a:cubicBezTo>
                <a:cubicBezTo>
                  <a:pt x="108978" y="680730"/>
                  <a:pt x="84333" y="665414"/>
                  <a:pt x="109220" y="677858"/>
                </a:cubicBezTo>
                <a:cubicBezTo>
                  <a:pt x="113180" y="689738"/>
                  <a:pt x="111439" y="686744"/>
                  <a:pt x="121920" y="700718"/>
                </a:cubicBezTo>
                <a:cubicBezTo>
                  <a:pt x="124460" y="704105"/>
                  <a:pt x="126547" y="707885"/>
                  <a:pt x="129540" y="710878"/>
                </a:cubicBezTo>
                <a:cubicBezTo>
                  <a:pt x="131699" y="713037"/>
                  <a:pt x="134620" y="714265"/>
                  <a:pt x="137160" y="715958"/>
                </a:cubicBezTo>
                <a:cubicBezTo>
                  <a:pt x="143933" y="736278"/>
                  <a:pt x="133773" y="712571"/>
                  <a:pt x="147320" y="726118"/>
                </a:cubicBezTo>
                <a:cubicBezTo>
                  <a:pt x="149997" y="728795"/>
                  <a:pt x="149723" y="733601"/>
                  <a:pt x="152400" y="736278"/>
                </a:cubicBezTo>
                <a:cubicBezTo>
                  <a:pt x="154293" y="738171"/>
                  <a:pt x="157680" y="737518"/>
                  <a:pt x="160020" y="738818"/>
                </a:cubicBezTo>
                <a:cubicBezTo>
                  <a:pt x="165357" y="741783"/>
                  <a:pt x="175260" y="748978"/>
                  <a:pt x="175260" y="748978"/>
                </a:cubicBezTo>
                <a:cubicBezTo>
                  <a:pt x="176953" y="751518"/>
                  <a:pt x="178181" y="754439"/>
                  <a:pt x="180340" y="756598"/>
                </a:cubicBezTo>
                <a:cubicBezTo>
                  <a:pt x="183930" y="760188"/>
                  <a:pt x="194136" y="764766"/>
                  <a:pt x="198120" y="766758"/>
                </a:cubicBezTo>
                <a:cubicBezTo>
                  <a:pt x="198967" y="769298"/>
                  <a:pt x="198569" y="772705"/>
                  <a:pt x="200660" y="774378"/>
                </a:cubicBezTo>
                <a:cubicBezTo>
                  <a:pt x="203386" y="776559"/>
                  <a:pt x="207611" y="775543"/>
                  <a:pt x="210820" y="776918"/>
                </a:cubicBezTo>
                <a:cubicBezTo>
                  <a:pt x="213626" y="778121"/>
                  <a:pt x="216095" y="780044"/>
                  <a:pt x="218440" y="781998"/>
                </a:cubicBezTo>
                <a:cubicBezTo>
                  <a:pt x="221200" y="784298"/>
                  <a:pt x="223137" y="787530"/>
                  <a:pt x="226060" y="789618"/>
                </a:cubicBezTo>
                <a:cubicBezTo>
                  <a:pt x="229141" y="791819"/>
                  <a:pt x="233139" y="792497"/>
                  <a:pt x="236220" y="794698"/>
                </a:cubicBezTo>
                <a:cubicBezTo>
                  <a:pt x="252868" y="806590"/>
                  <a:pt x="235114" y="799409"/>
                  <a:pt x="251460" y="804858"/>
                </a:cubicBezTo>
                <a:cubicBezTo>
                  <a:pt x="254847" y="807398"/>
                  <a:pt x="257834" y="810585"/>
                  <a:pt x="261620" y="812478"/>
                </a:cubicBezTo>
                <a:cubicBezTo>
                  <a:pt x="266409" y="814873"/>
                  <a:pt x="276860" y="817558"/>
                  <a:pt x="276860" y="817558"/>
                </a:cubicBezTo>
                <a:cubicBezTo>
                  <a:pt x="277707" y="820098"/>
                  <a:pt x="277060" y="823878"/>
                  <a:pt x="279400" y="825178"/>
                </a:cubicBezTo>
                <a:cubicBezTo>
                  <a:pt x="285503" y="828569"/>
                  <a:pt x="293096" y="828050"/>
                  <a:pt x="299720" y="830258"/>
                </a:cubicBezTo>
                <a:cubicBezTo>
                  <a:pt x="302260" y="831105"/>
                  <a:pt x="304833" y="831858"/>
                  <a:pt x="307340" y="832798"/>
                </a:cubicBezTo>
                <a:cubicBezTo>
                  <a:pt x="311609" y="834399"/>
                  <a:pt x="315635" y="836703"/>
                  <a:pt x="320040" y="837878"/>
                </a:cubicBezTo>
                <a:cubicBezTo>
                  <a:pt x="328383" y="840103"/>
                  <a:pt x="336973" y="841265"/>
                  <a:pt x="345440" y="842958"/>
                </a:cubicBezTo>
                <a:cubicBezTo>
                  <a:pt x="349673" y="843805"/>
                  <a:pt x="353989" y="844312"/>
                  <a:pt x="358140" y="845498"/>
                </a:cubicBezTo>
                <a:cubicBezTo>
                  <a:pt x="384102" y="852916"/>
                  <a:pt x="369787" y="849965"/>
                  <a:pt x="401320" y="853118"/>
                </a:cubicBezTo>
                <a:cubicBezTo>
                  <a:pt x="413127" y="852556"/>
                  <a:pt x="450607" y="852861"/>
                  <a:pt x="469900" y="848038"/>
                </a:cubicBezTo>
                <a:cubicBezTo>
                  <a:pt x="507815" y="838559"/>
                  <a:pt x="469409" y="847886"/>
                  <a:pt x="492760" y="837878"/>
                </a:cubicBezTo>
                <a:cubicBezTo>
                  <a:pt x="495969" y="836503"/>
                  <a:pt x="499563" y="836297"/>
                  <a:pt x="502920" y="835338"/>
                </a:cubicBezTo>
                <a:cubicBezTo>
                  <a:pt x="505494" y="834602"/>
                  <a:pt x="508000" y="833645"/>
                  <a:pt x="510540" y="832798"/>
                </a:cubicBezTo>
                <a:cubicBezTo>
                  <a:pt x="513927" y="827718"/>
                  <a:pt x="518769" y="823350"/>
                  <a:pt x="520700" y="817558"/>
                </a:cubicBezTo>
                <a:cubicBezTo>
                  <a:pt x="526657" y="799688"/>
                  <a:pt x="518904" y="821749"/>
                  <a:pt x="528320" y="799778"/>
                </a:cubicBezTo>
                <a:cubicBezTo>
                  <a:pt x="529375" y="797317"/>
                  <a:pt x="530013" y="794698"/>
                  <a:pt x="530860" y="792158"/>
                </a:cubicBezTo>
                <a:cubicBezTo>
                  <a:pt x="525977" y="723798"/>
                  <a:pt x="532962" y="780245"/>
                  <a:pt x="523240" y="741358"/>
                </a:cubicBezTo>
                <a:cubicBezTo>
                  <a:pt x="522393" y="737971"/>
                  <a:pt x="522261" y="734320"/>
                  <a:pt x="520700" y="731198"/>
                </a:cubicBezTo>
                <a:cubicBezTo>
                  <a:pt x="517970" y="725737"/>
                  <a:pt x="512471" y="721750"/>
                  <a:pt x="510540" y="715958"/>
                </a:cubicBezTo>
                <a:cubicBezTo>
                  <a:pt x="507035" y="705442"/>
                  <a:pt x="510228" y="709823"/>
                  <a:pt x="500380" y="703258"/>
                </a:cubicBezTo>
                <a:cubicBezTo>
                  <a:pt x="493996" y="684105"/>
                  <a:pt x="503350" y="706971"/>
                  <a:pt x="490220" y="690558"/>
                </a:cubicBezTo>
                <a:cubicBezTo>
                  <a:pt x="488867" y="688866"/>
                  <a:pt x="485343" y="673488"/>
                  <a:pt x="485140" y="672778"/>
                </a:cubicBezTo>
                <a:cubicBezTo>
                  <a:pt x="481814" y="661136"/>
                  <a:pt x="483881" y="668670"/>
                  <a:pt x="477520" y="657538"/>
                </a:cubicBezTo>
                <a:cubicBezTo>
                  <a:pt x="475641" y="654250"/>
                  <a:pt x="474864" y="650287"/>
                  <a:pt x="472440" y="647378"/>
                </a:cubicBezTo>
                <a:cubicBezTo>
                  <a:pt x="470486" y="645033"/>
                  <a:pt x="467360" y="643991"/>
                  <a:pt x="464820" y="642298"/>
                </a:cubicBezTo>
                <a:cubicBezTo>
                  <a:pt x="458863" y="624428"/>
                  <a:pt x="467813" y="645291"/>
                  <a:pt x="452120" y="629598"/>
                </a:cubicBezTo>
                <a:cubicBezTo>
                  <a:pt x="450227" y="627705"/>
                  <a:pt x="451473" y="623871"/>
                  <a:pt x="449580" y="621978"/>
                </a:cubicBezTo>
                <a:cubicBezTo>
                  <a:pt x="446903" y="619301"/>
                  <a:pt x="442807" y="618591"/>
                  <a:pt x="439420" y="616898"/>
                </a:cubicBezTo>
                <a:cubicBezTo>
                  <a:pt x="434569" y="602344"/>
                  <a:pt x="440560" y="615498"/>
                  <a:pt x="426720" y="601658"/>
                </a:cubicBezTo>
                <a:cubicBezTo>
                  <a:pt x="415231" y="590169"/>
                  <a:pt x="428855" y="596443"/>
                  <a:pt x="414020" y="591498"/>
                </a:cubicBezTo>
                <a:cubicBezTo>
                  <a:pt x="408917" y="576189"/>
                  <a:pt x="415806" y="590870"/>
                  <a:pt x="401320" y="578798"/>
                </a:cubicBezTo>
                <a:cubicBezTo>
                  <a:pt x="386001" y="566032"/>
                  <a:pt x="406813" y="574702"/>
                  <a:pt x="388620" y="568638"/>
                </a:cubicBezTo>
                <a:cubicBezTo>
                  <a:pt x="386080" y="565251"/>
                  <a:pt x="384252" y="561188"/>
                  <a:pt x="381000" y="558478"/>
                </a:cubicBezTo>
                <a:cubicBezTo>
                  <a:pt x="378943" y="556764"/>
                  <a:pt x="375273" y="557831"/>
                  <a:pt x="373380" y="555938"/>
                </a:cubicBezTo>
                <a:cubicBezTo>
                  <a:pt x="370703" y="553261"/>
                  <a:pt x="370977" y="548455"/>
                  <a:pt x="368300" y="545778"/>
                </a:cubicBezTo>
                <a:cubicBezTo>
                  <a:pt x="366407" y="543885"/>
                  <a:pt x="363141" y="544293"/>
                  <a:pt x="360680" y="543238"/>
                </a:cubicBezTo>
                <a:cubicBezTo>
                  <a:pt x="357200" y="541746"/>
                  <a:pt x="353907" y="539851"/>
                  <a:pt x="350520" y="538158"/>
                </a:cubicBezTo>
                <a:cubicBezTo>
                  <a:pt x="344430" y="519888"/>
                  <a:pt x="353767" y="540755"/>
                  <a:pt x="337820" y="527998"/>
                </a:cubicBezTo>
                <a:cubicBezTo>
                  <a:pt x="335729" y="526325"/>
                  <a:pt x="337173" y="522271"/>
                  <a:pt x="335280" y="520378"/>
                </a:cubicBezTo>
                <a:cubicBezTo>
                  <a:pt x="332603" y="517701"/>
                  <a:pt x="328507" y="516991"/>
                  <a:pt x="325120" y="515298"/>
                </a:cubicBezTo>
                <a:cubicBezTo>
                  <a:pt x="323427" y="512758"/>
                  <a:pt x="322424" y="509585"/>
                  <a:pt x="320040" y="507678"/>
                </a:cubicBezTo>
                <a:cubicBezTo>
                  <a:pt x="317949" y="506005"/>
                  <a:pt x="314815" y="506335"/>
                  <a:pt x="312420" y="505138"/>
                </a:cubicBezTo>
                <a:cubicBezTo>
                  <a:pt x="309690" y="503773"/>
                  <a:pt x="307340" y="501751"/>
                  <a:pt x="304800" y="500058"/>
                </a:cubicBezTo>
                <a:cubicBezTo>
                  <a:pt x="303107" y="497518"/>
                  <a:pt x="302104" y="494345"/>
                  <a:pt x="299720" y="492438"/>
                </a:cubicBezTo>
                <a:cubicBezTo>
                  <a:pt x="297629" y="490765"/>
                  <a:pt x="293993" y="491791"/>
                  <a:pt x="292100" y="489898"/>
                </a:cubicBezTo>
                <a:cubicBezTo>
                  <a:pt x="287783" y="485581"/>
                  <a:pt x="281940" y="474658"/>
                  <a:pt x="281940" y="474658"/>
                </a:cubicBezTo>
                <a:cubicBezTo>
                  <a:pt x="283633" y="451798"/>
                  <a:pt x="284739" y="428887"/>
                  <a:pt x="287020" y="406078"/>
                </a:cubicBezTo>
                <a:cubicBezTo>
                  <a:pt x="287420" y="402077"/>
                  <a:pt x="291615" y="393258"/>
                  <a:pt x="294640" y="390838"/>
                </a:cubicBezTo>
                <a:cubicBezTo>
                  <a:pt x="296731" y="389165"/>
                  <a:pt x="299720" y="389145"/>
                  <a:pt x="302260" y="388298"/>
                </a:cubicBezTo>
                <a:cubicBezTo>
                  <a:pt x="309033" y="367978"/>
                  <a:pt x="298873" y="391685"/>
                  <a:pt x="312420" y="378138"/>
                </a:cubicBezTo>
                <a:cubicBezTo>
                  <a:pt x="328113" y="362445"/>
                  <a:pt x="307250" y="371395"/>
                  <a:pt x="325120" y="365438"/>
                </a:cubicBezTo>
                <a:cubicBezTo>
                  <a:pt x="326813" y="362051"/>
                  <a:pt x="327171" y="357550"/>
                  <a:pt x="330200" y="355278"/>
                </a:cubicBezTo>
                <a:cubicBezTo>
                  <a:pt x="335280" y="351468"/>
                  <a:pt x="346710" y="350833"/>
                  <a:pt x="353060" y="347658"/>
                </a:cubicBezTo>
                <a:cubicBezTo>
                  <a:pt x="356447" y="345965"/>
                  <a:pt x="359704" y="343984"/>
                  <a:pt x="363220" y="342578"/>
                </a:cubicBezTo>
                <a:cubicBezTo>
                  <a:pt x="384354" y="334124"/>
                  <a:pt x="385057" y="337027"/>
                  <a:pt x="414020" y="334958"/>
                </a:cubicBezTo>
                <a:cubicBezTo>
                  <a:pt x="420793" y="333265"/>
                  <a:pt x="427464" y="331091"/>
                  <a:pt x="434340" y="329878"/>
                </a:cubicBezTo>
                <a:cubicBezTo>
                  <a:pt x="482838" y="321320"/>
                  <a:pt x="437662" y="331962"/>
                  <a:pt x="469900" y="324798"/>
                </a:cubicBezTo>
                <a:cubicBezTo>
                  <a:pt x="473308" y="324041"/>
                  <a:pt x="476791" y="323484"/>
                  <a:pt x="480060" y="322258"/>
                </a:cubicBezTo>
                <a:cubicBezTo>
                  <a:pt x="483605" y="320929"/>
                  <a:pt x="486704" y="318584"/>
                  <a:pt x="490220" y="317178"/>
                </a:cubicBezTo>
                <a:cubicBezTo>
                  <a:pt x="495192" y="315189"/>
                  <a:pt x="505460" y="312098"/>
                  <a:pt x="505460" y="312098"/>
                </a:cubicBezTo>
                <a:cubicBezTo>
                  <a:pt x="509765" y="299183"/>
                  <a:pt x="514281" y="293209"/>
                  <a:pt x="508000" y="279078"/>
                </a:cubicBezTo>
                <a:cubicBezTo>
                  <a:pt x="506760" y="276288"/>
                  <a:pt x="502920" y="275691"/>
                  <a:pt x="500380" y="273998"/>
                </a:cubicBezTo>
                <a:cubicBezTo>
                  <a:pt x="499533" y="271458"/>
                  <a:pt x="499733" y="268271"/>
                  <a:pt x="497840" y="266378"/>
                </a:cubicBezTo>
                <a:cubicBezTo>
                  <a:pt x="495947" y="264485"/>
                  <a:pt x="492560" y="265138"/>
                  <a:pt x="490220" y="263838"/>
                </a:cubicBezTo>
                <a:cubicBezTo>
                  <a:pt x="484883" y="260873"/>
                  <a:pt x="480060" y="257065"/>
                  <a:pt x="474980" y="253678"/>
                </a:cubicBezTo>
                <a:cubicBezTo>
                  <a:pt x="471830" y="251578"/>
                  <a:pt x="468207" y="250291"/>
                  <a:pt x="464820" y="248598"/>
                </a:cubicBezTo>
                <a:cubicBezTo>
                  <a:pt x="463973" y="246058"/>
                  <a:pt x="463580" y="243318"/>
                  <a:pt x="462280" y="240978"/>
                </a:cubicBezTo>
                <a:cubicBezTo>
                  <a:pt x="459315" y="235641"/>
                  <a:pt x="452120" y="225738"/>
                  <a:pt x="452120" y="225738"/>
                </a:cubicBezTo>
                <a:cubicBezTo>
                  <a:pt x="450007" y="217285"/>
                  <a:pt x="447073" y="211711"/>
                  <a:pt x="452120" y="202878"/>
                </a:cubicBezTo>
                <a:cubicBezTo>
                  <a:pt x="453635" y="200228"/>
                  <a:pt x="457200" y="199491"/>
                  <a:pt x="459740" y="197798"/>
                </a:cubicBezTo>
                <a:cubicBezTo>
                  <a:pt x="473287" y="177478"/>
                  <a:pt x="455507" y="202031"/>
                  <a:pt x="472440" y="185098"/>
                </a:cubicBezTo>
                <a:cubicBezTo>
                  <a:pt x="489373" y="168165"/>
                  <a:pt x="464820" y="185945"/>
                  <a:pt x="485140" y="172398"/>
                </a:cubicBezTo>
                <a:cubicBezTo>
                  <a:pt x="488527" y="167318"/>
                  <a:pt x="493369" y="162950"/>
                  <a:pt x="495300" y="157158"/>
                </a:cubicBezTo>
                <a:cubicBezTo>
                  <a:pt x="498150" y="148609"/>
                  <a:pt x="497898" y="148166"/>
                  <a:pt x="502920" y="139378"/>
                </a:cubicBezTo>
                <a:cubicBezTo>
                  <a:pt x="504435" y="136728"/>
                  <a:pt x="506635" y="134488"/>
                  <a:pt x="508000" y="131758"/>
                </a:cubicBezTo>
                <a:cubicBezTo>
                  <a:pt x="509197" y="129363"/>
                  <a:pt x="509485" y="126599"/>
                  <a:pt x="510540" y="124138"/>
                </a:cubicBezTo>
                <a:cubicBezTo>
                  <a:pt x="512032" y="120658"/>
                  <a:pt x="514214" y="117494"/>
                  <a:pt x="515620" y="113978"/>
                </a:cubicBezTo>
                <a:cubicBezTo>
                  <a:pt x="517609" y="109006"/>
                  <a:pt x="520700" y="98738"/>
                  <a:pt x="520700" y="98738"/>
                </a:cubicBezTo>
                <a:cubicBezTo>
                  <a:pt x="519007" y="82651"/>
                  <a:pt x="518176" y="66450"/>
                  <a:pt x="515620" y="50478"/>
                </a:cubicBezTo>
                <a:cubicBezTo>
                  <a:pt x="514774" y="45190"/>
                  <a:pt x="513753" y="39522"/>
                  <a:pt x="510540" y="35238"/>
                </a:cubicBezTo>
                <a:cubicBezTo>
                  <a:pt x="508000" y="31851"/>
                  <a:pt x="505381" y="28523"/>
                  <a:pt x="502920" y="25078"/>
                </a:cubicBezTo>
                <a:cubicBezTo>
                  <a:pt x="497801" y="17911"/>
                  <a:pt x="498726" y="16158"/>
                  <a:pt x="490220" y="12378"/>
                </a:cubicBezTo>
                <a:cubicBezTo>
                  <a:pt x="482269" y="8844"/>
                  <a:pt x="473264" y="6869"/>
                  <a:pt x="464820" y="4758"/>
                </a:cubicBezTo>
                <a:cubicBezTo>
                  <a:pt x="444520" y="-8776"/>
                  <a:pt x="425027" y="10685"/>
                  <a:pt x="414020" y="12378"/>
                </a:cubicBezTo>
                <a:close/>
              </a:path>
            </a:pathLst>
          </a:custGeom>
          <a:solidFill>
            <a:srgbClr val="FFC000">
              <a:alpha val="1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4605C918-49D6-43EF-9C53-10FCA13EBEEF}"/>
              </a:ext>
            </a:extLst>
          </p:cNvPr>
          <p:cNvSpPr txBox="1">
            <a:spLocks/>
          </p:cNvSpPr>
          <p:nvPr/>
        </p:nvSpPr>
        <p:spPr>
          <a:xfrm>
            <a:off x="586089" y="701638"/>
            <a:ext cx="4015429"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mn-lt"/>
              </a:rPr>
              <a:t>ECO/</a:t>
            </a:r>
            <a:r>
              <a:rPr lang="en-US" sz="2200" b="1" dirty="0" err="1">
                <a:latin typeface="+mn-lt"/>
              </a:rPr>
              <a:t>contraste</a:t>
            </a:r>
            <a:endParaRPr lang="en-US" sz="2200" b="1" dirty="0">
              <a:solidFill>
                <a:srgbClr val="D31145"/>
              </a:solidFill>
              <a:latin typeface="+mn-lt"/>
            </a:endParaRPr>
          </a:p>
        </p:txBody>
      </p:sp>
      <p:sp>
        <p:nvSpPr>
          <p:cNvPr id="19" name="Title 6">
            <a:extLst>
              <a:ext uri="{FF2B5EF4-FFF2-40B4-BE49-F238E27FC236}">
                <a16:creationId xmlns:a16="http://schemas.microsoft.com/office/drawing/2014/main" id="{30C294D4-3C8C-4756-AD80-6E99DE280898}"/>
              </a:ext>
            </a:extLst>
          </p:cNvPr>
          <p:cNvSpPr txBox="1">
            <a:spLocks/>
          </p:cNvSpPr>
          <p:nvPr/>
        </p:nvSpPr>
        <p:spPr>
          <a:xfrm>
            <a:off x="2083443" y="4729877"/>
            <a:ext cx="8025112" cy="1281775"/>
          </a:xfrm>
          <a:prstGeom prst="rect">
            <a:avLst/>
          </a:prstGeom>
          <a:ln>
            <a:noFill/>
          </a:ln>
        </p:spPr>
        <p:txBody>
          <a:bodyPr vert="horz" lIns="91440" tIns="45720" rIns="91440" bIns="45720" rtlCol="0" anchor="t">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err="1">
                <a:solidFill>
                  <a:srgbClr val="D31145"/>
                </a:solidFill>
                <a:latin typeface="+mn-lt"/>
              </a:rPr>
              <a:t>Tecnica</a:t>
            </a:r>
            <a:r>
              <a:rPr lang="en-US" sz="2000" b="1" dirty="0">
                <a:solidFill>
                  <a:srgbClr val="D31145"/>
                </a:solidFill>
                <a:latin typeface="+mn-lt"/>
              </a:rPr>
              <a:t>:</a:t>
            </a:r>
            <a:r>
              <a:rPr lang="en-US" sz="2000" b="1" dirty="0">
                <a:solidFill>
                  <a:srgbClr val="D31145"/>
                </a:solidFill>
                <a:latin typeface="+mn-lt"/>
                <a:cs typeface="Calibri" panose="020F0502020204030204" pitchFamily="34" charset="0"/>
              </a:rPr>
              <a:t> </a:t>
            </a:r>
            <a:r>
              <a:rPr lang="es-ES" altLang="en-US" sz="2000" b="1" dirty="0">
                <a:latin typeface="+mn-lt"/>
                <a:cs typeface="Calibri" panose="020F0502020204030204" pitchFamily="34" charset="0"/>
              </a:rPr>
              <a:t>Al igual que el PET, ECO/CTE también puede ayudar a identificar la necrosis central y el tejido periféricamente viable para mejorar la precisión del diagnóstico</a:t>
            </a:r>
            <a:r>
              <a:rPr lang="en-US" altLang="en-US" sz="2000" b="1" dirty="0">
                <a:latin typeface="+mn-lt"/>
                <a:cs typeface="Calibri" panose="020F0502020204030204" pitchFamily="34" charset="0"/>
              </a:rPr>
              <a:t>. </a:t>
            </a:r>
          </a:p>
          <a:p>
            <a:pPr algn="l"/>
            <a:endParaRPr lang="en-US" altLang="en-US" sz="2000" b="1" dirty="0">
              <a:latin typeface="+mn-lt"/>
              <a:cs typeface="Calibri" panose="020F0502020204030204" pitchFamily="34" charset="0"/>
            </a:endParaRPr>
          </a:p>
          <a:p>
            <a:pPr marL="342900" indent="-342900" algn="l">
              <a:buFont typeface="Arial" panose="020B0604020202020204" pitchFamily="34" charset="0"/>
              <a:buChar char="•"/>
            </a:pPr>
            <a:r>
              <a:rPr lang="es-ES" altLang="en-US" sz="2000" dirty="0">
                <a:latin typeface="+mn-lt"/>
                <a:cs typeface="Calibri" panose="020F0502020204030204" pitchFamily="34" charset="0"/>
              </a:rPr>
              <a:t>La biopsia guiada por ECOGRAFIA posterior  se dirigió al </a:t>
            </a:r>
            <a:r>
              <a:rPr lang="es-ES" altLang="en-US" sz="2000" dirty="0" err="1">
                <a:latin typeface="+mn-lt"/>
                <a:cs typeface="Calibri" panose="020F0502020204030204" pitchFamily="34" charset="0"/>
              </a:rPr>
              <a:t>region</a:t>
            </a:r>
            <a:r>
              <a:rPr lang="es-ES" altLang="en-US" sz="2000" dirty="0">
                <a:latin typeface="+mn-lt"/>
                <a:cs typeface="Calibri" panose="020F0502020204030204" pitchFamily="34" charset="0"/>
              </a:rPr>
              <a:t> viable y periférico de esta lesión hepática</a:t>
            </a:r>
            <a:r>
              <a:rPr lang="en-US" altLang="en-US" sz="2000" dirty="0">
                <a:latin typeface="+mn-lt"/>
                <a:cs typeface="Calibri" panose="020F0502020204030204" pitchFamily="34" charset="0"/>
              </a:rPr>
              <a:t>(</a:t>
            </a:r>
            <a:r>
              <a:rPr lang="en-US" altLang="en-US" sz="2000" dirty="0" err="1">
                <a:solidFill>
                  <a:schemeClr val="accent1"/>
                </a:solidFill>
                <a:latin typeface="+mn-lt"/>
                <a:cs typeface="Calibri" panose="020F0502020204030204" pitchFamily="34" charset="0"/>
              </a:rPr>
              <a:t>contorno</a:t>
            </a:r>
            <a:r>
              <a:rPr lang="en-US" altLang="en-US" sz="2000" dirty="0">
                <a:solidFill>
                  <a:schemeClr val="accent1"/>
                </a:solidFill>
                <a:latin typeface="+mn-lt"/>
                <a:cs typeface="Calibri" panose="020F0502020204030204" pitchFamily="34" charset="0"/>
              </a:rPr>
              <a:t> </a:t>
            </a:r>
            <a:r>
              <a:rPr lang="en-US" altLang="en-US" sz="2000" dirty="0" err="1">
                <a:solidFill>
                  <a:schemeClr val="accent1"/>
                </a:solidFill>
                <a:latin typeface="+mn-lt"/>
                <a:cs typeface="Calibri" panose="020F0502020204030204" pitchFamily="34" charset="0"/>
              </a:rPr>
              <a:t>azul</a:t>
            </a:r>
            <a:r>
              <a:rPr lang="en-US" altLang="en-US" sz="2000" dirty="0">
                <a:latin typeface="+mn-lt"/>
                <a:cs typeface="Calibri" panose="020F0502020204030204" pitchFamily="34" charset="0"/>
              </a:rPr>
              <a:t>).</a:t>
            </a:r>
          </a:p>
          <a:p>
            <a:pPr algn="l"/>
            <a:endParaRPr lang="en-US" sz="2000" b="1" dirty="0">
              <a:latin typeface="+mn-lt"/>
            </a:endParaRPr>
          </a:p>
        </p:txBody>
      </p:sp>
      <p:sp>
        <p:nvSpPr>
          <p:cNvPr id="20" name="TextBox 19">
            <a:extLst>
              <a:ext uri="{FF2B5EF4-FFF2-40B4-BE49-F238E27FC236}">
                <a16:creationId xmlns:a16="http://schemas.microsoft.com/office/drawing/2014/main" id="{E17ABCA5-A807-495F-BDDB-8AF5C614C861}"/>
              </a:ext>
            </a:extLst>
          </p:cNvPr>
          <p:cNvSpPr txBox="1"/>
          <p:nvPr/>
        </p:nvSpPr>
        <p:spPr>
          <a:xfrm>
            <a:off x="3186020" y="4276637"/>
            <a:ext cx="1550342" cy="307777"/>
          </a:xfrm>
          <a:prstGeom prst="rect">
            <a:avLst/>
          </a:prstGeom>
          <a:solidFill>
            <a:schemeClr val="tx1"/>
          </a:solidFill>
        </p:spPr>
        <p:txBody>
          <a:bodyPr wrap="square" rtlCol="0">
            <a:spAutoFit/>
          </a:bodyPr>
          <a:lstStyle/>
          <a:p>
            <a:r>
              <a:rPr lang="en-US" sz="1400" dirty="0">
                <a:solidFill>
                  <a:schemeClr val="bg1"/>
                </a:solidFill>
              </a:rPr>
              <a:t>Eco/</a:t>
            </a:r>
            <a:r>
              <a:rPr lang="en-US" sz="1400" dirty="0" err="1">
                <a:solidFill>
                  <a:schemeClr val="bg1"/>
                </a:solidFill>
              </a:rPr>
              <a:t>cte</a:t>
            </a:r>
            <a:endParaRPr lang="en-US" sz="1400" dirty="0">
              <a:solidFill>
                <a:schemeClr val="bg1"/>
              </a:solidFill>
            </a:endParaRPr>
          </a:p>
        </p:txBody>
      </p:sp>
      <p:sp>
        <p:nvSpPr>
          <p:cNvPr id="4" name="Rectangle 3">
            <a:extLst>
              <a:ext uri="{FF2B5EF4-FFF2-40B4-BE49-F238E27FC236}">
                <a16:creationId xmlns:a16="http://schemas.microsoft.com/office/drawing/2014/main" id="{DA5AE77B-C6F4-4969-882D-E03B232AEC49}"/>
              </a:ext>
            </a:extLst>
          </p:cNvPr>
          <p:cNvSpPr/>
          <p:nvPr/>
        </p:nvSpPr>
        <p:spPr>
          <a:xfrm>
            <a:off x="3547537" y="1523145"/>
            <a:ext cx="469292" cy="2546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6297486-884D-49D3-8AD3-AE87175A38AE}"/>
              </a:ext>
            </a:extLst>
          </p:cNvPr>
          <p:cNvSpPr/>
          <p:nvPr/>
        </p:nvSpPr>
        <p:spPr>
          <a:xfrm>
            <a:off x="6237874" y="1523145"/>
            <a:ext cx="456840" cy="1641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7A9655-ED29-43D1-AD44-71C5CEC0C3B5}"/>
              </a:ext>
            </a:extLst>
          </p:cNvPr>
          <p:cNvSpPr txBox="1"/>
          <p:nvPr/>
        </p:nvSpPr>
        <p:spPr>
          <a:xfrm>
            <a:off x="5899034" y="4276636"/>
            <a:ext cx="456840" cy="307777"/>
          </a:xfrm>
          <a:prstGeom prst="rect">
            <a:avLst/>
          </a:prstGeom>
          <a:solidFill>
            <a:schemeClr val="tx1"/>
          </a:solidFill>
        </p:spPr>
        <p:txBody>
          <a:bodyPr wrap="square" rtlCol="0">
            <a:spAutoFit/>
          </a:bodyPr>
          <a:lstStyle/>
          <a:p>
            <a:r>
              <a:rPr lang="en-US" sz="1400" dirty="0">
                <a:solidFill>
                  <a:schemeClr val="bg1"/>
                </a:solidFill>
              </a:rPr>
              <a:t>eco</a:t>
            </a:r>
          </a:p>
        </p:txBody>
      </p:sp>
    </p:spTree>
    <p:extLst>
      <p:ext uri="{BB962C8B-B14F-4D97-AF65-F5344CB8AC3E}">
        <p14:creationId xmlns:p14="http://schemas.microsoft.com/office/powerpoint/2010/main" val="1090256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2469D03-8D5E-4853-952E-6AEEE44C6BC1}"/>
              </a:ext>
            </a:extLst>
          </p:cNvPr>
          <p:cNvGrpSpPr/>
          <p:nvPr/>
        </p:nvGrpSpPr>
        <p:grpSpPr>
          <a:xfrm>
            <a:off x="6358361" y="3770084"/>
            <a:ext cx="5321555" cy="2586942"/>
            <a:chOff x="5234227" y="4825080"/>
            <a:chExt cx="3805203" cy="2032920"/>
          </a:xfrm>
        </p:grpSpPr>
        <p:pic>
          <p:nvPicPr>
            <p:cNvPr id="5" name="Picture 8">
              <a:extLst>
                <a:ext uri="{FF2B5EF4-FFF2-40B4-BE49-F238E27FC236}">
                  <a16:creationId xmlns:a16="http://schemas.microsoft.com/office/drawing/2014/main" id="{8ABBBC9F-A43B-8C43-AAF2-DD1A72AA38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92" r="23596" b="5664"/>
            <a:stretch/>
          </p:blipFill>
          <p:spPr bwMode="auto">
            <a:xfrm>
              <a:off x="5234227" y="4825081"/>
              <a:ext cx="1891244" cy="203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extLst>
                <a:ext uri="{FF2B5EF4-FFF2-40B4-BE49-F238E27FC236}">
                  <a16:creationId xmlns:a16="http://schemas.microsoft.com/office/drawing/2014/main" id="{3534790E-5F88-FE41-806D-69929F5AE6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9" t="6147" r="31911" b="3739"/>
            <a:stretch/>
          </p:blipFill>
          <p:spPr bwMode="auto">
            <a:xfrm>
              <a:off x="7106103" y="4825080"/>
              <a:ext cx="1933327" cy="203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6">
            <a:extLst>
              <a:ext uri="{FF2B5EF4-FFF2-40B4-BE49-F238E27FC236}">
                <a16:creationId xmlns:a16="http://schemas.microsoft.com/office/drawing/2014/main" id="{9C538372-F1FF-324E-BAED-F4FC6DA4602B}"/>
              </a:ext>
            </a:extLst>
          </p:cNvPr>
          <p:cNvSpPr txBox="1">
            <a:spLocks/>
          </p:cNvSpPr>
          <p:nvPr/>
        </p:nvSpPr>
        <p:spPr>
          <a:xfrm>
            <a:off x="556623" y="1930377"/>
            <a:ext cx="5277017" cy="551245"/>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Caso: </a:t>
            </a:r>
            <a:r>
              <a:rPr lang="es-ES" sz="1800" dirty="0">
                <a:latin typeface="+mn-lt"/>
              </a:rPr>
              <a:t>Hombre de 55 años con melanoma maligno del cuello derecho y defecto de llenado vascular venoso</a:t>
            </a:r>
            <a:endParaRPr lang="en-US" sz="1800" dirty="0">
              <a:latin typeface="+mn-lt"/>
            </a:endParaRPr>
          </a:p>
        </p:txBody>
      </p:sp>
      <p:sp>
        <p:nvSpPr>
          <p:cNvPr id="8" name="Title 6">
            <a:extLst>
              <a:ext uri="{FF2B5EF4-FFF2-40B4-BE49-F238E27FC236}">
                <a16:creationId xmlns:a16="http://schemas.microsoft.com/office/drawing/2014/main" id="{5F3E59EC-96BA-8B46-9A7F-86DC8CDD7479}"/>
              </a:ext>
            </a:extLst>
          </p:cNvPr>
          <p:cNvSpPr txBox="1">
            <a:spLocks/>
          </p:cNvSpPr>
          <p:nvPr/>
        </p:nvSpPr>
        <p:spPr>
          <a:xfrm>
            <a:off x="422474" y="2823796"/>
            <a:ext cx="5080247" cy="2201016"/>
          </a:xfrm>
          <a:prstGeom prst="rect">
            <a:avLst/>
          </a:prstGeom>
          <a:noFill/>
          <a:ln w="12700">
            <a:noFill/>
          </a:ln>
          <a:effectLst/>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buFont typeface="Arial" panose="020B0604020202020204" pitchFamily="34" charset="0"/>
              <a:buChar char="•"/>
            </a:pPr>
            <a:r>
              <a:rPr lang="es-ES" sz="1600" dirty="0">
                <a:latin typeface="+mn-lt"/>
              </a:rPr>
              <a:t>El defecto de llenado (</a:t>
            </a:r>
            <a:r>
              <a:rPr lang="es-ES" sz="1600" dirty="0">
                <a:solidFill>
                  <a:srgbClr val="F0B3AE"/>
                </a:solidFill>
                <a:latin typeface="+mn-lt"/>
              </a:rPr>
              <a:t>flecha</a:t>
            </a:r>
            <a:r>
              <a:rPr lang="es-ES" sz="1600" dirty="0">
                <a:latin typeface="+mn-lt"/>
              </a:rPr>
              <a:t>) en la confluencia de la vena </a:t>
            </a:r>
            <a:r>
              <a:rPr lang="es-ES" sz="1600" dirty="0" err="1">
                <a:latin typeface="+mn-lt"/>
              </a:rPr>
              <a:t>subclaxítra</a:t>
            </a:r>
            <a:r>
              <a:rPr lang="es-ES" sz="1600" dirty="0">
                <a:latin typeface="+mn-lt"/>
              </a:rPr>
              <a:t> izquierda en la imagen TC  con contraste intravenoso del cuello también muestra una mayor avidez </a:t>
            </a:r>
            <a:r>
              <a:rPr lang="es-ES" sz="1600" dirty="0" err="1">
                <a:latin typeface="+mn-lt"/>
              </a:rPr>
              <a:t>fDG</a:t>
            </a:r>
            <a:r>
              <a:rPr lang="es-ES" sz="1600" dirty="0">
                <a:latin typeface="+mn-lt"/>
              </a:rPr>
              <a:t> (</a:t>
            </a:r>
            <a:r>
              <a:rPr lang="es-ES" sz="1600" dirty="0">
                <a:solidFill>
                  <a:schemeClr val="accent6"/>
                </a:solidFill>
                <a:latin typeface="+mn-lt"/>
              </a:rPr>
              <a:t>círculo</a:t>
            </a:r>
            <a:r>
              <a:rPr lang="es-ES" sz="1600" dirty="0">
                <a:latin typeface="+mn-lt"/>
              </a:rPr>
              <a:t>) en la imagen 18F-PET/CT.</a:t>
            </a:r>
          </a:p>
          <a:p>
            <a:pPr marL="285750" indent="-285750" algn="l">
              <a:buFont typeface="Arial" panose="020B0604020202020204" pitchFamily="34" charset="0"/>
              <a:buChar char="•"/>
            </a:pPr>
            <a:endParaRPr lang="en-US" sz="1600" dirty="0">
              <a:latin typeface="+mn-lt"/>
            </a:endParaRPr>
          </a:p>
          <a:p>
            <a:pPr marL="285750" indent="-285750" algn="l">
              <a:buFont typeface="Arial" panose="020B0604020202020204" pitchFamily="34" charset="0"/>
              <a:buChar char="•"/>
            </a:pPr>
            <a:r>
              <a:rPr lang="es-ES" sz="1600" dirty="0">
                <a:latin typeface="+mn-lt"/>
              </a:rPr>
              <a:t>Las imágenes de </a:t>
            </a:r>
            <a:r>
              <a:rPr lang="es-ES" sz="1600" dirty="0" err="1">
                <a:latin typeface="+mn-lt"/>
              </a:rPr>
              <a:t>ecografia</a:t>
            </a:r>
            <a:r>
              <a:rPr lang="es-ES" sz="1600" dirty="0">
                <a:latin typeface="+mn-lt"/>
              </a:rPr>
              <a:t> (Abajo) muestran una masa intravascular hipoecoica con flujo Doppler color interno, hallazgos sospechosos de una neoplasia.</a:t>
            </a:r>
            <a:endParaRPr lang="en-US" sz="1600" dirty="0">
              <a:latin typeface="+mn-lt"/>
            </a:endParaRPr>
          </a:p>
        </p:txBody>
      </p:sp>
      <p:sp>
        <p:nvSpPr>
          <p:cNvPr id="17" name="Title 1">
            <a:extLst>
              <a:ext uri="{FF2B5EF4-FFF2-40B4-BE49-F238E27FC236}">
                <a16:creationId xmlns:a16="http://schemas.microsoft.com/office/drawing/2014/main" id="{85ACBC76-4C79-4D62-9C8E-17AF7244FA88}"/>
              </a:ext>
            </a:extLst>
          </p:cNvPr>
          <p:cNvSpPr txBox="1">
            <a:spLocks/>
          </p:cNvSpPr>
          <p:nvPr/>
        </p:nvSpPr>
        <p:spPr>
          <a:xfrm>
            <a:off x="556624" y="866894"/>
            <a:ext cx="4015429"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t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mn-lt"/>
              </a:rPr>
              <a:t>ECOGRAFIA GUIA DE BIOPSIA </a:t>
            </a:r>
            <a:endParaRPr lang="en-US" sz="2200" b="1" dirty="0">
              <a:solidFill>
                <a:srgbClr val="D31145"/>
              </a:solidFill>
              <a:latin typeface="+mn-lt"/>
            </a:endParaRPr>
          </a:p>
        </p:txBody>
      </p:sp>
      <p:grpSp>
        <p:nvGrpSpPr>
          <p:cNvPr id="20" name="Group 19">
            <a:extLst>
              <a:ext uri="{FF2B5EF4-FFF2-40B4-BE49-F238E27FC236}">
                <a16:creationId xmlns:a16="http://schemas.microsoft.com/office/drawing/2014/main" id="{E5E0DE25-6A8E-4ECE-97DA-0142C9DF68F4}"/>
              </a:ext>
            </a:extLst>
          </p:cNvPr>
          <p:cNvGrpSpPr/>
          <p:nvPr/>
        </p:nvGrpSpPr>
        <p:grpSpPr>
          <a:xfrm>
            <a:off x="6358361" y="704383"/>
            <a:ext cx="5321566" cy="3071188"/>
            <a:chOff x="6423693" y="1124065"/>
            <a:chExt cx="6222739" cy="3591274"/>
          </a:xfrm>
        </p:grpSpPr>
        <p:pic>
          <p:nvPicPr>
            <p:cNvPr id="3" name="Picture 3">
              <a:extLst>
                <a:ext uri="{FF2B5EF4-FFF2-40B4-BE49-F238E27FC236}">
                  <a16:creationId xmlns:a16="http://schemas.microsoft.com/office/drawing/2014/main" id="{C720839B-60B0-3641-8E40-3FE1EBADA4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131" t="28508" r="6042"/>
            <a:stretch/>
          </p:blipFill>
          <p:spPr bwMode="auto">
            <a:xfrm>
              <a:off x="6423693" y="1124065"/>
              <a:ext cx="3232553" cy="359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id="{B5031880-7242-E24D-B6AF-7CAC29BA55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22" t="75890" r="5084" b="3067"/>
            <a:stretch/>
          </p:blipFill>
          <p:spPr bwMode="auto">
            <a:xfrm>
              <a:off x="9644814" y="1124065"/>
              <a:ext cx="3001618" cy="358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6">
              <a:extLst>
                <a:ext uri="{FF2B5EF4-FFF2-40B4-BE49-F238E27FC236}">
                  <a16:creationId xmlns:a16="http://schemas.microsoft.com/office/drawing/2014/main" id="{1209C2B6-4599-B546-AF19-8DD186167F28}"/>
                </a:ext>
              </a:extLst>
            </p:cNvPr>
            <p:cNvSpPr txBox="1">
              <a:spLocks/>
            </p:cNvSpPr>
            <p:nvPr/>
          </p:nvSpPr>
          <p:spPr>
            <a:xfrm>
              <a:off x="6423693" y="4438543"/>
              <a:ext cx="1482269" cy="27679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Coronal CECT</a:t>
              </a:r>
            </a:p>
          </p:txBody>
        </p:sp>
        <p:cxnSp>
          <p:nvCxnSpPr>
            <p:cNvPr id="18" name="Straight Arrow Connector 17">
              <a:extLst>
                <a:ext uri="{FF2B5EF4-FFF2-40B4-BE49-F238E27FC236}">
                  <a16:creationId xmlns:a16="http://schemas.microsoft.com/office/drawing/2014/main" id="{98BE2634-5A8B-4BBE-B346-1C0AC8835DC8}"/>
                </a:ext>
              </a:extLst>
            </p:cNvPr>
            <p:cNvCxnSpPr>
              <a:cxnSpLocks/>
            </p:cNvCxnSpPr>
            <p:nvPr/>
          </p:nvCxnSpPr>
          <p:spPr>
            <a:xfrm>
              <a:off x="8520762" y="3192307"/>
              <a:ext cx="1" cy="410079"/>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itle 6">
            <a:extLst>
              <a:ext uri="{FF2B5EF4-FFF2-40B4-BE49-F238E27FC236}">
                <a16:creationId xmlns:a16="http://schemas.microsoft.com/office/drawing/2014/main" id="{E38A95DA-12EB-445D-9006-5E675D79C30C}"/>
              </a:ext>
            </a:extLst>
          </p:cNvPr>
          <p:cNvSpPr txBox="1">
            <a:spLocks/>
          </p:cNvSpPr>
          <p:nvPr/>
        </p:nvSpPr>
        <p:spPr>
          <a:xfrm>
            <a:off x="9109767" y="3538860"/>
            <a:ext cx="1380520" cy="25208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Coronal PET/CT</a:t>
            </a:r>
          </a:p>
        </p:txBody>
      </p:sp>
      <p:sp>
        <p:nvSpPr>
          <p:cNvPr id="19" name="Title 1">
            <a:extLst>
              <a:ext uri="{FF2B5EF4-FFF2-40B4-BE49-F238E27FC236}">
                <a16:creationId xmlns:a16="http://schemas.microsoft.com/office/drawing/2014/main" id="{C9AFB79C-A930-4A15-AE9A-D2A495C6FC63}"/>
              </a:ext>
            </a:extLst>
          </p:cNvPr>
          <p:cNvSpPr txBox="1">
            <a:spLocks/>
          </p:cNvSpPr>
          <p:nvPr/>
        </p:nvSpPr>
        <p:spPr>
          <a:xfrm>
            <a:off x="0" y="13045"/>
            <a:ext cx="12371288" cy="691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a:solidFill>
                  <a:schemeClr val="tx1">
                    <a:lumMod val="50000"/>
                    <a:lumOff val="50000"/>
                  </a:schemeClr>
                </a:solidFill>
              </a:rPr>
              <a:t>Técnicas de Procedimiento: Biopsias de Imágenes de </a:t>
            </a:r>
            <a:r>
              <a:rPr lang="es-ES" sz="2400" b="1" dirty="0" err="1">
                <a:solidFill>
                  <a:schemeClr val="tx1">
                    <a:lumMod val="50000"/>
                    <a:lumOff val="50000"/>
                  </a:schemeClr>
                </a:solidFill>
              </a:rPr>
              <a:t>Ecografia</a:t>
            </a:r>
            <a:r>
              <a:rPr lang="es-ES" sz="2400" b="1" dirty="0">
                <a:solidFill>
                  <a:schemeClr val="tx1">
                    <a:lumMod val="50000"/>
                    <a:lumOff val="50000"/>
                  </a:schemeClr>
                </a:solidFill>
              </a:rPr>
              <a:t> y Multimodalidad</a:t>
            </a:r>
            <a:endParaRPr lang="en-US" sz="2400" b="1" dirty="0">
              <a:solidFill>
                <a:schemeClr val="tx1">
                  <a:lumMod val="50000"/>
                  <a:lumOff val="50000"/>
                </a:schemeClr>
              </a:solidFill>
            </a:endParaRPr>
          </a:p>
        </p:txBody>
      </p:sp>
      <p:sp>
        <p:nvSpPr>
          <p:cNvPr id="15" name="Title 6">
            <a:extLst>
              <a:ext uri="{FF2B5EF4-FFF2-40B4-BE49-F238E27FC236}">
                <a16:creationId xmlns:a16="http://schemas.microsoft.com/office/drawing/2014/main" id="{89E85D02-703D-4A17-925F-587644ADD6D3}"/>
              </a:ext>
            </a:extLst>
          </p:cNvPr>
          <p:cNvSpPr txBox="1">
            <a:spLocks/>
          </p:cNvSpPr>
          <p:nvPr/>
        </p:nvSpPr>
        <p:spPr>
          <a:xfrm>
            <a:off x="8408895" y="6035261"/>
            <a:ext cx="594360" cy="32176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ECO</a:t>
            </a:r>
          </a:p>
        </p:txBody>
      </p:sp>
      <p:sp>
        <p:nvSpPr>
          <p:cNvPr id="16" name="Title 6">
            <a:extLst>
              <a:ext uri="{FF2B5EF4-FFF2-40B4-BE49-F238E27FC236}">
                <a16:creationId xmlns:a16="http://schemas.microsoft.com/office/drawing/2014/main" id="{44814D22-C38C-46D6-9B73-7AFF7F7AC196}"/>
              </a:ext>
            </a:extLst>
          </p:cNvPr>
          <p:cNvSpPr txBox="1">
            <a:spLocks/>
          </p:cNvSpPr>
          <p:nvPr/>
        </p:nvSpPr>
        <p:spPr>
          <a:xfrm>
            <a:off x="11053789" y="6035261"/>
            <a:ext cx="580185" cy="32176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ECO</a:t>
            </a:r>
          </a:p>
        </p:txBody>
      </p:sp>
    </p:spTree>
    <p:extLst>
      <p:ext uri="{BB962C8B-B14F-4D97-AF65-F5344CB8AC3E}">
        <p14:creationId xmlns:p14="http://schemas.microsoft.com/office/powerpoint/2010/main" val="1112381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51D5BE2-4252-C245-867A-C5234FA9F874}"/>
              </a:ext>
            </a:extLst>
          </p:cNvPr>
          <p:cNvSpPr txBox="1"/>
          <p:nvPr/>
        </p:nvSpPr>
        <p:spPr>
          <a:xfrm>
            <a:off x="551058" y="1880130"/>
            <a:ext cx="11089875" cy="1323439"/>
          </a:xfrm>
          <a:prstGeom prst="rect">
            <a:avLst/>
          </a:prstGeom>
          <a:noFill/>
        </p:spPr>
        <p:txBody>
          <a:bodyPr wrap="square" rtlCol="0">
            <a:spAutoFit/>
          </a:bodyPr>
          <a:lstStyle/>
          <a:p>
            <a:pPr marL="285750" indent="-285750">
              <a:buFont typeface="Arial" panose="020B0604020202020204" pitchFamily="34" charset="0"/>
              <a:buChar char="•"/>
            </a:pPr>
            <a:r>
              <a:rPr lang="es-ES" sz="1600" dirty="0"/>
              <a:t>Tras una inyección intravenosa de 2,4 ml de material de contraste de microburbujas, se puede visualizar la mejora interna heterogénea difusa de la masa intravascular (flecha en a) en la imagen CEUS (b). La imagen ECO  permite evaluar la viabilidad interna de la lesión y/o la necrosis interna, así como los márgenes tumorales. La punta de la aguja de la biopsia (flecha en c) se representa dentro de la masa.</a:t>
            </a:r>
          </a:p>
          <a:p>
            <a:pPr marL="285750" indent="-285750">
              <a:buFont typeface="Arial" panose="020B0604020202020204" pitchFamily="34" charset="0"/>
              <a:buChar char="•"/>
            </a:pPr>
            <a:r>
              <a:rPr lang="es-ES" sz="1600" dirty="0"/>
              <a:t>El melanoma intravascular se resecó con angioplastia de vena de parche, como se ve en la fotografía.</a:t>
            </a:r>
            <a:r>
              <a:rPr lang="en-US" sz="1600" dirty="0"/>
              <a:t>(</a:t>
            </a:r>
            <a:r>
              <a:rPr lang="en-US" sz="1600" b="1" dirty="0"/>
              <a:t>d</a:t>
            </a:r>
            <a:r>
              <a:rPr lang="en-US" sz="1600" dirty="0"/>
              <a:t>).</a:t>
            </a:r>
          </a:p>
        </p:txBody>
      </p:sp>
      <p:sp>
        <p:nvSpPr>
          <p:cNvPr id="16" name="Title 1">
            <a:extLst>
              <a:ext uri="{FF2B5EF4-FFF2-40B4-BE49-F238E27FC236}">
                <a16:creationId xmlns:a16="http://schemas.microsoft.com/office/drawing/2014/main" id="{94D7808C-F3FF-45B4-96EC-E2A5CA75464B}"/>
              </a:ext>
            </a:extLst>
          </p:cNvPr>
          <p:cNvSpPr txBox="1">
            <a:spLocks/>
          </p:cNvSpPr>
          <p:nvPr/>
        </p:nvSpPr>
        <p:spPr>
          <a:xfrm>
            <a:off x="556624" y="866894"/>
            <a:ext cx="4015429" cy="470981"/>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lIns="91440" tIns="91440" r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mn-lt"/>
              </a:rPr>
              <a:t>US/</a:t>
            </a:r>
            <a:r>
              <a:rPr lang="en-US" sz="2200" b="1" dirty="0" err="1">
                <a:latin typeface="+mn-lt"/>
              </a:rPr>
              <a:t>cte</a:t>
            </a:r>
            <a:endParaRPr lang="en-US" sz="2200" b="1" dirty="0">
              <a:solidFill>
                <a:srgbClr val="D31145"/>
              </a:solidFill>
              <a:latin typeface="+mn-lt"/>
            </a:endParaRPr>
          </a:p>
        </p:txBody>
      </p:sp>
      <p:sp>
        <p:nvSpPr>
          <p:cNvPr id="17" name="Rectangle 16">
            <a:extLst>
              <a:ext uri="{FF2B5EF4-FFF2-40B4-BE49-F238E27FC236}">
                <a16:creationId xmlns:a16="http://schemas.microsoft.com/office/drawing/2014/main" id="{3C7FF8FF-9D2B-406C-879B-BF71527309BF}"/>
              </a:ext>
            </a:extLst>
          </p:cNvPr>
          <p:cNvSpPr/>
          <p:nvPr/>
        </p:nvSpPr>
        <p:spPr>
          <a:xfrm>
            <a:off x="551058" y="1510798"/>
            <a:ext cx="9522735" cy="369332"/>
          </a:xfrm>
          <a:prstGeom prst="rect">
            <a:avLst/>
          </a:prstGeom>
        </p:spPr>
        <p:txBody>
          <a:bodyPr wrap="none">
            <a:spAutoFit/>
          </a:bodyPr>
          <a:lstStyle/>
          <a:p>
            <a:r>
              <a:rPr lang="es-ES" dirty="0"/>
              <a:t>Hombre de 55 años con melanoma maligno del cuello derecho y defecto de relleno vascular venoso</a:t>
            </a:r>
            <a:endParaRPr lang="en-US" dirty="0"/>
          </a:p>
        </p:txBody>
      </p:sp>
      <p:grpSp>
        <p:nvGrpSpPr>
          <p:cNvPr id="21" name="Group 20">
            <a:extLst>
              <a:ext uri="{FF2B5EF4-FFF2-40B4-BE49-F238E27FC236}">
                <a16:creationId xmlns:a16="http://schemas.microsoft.com/office/drawing/2014/main" id="{93BC9234-1298-4299-94C7-3349DCA3FB85}"/>
              </a:ext>
            </a:extLst>
          </p:cNvPr>
          <p:cNvGrpSpPr/>
          <p:nvPr/>
        </p:nvGrpSpPr>
        <p:grpSpPr>
          <a:xfrm>
            <a:off x="302040" y="3606390"/>
            <a:ext cx="11587920" cy="2480584"/>
            <a:chOff x="439252" y="2955170"/>
            <a:chExt cx="11587920" cy="2480584"/>
          </a:xfrm>
        </p:grpSpPr>
        <p:pic>
          <p:nvPicPr>
            <p:cNvPr id="4" name="Picture 2" descr="https://lh6.googleusercontent.com/EbBD_S13mAIz_GBEDPO-D6iZbpgKw9ARB6dIc0QVgQbaw4zAJwv_KCUd085iPnTmuP8KC-4X3s0q4eU02HgImrM82G9UZxaz8C6FpVDH2H_4YoAEle3WBc6KxWY2ljgnpTSjCIQS-SE">
              <a:extLst>
                <a:ext uri="{FF2B5EF4-FFF2-40B4-BE49-F238E27FC236}">
                  <a16:creationId xmlns:a16="http://schemas.microsoft.com/office/drawing/2014/main" id="{1386B761-833E-1F49-8F68-711AB760E1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4" r="5326"/>
            <a:stretch/>
          </p:blipFill>
          <p:spPr bwMode="auto">
            <a:xfrm>
              <a:off x="8704852" y="2955170"/>
              <a:ext cx="3322320" cy="248058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F61D2CA-2846-462D-8263-FD72DF84B1DD}"/>
                </a:ext>
              </a:extLst>
            </p:cNvPr>
            <p:cNvGrpSpPr/>
            <p:nvPr/>
          </p:nvGrpSpPr>
          <p:grpSpPr>
            <a:xfrm>
              <a:off x="439252" y="2955171"/>
              <a:ext cx="8265601" cy="2480583"/>
              <a:chOff x="-1" y="2506315"/>
              <a:chExt cx="8265601" cy="2480583"/>
            </a:xfrm>
          </p:grpSpPr>
          <p:pic>
            <p:nvPicPr>
              <p:cNvPr id="5" name="Picture 4" descr="https://lh6.googleusercontent.com/jU7sR3xJqLeYqeh6udzbw0tMCL1JPo7S8CGkHCmmFeTYXarBag-pIAyn8S-wXkLyq7MMVbbLPez-tdeN2KdeKP3gmlhizdPeVlFg2umXbznrE5KWbl7cxxyIFB3xToD_mzMIVhowcTA">
                <a:extLst>
                  <a:ext uri="{FF2B5EF4-FFF2-40B4-BE49-F238E27FC236}">
                    <a16:creationId xmlns:a16="http://schemas.microsoft.com/office/drawing/2014/main" id="{1278F390-BFC4-114C-861C-E5C82A4887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74" r="1714" b="10143"/>
              <a:stretch/>
            </p:blipFill>
            <p:spPr bwMode="auto">
              <a:xfrm>
                <a:off x="-1" y="2506315"/>
                <a:ext cx="5288051" cy="248058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6">
                <a:extLst>
                  <a:ext uri="{FF2B5EF4-FFF2-40B4-BE49-F238E27FC236}">
                    <a16:creationId xmlns:a16="http://schemas.microsoft.com/office/drawing/2014/main" id="{E68F8D98-1302-F644-AFED-60F0E8337054}"/>
                  </a:ext>
                </a:extLst>
              </p:cNvPr>
              <p:cNvSpPr txBox="1">
                <a:spLocks/>
              </p:cNvSpPr>
              <p:nvPr/>
            </p:nvSpPr>
            <p:spPr>
              <a:xfrm>
                <a:off x="4190044" y="4739812"/>
                <a:ext cx="863686" cy="22950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US/CTE</a:t>
                </a:r>
              </a:p>
            </p:txBody>
          </p:sp>
          <p:grpSp>
            <p:nvGrpSpPr>
              <p:cNvPr id="18" name="Group 17">
                <a:extLst>
                  <a:ext uri="{FF2B5EF4-FFF2-40B4-BE49-F238E27FC236}">
                    <a16:creationId xmlns:a16="http://schemas.microsoft.com/office/drawing/2014/main" id="{BAB2BA42-4E97-4899-8114-31C8438CBB28}"/>
                  </a:ext>
                </a:extLst>
              </p:cNvPr>
              <p:cNvGrpSpPr/>
              <p:nvPr/>
            </p:nvGrpSpPr>
            <p:grpSpPr>
              <a:xfrm>
                <a:off x="5277890" y="2506315"/>
                <a:ext cx="2987710" cy="2480583"/>
                <a:chOff x="2694736" y="3764280"/>
                <a:chExt cx="3599119" cy="2988213"/>
              </a:xfrm>
            </p:grpSpPr>
            <p:pic>
              <p:nvPicPr>
                <p:cNvPr id="6" name="Picture 5">
                  <a:extLst>
                    <a:ext uri="{FF2B5EF4-FFF2-40B4-BE49-F238E27FC236}">
                      <a16:creationId xmlns:a16="http://schemas.microsoft.com/office/drawing/2014/main" id="{F7287199-1A8E-9D43-B520-305CE0C522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64" t="5416" r="21636" b="25116"/>
                <a:stretch/>
              </p:blipFill>
              <p:spPr bwMode="auto">
                <a:xfrm>
                  <a:off x="2698089" y="3764280"/>
                  <a:ext cx="3595765" cy="298821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2" name="Title 6">
                  <a:extLst>
                    <a:ext uri="{FF2B5EF4-FFF2-40B4-BE49-F238E27FC236}">
                      <a16:creationId xmlns:a16="http://schemas.microsoft.com/office/drawing/2014/main" id="{90B0361C-DC79-4D4F-BC64-F62348D26453}"/>
                    </a:ext>
                  </a:extLst>
                </p:cNvPr>
                <p:cNvSpPr txBox="1">
                  <a:spLocks/>
                </p:cNvSpPr>
                <p:nvPr/>
              </p:nvSpPr>
              <p:spPr>
                <a:xfrm>
                  <a:off x="2694736" y="3764280"/>
                  <a:ext cx="862569" cy="370761"/>
                </a:xfrm>
                <a:prstGeom prst="rect">
                  <a:avLst/>
                </a:prstGeom>
                <a:solidFill>
                  <a:schemeClr val="tx1"/>
                </a:solid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a:solidFill>
                        <a:schemeClr val="bg1"/>
                      </a:solidFill>
                      <a:latin typeface="+mn-lt"/>
                    </a:rPr>
                    <a:t>Biopsia</a:t>
                  </a:r>
                  <a:endParaRPr lang="en-US" sz="1400" dirty="0">
                    <a:solidFill>
                      <a:schemeClr val="bg1"/>
                    </a:solidFill>
                    <a:latin typeface="+mn-lt"/>
                  </a:endParaRPr>
                </a:p>
              </p:txBody>
            </p:sp>
            <p:sp>
              <p:nvSpPr>
                <p:cNvPr id="14" name="TextBox 13">
                  <a:extLst>
                    <a:ext uri="{FF2B5EF4-FFF2-40B4-BE49-F238E27FC236}">
                      <a16:creationId xmlns:a16="http://schemas.microsoft.com/office/drawing/2014/main" id="{AFEDCF1F-702E-46FD-9B6A-634B179DC34C}"/>
                    </a:ext>
                  </a:extLst>
                </p:cNvPr>
                <p:cNvSpPr txBox="1"/>
                <p:nvPr/>
              </p:nvSpPr>
              <p:spPr>
                <a:xfrm>
                  <a:off x="4020792" y="3764280"/>
                  <a:ext cx="2273063" cy="370761"/>
                </a:xfrm>
                <a:prstGeom prst="rect">
                  <a:avLst/>
                </a:prstGeom>
                <a:solidFill>
                  <a:schemeClr val="tx1"/>
                </a:solidFill>
                <a:ln>
                  <a:noFill/>
                </a:ln>
              </p:spPr>
              <p:txBody>
                <a:bodyPr wrap="square" rtlCol="0">
                  <a:spAutoFit/>
                </a:bodyPr>
                <a:lstStyle/>
                <a:p>
                  <a:pPr algn="r"/>
                  <a:r>
                    <a:rPr lang="en-US" sz="1400" dirty="0" err="1">
                      <a:solidFill>
                        <a:schemeClr val="bg1"/>
                      </a:solidFill>
                    </a:rPr>
                    <a:t>MelanomaMetastasico</a:t>
                  </a:r>
                  <a:endParaRPr lang="en-US" sz="1400" dirty="0">
                    <a:solidFill>
                      <a:schemeClr val="bg1"/>
                    </a:solidFill>
                  </a:endParaRPr>
                </a:p>
              </p:txBody>
            </p:sp>
          </p:grpSp>
          <p:cxnSp>
            <p:nvCxnSpPr>
              <p:cNvPr id="19" name="Straight Arrow Connector 18">
                <a:extLst>
                  <a:ext uri="{FF2B5EF4-FFF2-40B4-BE49-F238E27FC236}">
                    <a16:creationId xmlns:a16="http://schemas.microsoft.com/office/drawing/2014/main" id="{B17A9201-0F79-4521-AADF-B1D0AAABA586}"/>
                  </a:ext>
                </a:extLst>
              </p:cNvPr>
              <p:cNvCxnSpPr>
                <a:cxnSpLocks/>
              </p:cNvCxnSpPr>
              <p:nvPr/>
            </p:nvCxnSpPr>
            <p:spPr>
              <a:xfrm>
                <a:off x="1261980" y="3191238"/>
                <a:ext cx="0" cy="413108"/>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 name="Straight Arrow Connector 2">
            <a:extLst>
              <a:ext uri="{FF2B5EF4-FFF2-40B4-BE49-F238E27FC236}">
                <a16:creationId xmlns:a16="http://schemas.microsoft.com/office/drawing/2014/main" id="{9E1619CE-826E-844B-84F4-9B350BCADCE7}"/>
              </a:ext>
            </a:extLst>
          </p:cNvPr>
          <p:cNvCxnSpPr>
            <a:cxnSpLocks/>
          </p:cNvCxnSpPr>
          <p:nvPr/>
        </p:nvCxnSpPr>
        <p:spPr>
          <a:xfrm flipH="1">
            <a:off x="6680720" y="4846681"/>
            <a:ext cx="830424" cy="69103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022A0E6F-40A6-4F05-9FA4-5C655394E67F}"/>
              </a:ext>
            </a:extLst>
          </p:cNvPr>
          <p:cNvSpPr txBox="1">
            <a:spLocks/>
          </p:cNvSpPr>
          <p:nvPr/>
        </p:nvSpPr>
        <p:spPr>
          <a:xfrm>
            <a:off x="65575" y="13045"/>
            <a:ext cx="12060848" cy="8538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Biopsias de Imágenes de ECO fusionados y Multimodalidad</a:t>
            </a:r>
            <a:endParaRPr lang="en-US" sz="2800" b="1" dirty="0">
              <a:solidFill>
                <a:schemeClr val="tx1">
                  <a:lumMod val="50000"/>
                  <a:lumOff val="50000"/>
                </a:schemeClr>
              </a:solidFill>
              <a:latin typeface="+mn-lt"/>
            </a:endParaRPr>
          </a:p>
        </p:txBody>
      </p:sp>
      <p:sp>
        <p:nvSpPr>
          <p:cNvPr id="23" name="TextBox 22">
            <a:extLst>
              <a:ext uri="{FF2B5EF4-FFF2-40B4-BE49-F238E27FC236}">
                <a16:creationId xmlns:a16="http://schemas.microsoft.com/office/drawing/2014/main" id="{89F958F4-7583-435A-95AC-2D57B3201FD7}"/>
              </a:ext>
            </a:extLst>
          </p:cNvPr>
          <p:cNvSpPr txBox="1"/>
          <p:nvPr/>
        </p:nvSpPr>
        <p:spPr>
          <a:xfrm>
            <a:off x="302039" y="5717641"/>
            <a:ext cx="326595" cy="369332"/>
          </a:xfrm>
          <a:prstGeom prst="rect">
            <a:avLst/>
          </a:prstGeom>
          <a:noFill/>
        </p:spPr>
        <p:txBody>
          <a:bodyPr wrap="square" rtlCol="0">
            <a:spAutoFit/>
          </a:bodyPr>
          <a:lstStyle/>
          <a:p>
            <a:r>
              <a:rPr lang="en-US" b="1" dirty="0">
                <a:solidFill>
                  <a:srgbClr val="FF0000"/>
                </a:solidFill>
              </a:rPr>
              <a:t>a</a:t>
            </a:r>
          </a:p>
        </p:txBody>
      </p:sp>
      <p:sp>
        <p:nvSpPr>
          <p:cNvPr id="24" name="TextBox 23">
            <a:extLst>
              <a:ext uri="{FF2B5EF4-FFF2-40B4-BE49-F238E27FC236}">
                <a16:creationId xmlns:a16="http://schemas.microsoft.com/office/drawing/2014/main" id="{1C3B4389-A133-4BC7-BC2D-BC4BD58A7027}"/>
              </a:ext>
            </a:extLst>
          </p:cNvPr>
          <p:cNvSpPr txBox="1"/>
          <p:nvPr/>
        </p:nvSpPr>
        <p:spPr>
          <a:xfrm>
            <a:off x="2935234" y="5761185"/>
            <a:ext cx="326595" cy="369332"/>
          </a:xfrm>
          <a:prstGeom prst="rect">
            <a:avLst/>
          </a:prstGeom>
          <a:noFill/>
        </p:spPr>
        <p:txBody>
          <a:bodyPr wrap="square" rtlCol="0">
            <a:spAutoFit/>
          </a:bodyPr>
          <a:lstStyle/>
          <a:p>
            <a:r>
              <a:rPr lang="en-US" b="1" dirty="0">
                <a:solidFill>
                  <a:srgbClr val="FF0000"/>
                </a:solidFill>
              </a:rPr>
              <a:t>b</a:t>
            </a:r>
          </a:p>
        </p:txBody>
      </p:sp>
      <p:sp>
        <p:nvSpPr>
          <p:cNvPr id="25" name="TextBox 24">
            <a:extLst>
              <a:ext uri="{FF2B5EF4-FFF2-40B4-BE49-F238E27FC236}">
                <a16:creationId xmlns:a16="http://schemas.microsoft.com/office/drawing/2014/main" id="{DE423362-28AE-4AED-BB40-47681C65FB97}"/>
              </a:ext>
            </a:extLst>
          </p:cNvPr>
          <p:cNvSpPr txBox="1"/>
          <p:nvPr/>
        </p:nvSpPr>
        <p:spPr>
          <a:xfrm>
            <a:off x="5645513" y="5717641"/>
            <a:ext cx="326595" cy="369332"/>
          </a:xfrm>
          <a:prstGeom prst="rect">
            <a:avLst/>
          </a:prstGeom>
          <a:noFill/>
        </p:spPr>
        <p:txBody>
          <a:bodyPr wrap="square" rtlCol="0">
            <a:spAutoFit/>
          </a:bodyPr>
          <a:lstStyle/>
          <a:p>
            <a:r>
              <a:rPr lang="en-US" b="1" dirty="0">
                <a:solidFill>
                  <a:srgbClr val="FF0000"/>
                </a:solidFill>
              </a:rPr>
              <a:t>c</a:t>
            </a:r>
          </a:p>
        </p:txBody>
      </p:sp>
      <p:sp>
        <p:nvSpPr>
          <p:cNvPr id="27" name="TextBox 26">
            <a:extLst>
              <a:ext uri="{FF2B5EF4-FFF2-40B4-BE49-F238E27FC236}">
                <a16:creationId xmlns:a16="http://schemas.microsoft.com/office/drawing/2014/main" id="{ADECD3A7-CEF3-4F30-BE65-79B704163366}"/>
              </a:ext>
            </a:extLst>
          </p:cNvPr>
          <p:cNvSpPr txBox="1"/>
          <p:nvPr/>
        </p:nvSpPr>
        <p:spPr>
          <a:xfrm>
            <a:off x="8603578" y="5717641"/>
            <a:ext cx="326595" cy="369332"/>
          </a:xfrm>
          <a:prstGeom prst="rect">
            <a:avLst/>
          </a:prstGeom>
          <a:noFill/>
        </p:spPr>
        <p:txBody>
          <a:bodyPr wrap="square" rtlCol="0">
            <a:spAutoFit/>
          </a:bodyPr>
          <a:lstStyle/>
          <a:p>
            <a:r>
              <a:rPr lang="en-US" b="1" dirty="0"/>
              <a:t>d</a:t>
            </a:r>
          </a:p>
        </p:txBody>
      </p:sp>
      <p:sp>
        <p:nvSpPr>
          <p:cNvPr id="26" name="Title 6">
            <a:extLst>
              <a:ext uri="{FF2B5EF4-FFF2-40B4-BE49-F238E27FC236}">
                <a16:creationId xmlns:a16="http://schemas.microsoft.com/office/drawing/2014/main" id="{3B04A8AA-DFF4-4E1E-AA7A-213696F475CF}"/>
              </a:ext>
            </a:extLst>
          </p:cNvPr>
          <p:cNvSpPr txBox="1">
            <a:spLocks/>
          </p:cNvSpPr>
          <p:nvPr/>
        </p:nvSpPr>
        <p:spPr>
          <a:xfrm>
            <a:off x="1123408" y="5839887"/>
            <a:ext cx="1743274" cy="24708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a:solidFill>
                  <a:schemeClr val="bg1"/>
                </a:solidFill>
                <a:latin typeface="+mn-lt"/>
              </a:rPr>
              <a:t>Escala</a:t>
            </a:r>
            <a:r>
              <a:rPr lang="en-US" sz="1400" dirty="0">
                <a:solidFill>
                  <a:schemeClr val="bg1"/>
                </a:solidFill>
                <a:latin typeface="+mn-lt"/>
              </a:rPr>
              <a:t> de </a:t>
            </a:r>
            <a:r>
              <a:rPr lang="en-US" sz="1400" dirty="0" err="1">
                <a:solidFill>
                  <a:schemeClr val="bg1"/>
                </a:solidFill>
                <a:latin typeface="+mn-lt"/>
              </a:rPr>
              <a:t>grises</a:t>
            </a:r>
            <a:r>
              <a:rPr lang="en-US" sz="1400" dirty="0">
                <a:solidFill>
                  <a:schemeClr val="bg1"/>
                </a:solidFill>
                <a:latin typeface="+mn-lt"/>
              </a:rPr>
              <a:t> US</a:t>
            </a:r>
          </a:p>
        </p:txBody>
      </p:sp>
      <p:sp>
        <p:nvSpPr>
          <p:cNvPr id="28" name="Title 6">
            <a:extLst>
              <a:ext uri="{FF2B5EF4-FFF2-40B4-BE49-F238E27FC236}">
                <a16:creationId xmlns:a16="http://schemas.microsoft.com/office/drawing/2014/main" id="{81896B6E-4B8F-4783-9136-6A31DE0CD538}"/>
              </a:ext>
            </a:extLst>
          </p:cNvPr>
          <p:cNvSpPr txBox="1">
            <a:spLocks/>
          </p:cNvSpPr>
          <p:nvPr/>
        </p:nvSpPr>
        <p:spPr>
          <a:xfrm>
            <a:off x="7028604" y="5822308"/>
            <a:ext cx="1537645" cy="264665"/>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a:solidFill>
                  <a:schemeClr val="bg1"/>
                </a:solidFill>
              </a:rPr>
              <a:t>Escala</a:t>
            </a:r>
            <a:r>
              <a:rPr lang="en-US" sz="1400" dirty="0">
                <a:solidFill>
                  <a:schemeClr val="bg1"/>
                </a:solidFill>
              </a:rPr>
              <a:t> de </a:t>
            </a:r>
            <a:r>
              <a:rPr lang="en-US" sz="1400" dirty="0" err="1">
                <a:solidFill>
                  <a:schemeClr val="bg1"/>
                </a:solidFill>
              </a:rPr>
              <a:t>grises</a:t>
            </a:r>
            <a:r>
              <a:rPr lang="en-US" sz="1400" dirty="0">
                <a:solidFill>
                  <a:schemeClr val="bg1"/>
                </a:solidFill>
                <a:latin typeface="+mn-lt"/>
              </a:rPr>
              <a:t> US</a:t>
            </a:r>
          </a:p>
        </p:txBody>
      </p:sp>
    </p:spTree>
    <p:extLst>
      <p:ext uri="{BB962C8B-B14F-4D97-AF65-F5344CB8AC3E}">
        <p14:creationId xmlns:p14="http://schemas.microsoft.com/office/powerpoint/2010/main" val="1609228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07A7B96-41CB-BD46-97AE-D322EE626A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22" r="40919" b="61302"/>
          <a:stretch/>
        </p:blipFill>
        <p:spPr bwMode="auto">
          <a:xfrm>
            <a:off x="7217571" y="667192"/>
            <a:ext cx="3734819" cy="122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a:extLst>
              <a:ext uri="{FF2B5EF4-FFF2-40B4-BE49-F238E27FC236}">
                <a16:creationId xmlns:a16="http://schemas.microsoft.com/office/drawing/2014/main" id="{F443F7FD-6738-3D49-ACDB-878A39C8A8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46" r="22744"/>
          <a:stretch/>
        </p:blipFill>
        <p:spPr bwMode="auto">
          <a:xfrm>
            <a:off x="7217571" y="1882467"/>
            <a:ext cx="1821252" cy="236015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 name="Picture 7">
            <a:extLst>
              <a:ext uri="{FF2B5EF4-FFF2-40B4-BE49-F238E27FC236}">
                <a16:creationId xmlns:a16="http://schemas.microsoft.com/office/drawing/2014/main" id="{6A79AFEB-2629-EA46-84B3-7FE9752D33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00" t="11318" b="9533"/>
          <a:stretch/>
        </p:blipFill>
        <p:spPr bwMode="auto">
          <a:xfrm>
            <a:off x="9023137" y="1882466"/>
            <a:ext cx="1929253" cy="235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B4290873-349B-CC49-B4F6-32F5B39AD4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385" t="4492" r="39291" b="13612"/>
          <a:stretch/>
        </p:blipFill>
        <p:spPr bwMode="auto">
          <a:xfrm>
            <a:off x="7217571" y="4240839"/>
            <a:ext cx="1913566" cy="234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902B8E2D-6F1B-B54E-A20F-7A2D77866D3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844" t="7446" r="32793" b="23305"/>
          <a:stretch/>
        </p:blipFill>
        <p:spPr bwMode="auto">
          <a:xfrm>
            <a:off x="9018309" y="4237583"/>
            <a:ext cx="1929254" cy="235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6">
            <a:extLst>
              <a:ext uri="{FF2B5EF4-FFF2-40B4-BE49-F238E27FC236}">
                <a16:creationId xmlns:a16="http://schemas.microsoft.com/office/drawing/2014/main" id="{DDC6719A-FFEE-CE47-A648-D519224E0A96}"/>
              </a:ext>
            </a:extLst>
          </p:cNvPr>
          <p:cNvSpPr txBox="1">
            <a:spLocks/>
          </p:cNvSpPr>
          <p:nvPr/>
        </p:nvSpPr>
        <p:spPr>
          <a:xfrm>
            <a:off x="551314" y="3733010"/>
            <a:ext cx="6105472" cy="2360152"/>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err="1">
                <a:solidFill>
                  <a:srgbClr val="D31145"/>
                </a:solidFill>
                <a:latin typeface="+mn-lt"/>
              </a:rPr>
              <a:t>Tecnica</a:t>
            </a:r>
            <a:r>
              <a:rPr lang="en-US" sz="1800" b="1" dirty="0">
                <a:solidFill>
                  <a:srgbClr val="D31145"/>
                </a:solidFill>
                <a:latin typeface="+mn-lt"/>
              </a:rPr>
              <a:t>: </a:t>
            </a:r>
            <a:r>
              <a:rPr lang="es-ES" sz="1800" b="1" dirty="0">
                <a:latin typeface="+mn-lt"/>
              </a:rPr>
              <a:t>Las grandes masas endovasculares se pueden </a:t>
            </a:r>
            <a:r>
              <a:rPr lang="es-ES" sz="1800" b="1" dirty="0" err="1">
                <a:latin typeface="+mn-lt"/>
              </a:rPr>
              <a:t>biopsiar</a:t>
            </a:r>
            <a:r>
              <a:rPr lang="es-ES" sz="1800" b="1" dirty="0">
                <a:latin typeface="+mn-lt"/>
              </a:rPr>
              <a:t> de forma segura con un enfoque endovascular</a:t>
            </a:r>
            <a:r>
              <a:rPr lang="en-US" sz="1800" b="1" dirty="0">
                <a:latin typeface="+mn-lt"/>
              </a:rPr>
              <a:t>. </a:t>
            </a:r>
          </a:p>
          <a:p>
            <a:pPr algn="l"/>
            <a:endParaRPr lang="en-US" sz="1600" b="1" dirty="0">
              <a:latin typeface="+mn-lt"/>
            </a:endParaRPr>
          </a:p>
          <a:p>
            <a:pPr marL="285750" indent="-285750" algn="l">
              <a:buFont typeface="Arial" panose="020B0604020202020204" pitchFamily="34" charset="0"/>
              <a:buChar char="•"/>
            </a:pPr>
            <a:r>
              <a:rPr lang="es-ES" sz="1600" dirty="0">
                <a:latin typeface="+mn-lt"/>
              </a:rPr>
              <a:t>La biopsia endovascular transfemoral de una masa de VCI se puede realizar utilizando PET/CT, fluoroscópica y orientación </a:t>
            </a:r>
            <a:r>
              <a:rPr lang="es-ES" sz="1600" dirty="0" err="1">
                <a:latin typeface="+mn-lt"/>
              </a:rPr>
              <a:t>ecografica</a:t>
            </a:r>
            <a:r>
              <a:rPr lang="es-ES" sz="1600" dirty="0">
                <a:latin typeface="+mn-lt"/>
              </a:rPr>
              <a:t>.</a:t>
            </a:r>
            <a:endParaRPr lang="en-US" sz="1600" dirty="0">
              <a:latin typeface="+mn-lt"/>
            </a:endParaRPr>
          </a:p>
          <a:p>
            <a:pPr marL="285750" indent="-285750" algn="l">
              <a:buFont typeface="Arial" panose="020B0604020202020204" pitchFamily="34" charset="0"/>
              <a:buChar char="•"/>
            </a:pPr>
            <a:r>
              <a:rPr lang="es-ES" sz="1600" dirty="0">
                <a:latin typeface="+mn-lt"/>
              </a:rPr>
              <a:t>El beneficio adicional de la ecografía es que permite la guía por imágenes en tiempo real de la aguja de biopsia (flechas rojas), asegurando un muestreo de tejido adecuado y seguro</a:t>
            </a:r>
            <a:r>
              <a:rPr lang="en-US" sz="1600" dirty="0">
                <a:latin typeface="+mn-lt"/>
              </a:rPr>
              <a:t>.</a:t>
            </a:r>
          </a:p>
        </p:txBody>
      </p:sp>
      <p:sp>
        <p:nvSpPr>
          <p:cNvPr id="10" name="Title 6">
            <a:extLst>
              <a:ext uri="{FF2B5EF4-FFF2-40B4-BE49-F238E27FC236}">
                <a16:creationId xmlns:a16="http://schemas.microsoft.com/office/drawing/2014/main" id="{850833E3-8CF4-BD43-A4D3-8F47AE8D467A}"/>
              </a:ext>
            </a:extLst>
          </p:cNvPr>
          <p:cNvSpPr txBox="1">
            <a:spLocks/>
          </p:cNvSpPr>
          <p:nvPr/>
        </p:nvSpPr>
        <p:spPr>
          <a:xfrm>
            <a:off x="574446" y="2242297"/>
            <a:ext cx="5515249" cy="1387871"/>
          </a:xfrm>
          <a:prstGeom prst="rect">
            <a:avLst/>
          </a:prstGeom>
          <a:noFill/>
          <a:ln w="25400">
            <a:solidFill>
              <a:srgbClr val="E27172"/>
            </a:solidFill>
          </a:ln>
          <a:effectLst/>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1400" b="1" dirty="0">
                <a:latin typeface="+mn-lt"/>
              </a:rPr>
              <a:t>Hallazgos: La imagen </a:t>
            </a:r>
            <a:r>
              <a:rPr lang="es-ES" sz="1400" b="1" dirty="0" err="1">
                <a:latin typeface="+mn-lt"/>
              </a:rPr>
              <a:t>pet</a:t>
            </a:r>
            <a:r>
              <a:rPr lang="es-ES" sz="1400" b="1" dirty="0">
                <a:latin typeface="+mn-lt"/>
              </a:rPr>
              <a:t>/CT 18F-FDG y el </a:t>
            </a:r>
            <a:r>
              <a:rPr lang="es-ES" sz="1400" b="1" dirty="0" err="1">
                <a:latin typeface="+mn-lt"/>
              </a:rPr>
              <a:t>venograma</a:t>
            </a:r>
            <a:r>
              <a:rPr lang="es-ES" sz="1400" b="1" dirty="0">
                <a:latin typeface="+mn-lt"/>
              </a:rPr>
              <a:t> IVC muestran un defecto de llenado hipermetabólico grande en la CIV intrahepática (</a:t>
            </a:r>
            <a:r>
              <a:rPr lang="es-ES" sz="1400" b="1" dirty="0">
                <a:solidFill>
                  <a:schemeClr val="accent1">
                    <a:lumMod val="75000"/>
                  </a:schemeClr>
                </a:solidFill>
                <a:latin typeface="+mn-lt"/>
              </a:rPr>
              <a:t>flecha azul</a:t>
            </a:r>
            <a:r>
              <a:rPr lang="es-ES" sz="1400" b="1" dirty="0">
                <a:latin typeface="+mn-lt"/>
              </a:rPr>
              <a:t>). Debido a la ubicación intravascular de la masa, se seleccionó un enfoque de biopsia endovascular.</a:t>
            </a:r>
            <a:endParaRPr lang="en-US" sz="1400" dirty="0">
              <a:latin typeface="+mn-lt"/>
            </a:endParaRPr>
          </a:p>
          <a:p>
            <a:pPr algn="l"/>
            <a:r>
              <a:rPr lang="en-US" sz="1400" b="1" dirty="0" err="1">
                <a:latin typeface="+mn-lt"/>
              </a:rPr>
              <a:t>Posicion</a:t>
            </a:r>
            <a:r>
              <a:rPr lang="en-US" sz="1400" b="1" dirty="0">
                <a:latin typeface="+mn-lt"/>
              </a:rPr>
              <a:t>: </a:t>
            </a:r>
            <a:r>
              <a:rPr lang="en-US" sz="1400" dirty="0">
                <a:latin typeface="+mn-lt"/>
              </a:rPr>
              <a:t>Supine</a:t>
            </a:r>
          </a:p>
          <a:p>
            <a:pPr algn="l"/>
            <a:r>
              <a:rPr lang="en-US" sz="1400" b="1" dirty="0" err="1">
                <a:latin typeface="+mn-lt"/>
              </a:rPr>
              <a:t>Dispositivo</a:t>
            </a:r>
            <a:r>
              <a:rPr lang="en-US" sz="1400" b="1" dirty="0">
                <a:latin typeface="+mn-lt"/>
              </a:rPr>
              <a:t>: </a:t>
            </a:r>
            <a:r>
              <a:rPr lang="en-US" sz="1400" dirty="0">
                <a:latin typeface="+mn-lt"/>
              </a:rPr>
              <a:t>Conjunto de </a:t>
            </a:r>
            <a:r>
              <a:rPr lang="en-US" sz="1400" dirty="0" err="1">
                <a:latin typeface="+mn-lt"/>
              </a:rPr>
              <a:t>biopsia</a:t>
            </a:r>
            <a:r>
              <a:rPr lang="en-US" sz="1400" dirty="0">
                <a:latin typeface="+mn-lt"/>
              </a:rPr>
              <a:t> de </a:t>
            </a:r>
            <a:r>
              <a:rPr lang="en-US" sz="1400" dirty="0" err="1">
                <a:latin typeface="+mn-lt"/>
              </a:rPr>
              <a:t>hígado</a:t>
            </a:r>
            <a:r>
              <a:rPr lang="en-US" sz="1400" dirty="0">
                <a:latin typeface="+mn-lt"/>
              </a:rPr>
              <a:t> </a:t>
            </a:r>
            <a:r>
              <a:rPr lang="en-US" sz="1400" dirty="0" err="1">
                <a:latin typeface="+mn-lt"/>
              </a:rPr>
              <a:t>transyugular</a:t>
            </a:r>
            <a:r>
              <a:rPr lang="en-US" sz="1400" dirty="0">
                <a:latin typeface="+mn-lt"/>
              </a:rPr>
              <a:t> de </a:t>
            </a:r>
            <a:r>
              <a:rPr lang="en-US" sz="1400" dirty="0" err="1">
                <a:latin typeface="+mn-lt"/>
              </a:rPr>
              <a:t>calibre</a:t>
            </a:r>
            <a:r>
              <a:rPr lang="en-US" sz="1400" dirty="0">
                <a:latin typeface="+mn-lt"/>
              </a:rPr>
              <a:t> 19</a:t>
            </a:r>
            <a:endParaRPr lang="en-US" sz="1400" b="1" dirty="0">
              <a:latin typeface="+mn-lt"/>
            </a:endParaRPr>
          </a:p>
        </p:txBody>
      </p:sp>
      <p:sp>
        <p:nvSpPr>
          <p:cNvPr id="11" name="Title 6">
            <a:extLst>
              <a:ext uri="{FF2B5EF4-FFF2-40B4-BE49-F238E27FC236}">
                <a16:creationId xmlns:a16="http://schemas.microsoft.com/office/drawing/2014/main" id="{3A9B6585-D409-9A4A-ABD6-C19D531E6970}"/>
              </a:ext>
            </a:extLst>
          </p:cNvPr>
          <p:cNvSpPr txBox="1">
            <a:spLocks/>
          </p:cNvSpPr>
          <p:nvPr/>
        </p:nvSpPr>
        <p:spPr>
          <a:xfrm>
            <a:off x="7217571" y="4012516"/>
            <a:ext cx="1468918" cy="24853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a:solidFill>
                  <a:schemeClr val="bg1"/>
                </a:solidFill>
                <a:latin typeface="+mn-lt"/>
              </a:rPr>
              <a:t>Venograma</a:t>
            </a:r>
            <a:r>
              <a:rPr lang="en-US" sz="1400" dirty="0">
                <a:solidFill>
                  <a:schemeClr val="bg1"/>
                </a:solidFill>
                <a:latin typeface="+mn-lt"/>
              </a:rPr>
              <a:t> IVC</a:t>
            </a:r>
          </a:p>
        </p:txBody>
      </p:sp>
      <p:sp>
        <p:nvSpPr>
          <p:cNvPr id="12" name="Title 6">
            <a:extLst>
              <a:ext uri="{FF2B5EF4-FFF2-40B4-BE49-F238E27FC236}">
                <a16:creationId xmlns:a16="http://schemas.microsoft.com/office/drawing/2014/main" id="{75D1A670-952A-8343-B19B-A02E8C717409}"/>
              </a:ext>
            </a:extLst>
          </p:cNvPr>
          <p:cNvSpPr txBox="1">
            <a:spLocks/>
          </p:cNvSpPr>
          <p:nvPr/>
        </p:nvSpPr>
        <p:spPr>
          <a:xfrm>
            <a:off x="528289" y="1562376"/>
            <a:ext cx="5515249" cy="68859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Caso: </a:t>
            </a:r>
            <a:r>
              <a:rPr lang="es-ES" sz="1800" dirty="0">
                <a:latin typeface="+mn-lt"/>
              </a:rPr>
              <a:t>Mujer de 73 años con antecedentes de cáncer de mama con edema bilateral en las extremidades inferiores</a:t>
            </a:r>
            <a:endParaRPr lang="en-US" sz="1800" dirty="0">
              <a:latin typeface="+mn-lt"/>
            </a:endParaRPr>
          </a:p>
        </p:txBody>
      </p:sp>
      <p:sp>
        <p:nvSpPr>
          <p:cNvPr id="21" name="Title 6">
            <a:extLst>
              <a:ext uri="{FF2B5EF4-FFF2-40B4-BE49-F238E27FC236}">
                <a16:creationId xmlns:a16="http://schemas.microsoft.com/office/drawing/2014/main" id="{C8FF6FB9-9BB0-D543-B915-C55D7471A177}"/>
              </a:ext>
            </a:extLst>
          </p:cNvPr>
          <p:cNvSpPr txBox="1">
            <a:spLocks/>
          </p:cNvSpPr>
          <p:nvPr/>
        </p:nvSpPr>
        <p:spPr>
          <a:xfrm>
            <a:off x="7217571" y="6366470"/>
            <a:ext cx="1542381" cy="22119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Power Doppler US</a:t>
            </a:r>
          </a:p>
        </p:txBody>
      </p:sp>
      <p:sp>
        <p:nvSpPr>
          <p:cNvPr id="25" name="Title 1">
            <a:extLst>
              <a:ext uri="{FF2B5EF4-FFF2-40B4-BE49-F238E27FC236}">
                <a16:creationId xmlns:a16="http://schemas.microsoft.com/office/drawing/2014/main" id="{EAFB47BA-7734-4965-A4F8-EDC42877DB62}"/>
              </a:ext>
            </a:extLst>
          </p:cNvPr>
          <p:cNvSpPr txBox="1">
            <a:spLocks/>
          </p:cNvSpPr>
          <p:nvPr/>
        </p:nvSpPr>
        <p:spPr>
          <a:xfrm>
            <a:off x="574446" y="804480"/>
            <a:ext cx="5308420" cy="688593"/>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lIns="91440" tIns="91440" r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Imágenes</a:t>
            </a:r>
            <a:r>
              <a:rPr lang="en-US" sz="2200" b="1" dirty="0">
                <a:latin typeface="+mn-lt"/>
              </a:rPr>
              <a:t> </a:t>
            </a:r>
            <a:r>
              <a:rPr lang="en-US" sz="2200" b="1" dirty="0" err="1">
                <a:latin typeface="+mn-lt"/>
              </a:rPr>
              <a:t>multimodales</a:t>
            </a:r>
            <a:r>
              <a:rPr lang="en-US" sz="2200" b="1" dirty="0">
                <a:latin typeface="+mn-lt"/>
              </a:rPr>
              <a:t>: </a:t>
            </a:r>
            <a:r>
              <a:rPr lang="en-US" sz="2200" b="1" dirty="0" err="1">
                <a:latin typeface="+mn-lt"/>
              </a:rPr>
              <a:t>biopsia</a:t>
            </a:r>
            <a:r>
              <a:rPr lang="en-US" sz="2200" b="1" dirty="0">
                <a:latin typeface="+mn-lt"/>
              </a:rPr>
              <a:t> endovascular</a:t>
            </a:r>
            <a:endParaRPr lang="en-US" sz="2200" b="1" dirty="0">
              <a:solidFill>
                <a:srgbClr val="D31145"/>
              </a:solidFill>
              <a:latin typeface="+mn-lt"/>
            </a:endParaRPr>
          </a:p>
        </p:txBody>
      </p:sp>
      <p:sp>
        <p:nvSpPr>
          <p:cNvPr id="26" name="Title 6">
            <a:extLst>
              <a:ext uri="{FF2B5EF4-FFF2-40B4-BE49-F238E27FC236}">
                <a16:creationId xmlns:a16="http://schemas.microsoft.com/office/drawing/2014/main" id="{8CD3CFA0-2AF0-4FFC-B3AB-54E4ED4DA3E2}"/>
              </a:ext>
            </a:extLst>
          </p:cNvPr>
          <p:cNvSpPr txBox="1">
            <a:spLocks/>
          </p:cNvSpPr>
          <p:nvPr/>
        </p:nvSpPr>
        <p:spPr>
          <a:xfrm>
            <a:off x="7217571" y="1606900"/>
            <a:ext cx="1286349" cy="2548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PET/CT images</a:t>
            </a:r>
          </a:p>
        </p:txBody>
      </p:sp>
      <p:sp>
        <p:nvSpPr>
          <p:cNvPr id="28" name="Title 6">
            <a:extLst>
              <a:ext uri="{FF2B5EF4-FFF2-40B4-BE49-F238E27FC236}">
                <a16:creationId xmlns:a16="http://schemas.microsoft.com/office/drawing/2014/main" id="{451E0634-3139-493A-B5C9-1D3BDCA2676D}"/>
              </a:ext>
            </a:extLst>
          </p:cNvPr>
          <p:cNvSpPr txBox="1">
            <a:spLocks/>
          </p:cNvSpPr>
          <p:nvPr/>
        </p:nvSpPr>
        <p:spPr>
          <a:xfrm>
            <a:off x="9254775" y="4318621"/>
            <a:ext cx="1456322" cy="21550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400" dirty="0" err="1">
                <a:solidFill>
                  <a:schemeClr val="bg1"/>
                </a:solidFill>
                <a:latin typeface="+mn-lt"/>
              </a:rPr>
              <a:t>Leiomiosarcoma</a:t>
            </a:r>
            <a:endParaRPr lang="en-US" sz="1400" dirty="0">
              <a:solidFill>
                <a:schemeClr val="bg1"/>
              </a:solidFill>
              <a:latin typeface="+mn-lt"/>
            </a:endParaRPr>
          </a:p>
        </p:txBody>
      </p:sp>
      <p:cxnSp>
        <p:nvCxnSpPr>
          <p:cNvPr id="29" name="Straight Arrow Connector 28">
            <a:extLst>
              <a:ext uri="{FF2B5EF4-FFF2-40B4-BE49-F238E27FC236}">
                <a16:creationId xmlns:a16="http://schemas.microsoft.com/office/drawing/2014/main" id="{1ACBB372-14DF-4C24-BF2C-093CCF078BAB}"/>
              </a:ext>
            </a:extLst>
          </p:cNvPr>
          <p:cNvCxnSpPr>
            <a:cxnSpLocks/>
          </p:cNvCxnSpPr>
          <p:nvPr/>
        </p:nvCxnSpPr>
        <p:spPr>
          <a:xfrm flipH="1">
            <a:off x="9931473" y="3318030"/>
            <a:ext cx="287930" cy="11097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2AC407C-4571-4455-8519-E3585F6E2687}"/>
              </a:ext>
            </a:extLst>
          </p:cNvPr>
          <p:cNvCxnSpPr>
            <a:cxnSpLocks/>
          </p:cNvCxnSpPr>
          <p:nvPr/>
        </p:nvCxnSpPr>
        <p:spPr>
          <a:xfrm flipH="1" flipV="1">
            <a:off x="9695006" y="5673835"/>
            <a:ext cx="139459" cy="226288"/>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DD6038-C3ED-054E-9571-62E0B751CB6E}"/>
              </a:ext>
            </a:extLst>
          </p:cNvPr>
          <p:cNvCxnSpPr>
            <a:cxnSpLocks/>
          </p:cNvCxnSpPr>
          <p:nvPr/>
        </p:nvCxnSpPr>
        <p:spPr>
          <a:xfrm>
            <a:off x="7548465" y="2852452"/>
            <a:ext cx="35336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C7D937A3-D1C8-4CC6-A12B-CD1EE9DA833E}"/>
              </a:ext>
            </a:extLst>
          </p:cNvPr>
          <p:cNvSpPr txBox="1">
            <a:spLocks/>
          </p:cNvSpPr>
          <p:nvPr/>
        </p:nvSpPr>
        <p:spPr>
          <a:xfrm>
            <a:off x="65575" y="13045"/>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rPr>
              <a:t>Técnicas de Procedimiento: Biopsias de Imágenes de ECO fusionados y Multimodalidad</a:t>
            </a:r>
            <a:endParaRPr lang="en-US" sz="2800" b="1" dirty="0">
              <a:solidFill>
                <a:schemeClr val="tx1">
                  <a:lumMod val="50000"/>
                  <a:lumOff val="50000"/>
                </a:schemeClr>
              </a:solidFill>
            </a:endParaRPr>
          </a:p>
        </p:txBody>
      </p:sp>
      <p:sp>
        <p:nvSpPr>
          <p:cNvPr id="5" name="TextBox 4">
            <a:extLst>
              <a:ext uri="{FF2B5EF4-FFF2-40B4-BE49-F238E27FC236}">
                <a16:creationId xmlns:a16="http://schemas.microsoft.com/office/drawing/2014/main" id="{9DD5EF5C-66C9-4838-B9E0-C054B2E86F5F}"/>
              </a:ext>
            </a:extLst>
          </p:cNvPr>
          <p:cNvSpPr txBox="1"/>
          <p:nvPr/>
        </p:nvSpPr>
        <p:spPr>
          <a:xfrm>
            <a:off x="5160742" y="6595957"/>
            <a:ext cx="2664443" cy="276999"/>
          </a:xfrm>
          <a:prstGeom prst="rect">
            <a:avLst/>
          </a:prstGeom>
          <a:noFill/>
        </p:spPr>
        <p:txBody>
          <a:bodyPr wrap="square" rtlCol="0">
            <a:spAutoFit/>
          </a:bodyPr>
          <a:lstStyle/>
          <a:p>
            <a:r>
              <a:rPr lang="en-US" sz="1200" dirty="0"/>
              <a:t>Note.—IVC = inferior vena cava. </a:t>
            </a:r>
          </a:p>
        </p:txBody>
      </p:sp>
      <p:sp>
        <p:nvSpPr>
          <p:cNvPr id="22" name="Title 6">
            <a:extLst>
              <a:ext uri="{FF2B5EF4-FFF2-40B4-BE49-F238E27FC236}">
                <a16:creationId xmlns:a16="http://schemas.microsoft.com/office/drawing/2014/main" id="{87DC59C1-DDF6-4AB1-8CE4-184AA5D04199}"/>
              </a:ext>
            </a:extLst>
          </p:cNvPr>
          <p:cNvSpPr txBox="1">
            <a:spLocks/>
          </p:cNvSpPr>
          <p:nvPr/>
        </p:nvSpPr>
        <p:spPr>
          <a:xfrm>
            <a:off x="9018984" y="6356083"/>
            <a:ext cx="440701" cy="23158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US</a:t>
            </a:r>
          </a:p>
        </p:txBody>
      </p:sp>
      <p:sp>
        <p:nvSpPr>
          <p:cNvPr id="23" name="Title 6">
            <a:extLst>
              <a:ext uri="{FF2B5EF4-FFF2-40B4-BE49-F238E27FC236}">
                <a16:creationId xmlns:a16="http://schemas.microsoft.com/office/drawing/2014/main" id="{2056FD71-5008-4FC8-8B47-9B8B9A6EF059}"/>
              </a:ext>
            </a:extLst>
          </p:cNvPr>
          <p:cNvSpPr txBox="1">
            <a:spLocks/>
          </p:cNvSpPr>
          <p:nvPr/>
        </p:nvSpPr>
        <p:spPr>
          <a:xfrm>
            <a:off x="9015037" y="4003298"/>
            <a:ext cx="1696060" cy="248538"/>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a:solidFill>
                  <a:schemeClr val="bg1"/>
                </a:solidFill>
                <a:latin typeface="+mn-lt"/>
              </a:rPr>
              <a:t>Fluoroscopia</a:t>
            </a:r>
            <a:r>
              <a:rPr lang="en-US" sz="1400" dirty="0">
                <a:solidFill>
                  <a:schemeClr val="bg1"/>
                </a:solidFill>
                <a:latin typeface="+mn-lt"/>
              </a:rPr>
              <a:t> Digital </a:t>
            </a:r>
          </a:p>
        </p:txBody>
      </p:sp>
    </p:spTree>
    <p:extLst>
      <p:ext uri="{BB962C8B-B14F-4D97-AF65-F5344CB8AC3E}">
        <p14:creationId xmlns:p14="http://schemas.microsoft.com/office/powerpoint/2010/main" val="2499876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66E186-019F-3945-AB98-552F5A0CFC9D}"/>
              </a:ext>
            </a:extLst>
          </p:cNvPr>
          <p:cNvSpPr txBox="1"/>
          <p:nvPr/>
        </p:nvSpPr>
        <p:spPr>
          <a:xfrm>
            <a:off x="580752" y="2250252"/>
            <a:ext cx="5391786" cy="2308324"/>
          </a:xfrm>
          <a:prstGeom prst="rect">
            <a:avLst/>
          </a:prstGeom>
          <a:noFill/>
          <a:ln w="12700">
            <a:noFill/>
          </a:ln>
          <a:effectLst/>
        </p:spPr>
        <p:txBody>
          <a:bodyPr wrap="square" rtlCol="0">
            <a:spAutoFit/>
          </a:bodyPr>
          <a:lstStyle/>
          <a:p>
            <a:pPr marL="285750" indent="-285750">
              <a:buFont typeface="Arial" panose="020B0604020202020204" pitchFamily="34" charset="0"/>
              <a:buChar char="•"/>
            </a:pPr>
            <a:r>
              <a:rPr lang="es-ES" sz="1600" dirty="0"/>
              <a:t>La imagen de RM ponderada por T2 axial (a) muestra un nódulo hipointenso T2 (</a:t>
            </a:r>
            <a:r>
              <a:rPr lang="es-ES" sz="1600" dirty="0">
                <a:solidFill>
                  <a:srgbClr val="FF0000"/>
                </a:solidFill>
              </a:rPr>
              <a:t>flecha</a:t>
            </a:r>
            <a:r>
              <a:rPr lang="es-ES" sz="1600" dirty="0"/>
              <a:t>) en la zona periférica izquierda, con características de realce  sospechosas (no mostradas). Una prótesis de cadera limitó la evaluación de imágenes ponderadas por difusión</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s-ES" sz="1600" dirty="0"/>
              <a:t>Posteriormente se realizó una biopsia por fusión por RMN/ECO. utilizando la reconstrucción 3D (b) y la guía del tracto de aguja (c).</a:t>
            </a:r>
            <a:endParaRPr lang="en-US" sz="1600" dirty="0"/>
          </a:p>
        </p:txBody>
      </p:sp>
      <p:pic>
        <p:nvPicPr>
          <p:cNvPr id="2" name="Picture 2" descr="https://lh4.googleusercontent.com/HVEeC6E0KyAaggJqQwQP3gjdnMqoMNfEIhhgBaPdr6iYe3tejmXw60WCU_nkwoy-vBQrB3ThYw3Xw2sb8r1cW2ATpTo_L4_8Ah9GvykhUolpuCzlnT4ToP2JL4ht2jPhikwc6-bwf08">
            <a:extLst>
              <a:ext uri="{FF2B5EF4-FFF2-40B4-BE49-F238E27FC236}">
                <a16:creationId xmlns:a16="http://schemas.microsoft.com/office/drawing/2014/main" id="{7552B792-1B63-264A-B1C2-40DBD14E6D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60" t="6953" r="37519"/>
          <a:stretch/>
        </p:blipFill>
        <p:spPr bwMode="auto">
          <a:xfrm>
            <a:off x="9222965" y="1532434"/>
            <a:ext cx="2956723" cy="4758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https://lh5.googleusercontent.com/WLIE3LLqr3TfB49Sy5S10pCSM8Q_0Rk6vU4RX1ieJr6M0hlleKTCUFA7KRi_IOSgQXHW8CNtPLAb443EB2q7ut-a0z3jdrAGkm48va18jeCQr32ZlNkYyLm00e75LaOX9HkbfcTOlOQ">
            <a:extLst>
              <a:ext uri="{FF2B5EF4-FFF2-40B4-BE49-F238E27FC236}">
                <a16:creationId xmlns:a16="http://schemas.microsoft.com/office/drawing/2014/main" id="{3BD52467-4A07-DB4F-AD74-D82F91C42A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00" t="11772" r="12250" b="16697"/>
          <a:stretch/>
        </p:blipFill>
        <p:spPr bwMode="auto">
          <a:xfrm>
            <a:off x="6219464" y="1470929"/>
            <a:ext cx="2887489" cy="22961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4.googleusercontent.com/HVEeC6E0KyAaggJqQwQP3gjdnMqoMNfEIhhgBaPdr6iYe3tejmXw60WCU_nkwoy-vBQrB3ThYw3Xw2sb8r1cW2ATpTo_L4_8Ah9GvykhUolpuCzlnT4ToP2JL4ht2jPhikwc6-bwf08">
            <a:extLst>
              <a:ext uri="{FF2B5EF4-FFF2-40B4-BE49-F238E27FC236}">
                <a16:creationId xmlns:a16="http://schemas.microsoft.com/office/drawing/2014/main" id="{B1A67773-9F7A-3744-A365-043DEC984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31" t="67499" r="8615" b="16658"/>
          <a:stretch/>
        </p:blipFill>
        <p:spPr bwMode="auto">
          <a:xfrm>
            <a:off x="6219464" y="3836234"/>
            <a:ext cx="2887489" cy="246282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71482BD3-6840-4E5E-9C92-FCCDF9C4898A}"/>
              </a:ext>
            </a:extLst>
          </p:cNvPr>
          <p:cNvCxnSpPr>
            <a:cxnSpLocks/>
          </p:cNvCxnSpPr>
          <p:nvPr/>
        </p:nvCxnSpPr>
        <p:spPr>
          <a:xfrm flipH="1">
            <a:off x="7972589" y="2671360"/>
            <a:ext cx="437803"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3E346BE2-C2A4-4C80-B4F8-6B64BF8FD7F3}"/>
                  </a:ext>
                </a:extLst>
              </p:cNvPr>
              <p:cNvSpPr txBox="1">
                <a:spLocks/>
              </p:cNvSpPr>
              <p:nvPr/>
            </p:nvSpPr>
            <p:spPr>
              <a:xfrm>
                <a:off x="109789" y="681448"/>
                <a:ext cx="6164294" cy="769805"/>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lIns="91440" tIns="91440" r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mn-lt"/>
                  </a:rPr>
                  <a:t>Multimodality Imaging</a:t>
                </a:r>
                <a:r>
                  <a:rPr lang="en-US" sz="2200" b="1">
                    <a:latin typeface="+mn-lt"/>
                  </a:rPr>
                  <a:t>: </a:t>
                </a:r>
                <a:br>
                  <a:rPr lang="en-US" sz="2200" b="1">
                    <a:latin typeface="+mn-lt"/>
                  </a:rPr>
                </a:br>
                <a:r>
                  <a:rPr lang="en-US" sz="2200" b="1">
                    <a:latin typeface="+mn-lt"/>
                  </a:rPr>
                  <a:t>MR</a:t>
                </a:r>
                <a:r>
                  <a:rPr lang="en-US" sz="2200" b="1" dirty="0">
                    <a:latin typeface="+mn-lt"/>
                  </a:rPr>
                  <a:t>/</a:t>
                </a:r>
                <a:r>
                  <a:rPr lang="en-US" sz="2200" b="1">
                    <a:latin typeface="+mn-lt"/>
                  </a:rPr>
                  <a:t>US Fusion</a:t>
                </a:r>
                <a14:m>
                  <m:oMath xmlns:m="http://schemas.openxmlformats.org/officeDocument/2006/math">
                    <m:r>
                      <a:rPr lang="en-US" sz="2200" b="1" i="1" smtClean="0">
                        <a:latin typeface="Cambria Math" panose="02040503050406030204" pitchFamily="18" charset="0"/>
                      </a:rPr>
                      <m:t>—</m:t>
                    </m:r>
                  </m:oMath>
                </a14:m>
                <a:r>
                  <a:rPr lang="en-US" sz="2200" b="1">
                    <a:latin typeface="+mn-lt"/>
                  </a:rPr>
                  <a:t>Prostate </a:t>
                </a:r>
                <a:r>
                  <a:rPr lang="en-US" sz="2200" b="1" dirty="0">
                    <a:latin typeface="+mn-lt"/>
                  </a:rPr>
                  <a:t>Biopsy</a:t>
                </a:r>
                <a:endParaRPr lang="en-US" sz="2200" b="1" dirty="0">
                  <a:solidFill>
                    <a:srgbClr val="D31145"/>
                  </a:solidFill>
                  <a:latin typeface="+mn-lt"/>
                </a:endParaRPr>
              </a:p>
            </p:txBody>
          </p:sp>
        </mc:Choice>
        <mc:Fallback xmlns="">
          <p:sp>
            <p:nvSpPr>
              <p:cNvPr id="12" name="Title 1">
                <a:extLst>
                  <a:ext uri="{FF2B5EF4-FFF2-40B4-BE49-F238E27FC236}">
                    <a16:creationId xmlns:a16="http://schemas.microsoft.com/office/drawing/2014/main" id="{3E346BE2-C2A4-4C80-B4F8-6B64BF8FD7F3}"/>
                  </a:ext>
                </a:extLst>
              </p:cNvPr>
              <p:cNvSpPr txBox="1">
                <a:spLocks noRot="1" noChangeAspect="1" noMove="1" noResize="1" noEditPoints="1" noAdjustHandles="1" noChangeArrowheads="1" noChangeShapeType="1" noTextEdit="1"/>
              </p:cNvSpPr>
              <p:nvPr/>
            </p:nvSpPr>
            <p:spPr>
              <a:xfrm>
                <a:off x="109789" y="681448"/>
                <a:ext cx="6164294" cy="769805"/>
              </a:xfrm>
              <a:prstGeom prst="rect">
                <a:avLst/>
              </a:prstGeom>
              <a:blipFill>
                <a:blip r:embed="rId5"/>
                <a:stretch>
                  <a:fillRect/>
                </a:stretch>
              </a:blipFill>
              <a:ln w="15875">
                <a:solidFill>
                  <a:srgbClr val="E27172"/>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Title 6">
            <a:extLst>
              <a:ext uri="{FF2B5EF4-FFF2-40B4-BE49-F238E27FC236}">
                <a16:creationId xmlns:a16="http://schemas.microsoft.com/office/drawing/2014/main" id="{EE6EB235-76CA-4E62-B559-103D99D25228}"/>
              </a:ext>
            </a:extLst>
          </p:cNvPr>
          <p:cNvSpPr txBox="1">
            <a:spLocks/>
          </p:cNvSpPr>
          <p:nvPr/>
        </p:nvSpPr>
        <p:spPr>
          <a:xfrm>
            <a:off x="580751" y="1532434"/>
            <a:ext cx="2606586" cy="49244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Caso: </a:t>
            </a:r>
            <a:r>
              <a:rPr lang="en-US" sz="1800" dirty="0" err="1">
                <a:latin typeface="+mn-lt"/>
              </a:rPr>
              <a:t>Nódulo</a:t>
            </a:r>
            <a:r>
              <a:rPr lang="en-US" sz="1800" dirty="0">
                <a:latin typeface="+mn-lt"/>
              </a:rPr>
              <a:t> </a:t>
            </a:r>
            <a:r>
              <a:rPr lang="en-US" sz="1800" dirty="0" err="1">
                <a:latin typeface="+mn-lt"/>
              </a:rPr>
              <a:t>prostático</a:t>
            </a:r>
            <a:endParaRPr lang="en-US" sz="1800" dirty="0">
              <a:latin typeface="+mn-lt"/>
            </a:endParaRPr>
          </a:p>
        </p:txBody>
      </p:sp>
      <p:sp>
        <p:nvSpPr>
          <p:cNvPr id="14" name="Title 6">
            <a:extLst>
              <a:ext uri="{FF2B5EF4-FFF2-40B4-BE49-F238E27FC236}">
                <a16:creationId xmlns:a16="http://schemas.microsoft.com/office/drawing/2014/main" id="{8C2CA8D9-E4A3-4EDD-BF15-6DBA5980CB72}"/>
              </a:ext>
            </a:extLst>
          </p:cNvPr>
          <p:cNvSpPr txBox="1">
            <a:spLocks/>
          </p:cNvSpPr>
          <p:nvPr/>
        </p:nvSpPr>
        <p:spPr>
          <a:xfrm>
            <a:off x="6219464" y="1470929"/>
            <a:ext cx="2190928" cy="25334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1400" dirty="0">
                <a:solidFill>
                  <a:schemeClr val="bg1"/>
                </a:solidFill>
                <a:latin typeface="+mn-lt"/>
              </a:rPr>
              <a:t>MRI axial ponderado en T2</a:t>
            </a:r>
            <a:endParaRPr lang="en-US" sz="1400" dirty="0">
              <a:solidFill>
                <a:schemeClr val="bg1"/>
              </a:solidFill>
              <a:latin typeface="+mn-lt"/>
            </a:endParaRPr>
          </a:p>
        </p:txBody>
      </p:sp>
      <p:sp>
        <p:nvSpPr>
          <p:cNvPr id="15" name="Title 6">
            <a:extLst>
              <a:ext uri="{FF2B5EF4-FFF2-40B4-BE49-F238E27FC236}">
                <a16:creationId xmlns:a16="http://schemas.microsoft.com/office/drawing/2014/main" id="{6759A94B-95DB-4084-B94F-753B8C11D317}"/>
              </a:ext>
            </a:extLst>
          </p:cNvPr>
          <p:cNvSpPr txBox="1">
            <a:spLocks/>
          </p:cNvSpPr>
          <p:nvPr/>
        </p:nvSpPr>
        <p:spPr>
          <a:xfrm>
            <a:off x="9222964" y="1552110"/>
            <a:ext cx="2610317" cy="23010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Transversal transrectal fusion US</a:t>
            </a:r>
          </a:p>
        </p:txBody>
      </p:sp>
      <p:sp>
        <p:nvSpPr>
          <p:cNvPr id="16" name="Title 6">
            <a:extLst>
              <a:ext uri="{FF2B5EF4-FFF2-40B4-BE49-F238E27FC236}">
                <a16:creationId xmlns:a16="http://schemas.microsoft.com/office/drawing/2014/main" id="{327252A2-6AA7-4E30-9F3E-D61B4F9B622C}"/>
              </a:ext>
            </a:extLst>
          </p:cNvPr>
          <p:cNvSpPr txBox="1">
            <a:spLocks/>
          </p:cNvSpPr>
          <p:nvPr/>
        </p:nvSpPr>
        <p:spPr>
          <a:xfrm>
            <a:off x="9222963" y="3833367"/>
            <a:ext cx="2655643" cy="220329"/>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Sagittal MR Fusion Reconstruction</a:t>
            </a:r>
          </a:p>
        </p:txBody>
      </p:sp>
      <p:sp>
        <p:nvSpPr>
          <p:cNvPr id="17" name="Title 6">
            <a:extLst>
              <a:ext uri="{FF2B5EF4-FFF2-40B4-BE49-F238E27FC236}">
                <a16:creationId xmlns:a16="http://schemas.microsoft.com/office/drawing/2014/main" id="{77F0078D-4FC3-41D4-9420-8EDA3E509423}"/>
              </a:ext>
            </a:extLst>
          </p:cNvPr>
          <p:cNvSpPr txBox="1">
            <a:spLocks/>
          </p:cNvSpPr>
          <p:nvPr/>
        </p:nvSpPr>
        <p:spPr>
          <a:xfrm>
            <a:off x="6219464" y="3846433"/>
            <a:ext cx="2655643" cy="220329"/>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bg1"/>
                </a:solidFill>
                <a:latin typeface="+mn-lt"/>
              </a:rPr>
              <a:t>3D Fusion Biopsy Reconstruction</a:t>
            </a:r>
          </a:p>
        </p:txBody>
      </p:sp>
      <p:sp>
        <p:nvSpPr>
          <p:cNvPr id="18" name="Title 6">
            <a:extLst>
              <a:ext uri="{FF2B5EF4-FFF2-40B4-BE49-F238E27FC236}">
                <a16:creationId xmlns:a16="http://schemas.microsoft.com/office/drawing/2014/main" id="{8241BDD2-F83B-4827-B085-B927F01B77C1}"/>
              </a:ext>
            </a:extLst>
          </p:cNvPr>
          <p:cNvSpPr txBox="1">
            <a:spLocks/>
          </p:cNvSpPr>
          <p:nvPr/>
        </p:nvSpPr>
        <p:spPr>
          <a:xfrm>
            <a:off x="580752" y="4639757"/>
            <a:ext cx="5391786" cy="1371617"/>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rgbClr val="D31145"/>
                </a:solidFill>
                <a:latin typeface="+mn-lt"/>
              </a:rPr>
              <a:t>Technique: </a:t>
            </a:r>
            <a:r>
              <a:rPr lang="es-ES" sz="1800" b="1" dirty="0">
                <a:latin typeface="+mn-lt"/>
              </a:rPr>
              <a:t>La biopsia por fusión por RMN/ECO. se puede realizar después de la delineación de lesiones sospechosas en la RMN de próstata y la evaluación en tiempo real de ECOGRAFIA, a menudo realizada por el equipo de servicio de urología</a:t>
            </a:r>
            <a:r>
              <a:rPr lang="en-US" sz="1800" b="1" dirty="0">
                <a:latin typeface="+mn-lt"/>
              </a:rPr>
              <a:t>.</a:t>
            </a:r>
          </a:p>
        </p:txBody>
      </p:sp>
      <p:sp>
        <p:nvSpPr>
          <p:cNvPr id="19" name="Title 1">
            <a:extLst>
              <a:ext uri="{FF2B5EF4-FFF2-40B4-BE49-F238E27FC236}">
                <a16:creationId xmlns:a16="http://schemas.microsoft.com/office/drawing/2014/main" id="{BBE677BD-253E-4F51-9AE6-D0210442C787}"/>
              </a:ext>
            </a:extLst>
          </p:cNvPr>
          <p:cNvSpPr txBox="1">
            <a:spLocks/>
          </p:cNvSpPr>
          <p:nvPr/>
        </p:nvSpPr>
        <p:spPr>
          <a:xfrm>
            <a:off x="65575" y="13045"/>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Biopsias de Imágenes de </a:t>
            </a:r>
            <a:r>
              <a:rPr lang="es-ES" sz="2800" b="1" dirty="0" err="1">
                <a:solidFill>
                  <a:schemeClr val="tx1">
                    <a:lumMod val="50000"/>
                    <a:lumOff val="50000"/>
                  </a:schemeClr>
                </a:solidFill>
                <a:latin typeface="+mn-lt"/>
              </a:rPr>
              <a:t>Us</a:t>
            </a:r>
            <a:r>
              <a:rPr lang="es-ES" sz="2800" b="1" dirty="0">
                <a:solidFill>
                  <a:schemeClr val="tx1">
                    <a:lumMod val="50000"/>
                    <a:lumOff val="50000"/>
                  </a:schemeClr>
                </a:solidFill>
                <a:latin typeface="+mn-lt"/>
              </a:rPr>
              <a:t> y Multimodalidad</a:t>
            </a:r>
            <a:endParaRPr lang="en-US" sz="2800" b="1" dirty="0">
              <a:solidFill>
                <a:schemeClr val="tx1">
                  <a:lumMod val="50000"/>
                  <a:lumOff val="50000"/>
                </a:schemeClr>
              </a:solidFill>
              <a:latin typeface="+mn-lt"/>
            </a:endParaRPr>
          </a:p>
        </p:txBody>
      </p:sp>
      <p:sp>
        <p:nvSpPr>
          <p:cNvPr id="20" name="TextBox 19">
            <a:extLst>
              <a:ext uri="{FF2B5EF4-FFF2-40B4-BE49-F238E27FC236}">
                <a16:creationId xmlns:a16="http://schemas.microsoft.com/office/drawing/2014/main" id="{73E74424-112F-4779-A7B5-0B957E118AB0}"/>
              </a:ext>
            </a:extLst>
          </p:cNvPr>
          <p:cNvSpPr txBox="1"/>
          <p:nvPr/>
        </p:nvSpPr>
        <p:spPr>
          <a:xfrm>
            <a:off x="8758250" y="1447382"/>
            <a:ext cx="326595" cy="369332"/>
          </a:xfrm>
          <a:prstGeom prst="rect">
            <a:avLst/>
          </a:prstGeom>
          <a:noFill/>
        </p:spPr>
        <p:txBody>
          <a:bodyPr wrap="square" rtlCol="0">
            <a:spAutoFit/>
          </a:bodyPr>
          <a:lstStyle/>
          <a:p>
            <a:r>
              <a:rPr lang="en-US" b="1" dirty="0">
                <a:solidFill>
                  <a:srgbClr val="FF0000"/>
                </a:solidFill>
              </a:rPr>
              <a:t>a</a:t>
            </a:r>
          </a:p>
        </p:txBody>
      </p:sp>
      <p:sp>
        <p:nvSpPr>
          <p:cNvPr id="21" name="TextBox 20">
            <a:extLst>
              <a:ext uri="{FF2B5EF4-FFF2-40B4-BE49-F238E27FC236}">
                <a16:creationId xmlns:a16="http://schemas.microsoft.com/office/drawing/2014/main" id="{BD959F49-C209-4C38-883D-B0CE0B197AF2}"/>
              </a:ext>
            </a:extLst>
          </p:cNvPr>
          <p:cNvSpPr txBox="1"/>
          <p:nvPr/>
        </p:nvSpPr>
        <p:spPr>
          <a:xfrm>
            <a:off x="8803017" y="3951499"/>
            <a:ext cx="326595" cy="369332"/>
          </a:xfrm>
          <a:prstGeom prst="rect">
            <a:avLst/>
          </a:prstGeom>
          <a:noFill/>
        </p:spPr>
        <p:txBody>
          <a:bodyPr wrap="square" rtlCol="0">
            <a:spAutoFit/>
          </a:bodyPr>
          <a:lstStyle/>
          <a:p>
            <a:r>
              <a:rPr lang="en-US" b="1" dirty="0">
                <a:solidFill>
                  <a:srgbClr val="FF0000"/>
                </a:solidFill>
              </a:rPr>
              <a:t>b</a:t>
            </a:r>
          </a:p>
        </p:txBody>
      </p:sp>
      <p:sp>
        <p:nvSpPr>
          <p:cNvPr id="22" name="TextBox 21">
            <a:extLst>
              <a:ext uri="{FF2B5EF4-FFF2-40B4-BE49-F238E27FC236}">
                <a16:creationId xmlns:a16="http://schemas.microsoft.com/office/drawing/2014/main" id="{5339E999-1A10-4BF9-A8F7-6484EEB374FB}"/>
              </a:ext>
            </a:extLst>
          </p:cNvPr>
          <p:cNvSpPr txBox="1"/>
          <p:nvPr/>
        </p:nvSpPr>
        <p:spPr>
          <a:xfrm>
            <a:off x="11843187" y="1516368"/>
            <a:ext cx="326595" cy="369332"/>
          </a:xfrm>
          <a:prstGeom prst="rect">
            <a:avLst/>
          </a:prstGeom>
          <a:noFill/>
        </p:spPr>
        <p:txBody>
          <a:bodyPr wrap="square" rtlCol="0">
            <a:spAutoFit/>
          </a:bodyPr>
          <a:lstStyle/>
          <a:p>
            <a:r>
              <a:rPr lang="en-US" b="1" dirty="0">
                <a:solidFill>
                  <a:srgbClr val="FF0000"/>
                </a:solidFill>
              </a:rPr>
              <a:t>c</a:t>
            </a:r>
          </a:p>
        </p:txBody>
      </p:sp>
    </p:spTree>
    <p:extLst>
      <p:ext uri="{BB962C8B-B14F-4D97-AF65-F5344CB8AC3E}">
        <p14:creationId xmlns:p14="http://schemas.microsoft.com/office/powerpoint/2010/main" val="3901214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121" y="1391264"/>
            <a:ext cx="11107757" cy="4524315"/>
          </a:xfrm>
          <a:prstGeom prst="rect">
            <a:avLst/>
          </a:prstGeom>
          <a:noFill/>
        </p:spPr>
        <p:txBody>
          <a:bodyPr wrap="square" rtlCol="0">
            <a:spAutoFit/>
          </a:bodyPr>
          <a:lstStyle/>
          <a:p>
            <a:pPr marL="457200" indent="-457200" fontAlgn="base">
              <a:buFont typeface="+mj-lt"/>
              <a:buAutoNum type="arabicPeriod"/>
            </a:pPr>
            <a:r>
              <a:rPr lang="es-ES" sz="2400" dirty="0"/>
              <a:t>Reconocer las posibles aplicaciones de la biopsia de tejido central percutáneo guiada por imágenes como una herramienta de diagnóstico rentable, mínimamente invasiva y altamente sensible.</a:t>
            </a:r>
          </a:p>
          <a:p>
            <a:pPr marL="457200" indent="-457200" fontAlgn="base">
              <a:buFont typeface="+mj-lt"/>
              <a:buAutoNum type="arabicPeriod"/>
            </a:pPr>
            <a:endParaRPr lang="en-US" sz="2400" dirty="0"/>
          </a:p>
          <a:p>
            <a:pPr marL="457200" indent="-457200" fontAlgn="base">
              <a:buFont typeface="+mj-lt"/>
              <a:buAutoNum type="arabicPeriod"/>
            </a:pPr>
            <a:r>
              <a:rPr lang="es-ES" sz="2400" dirty="0"/>
              <a:t>Explorar las consideraciones de lesiones objetivo y los desafíos técnicos, como la ubicación de la lesión, la viabilidad del tejido, el tipo de tejido y la estadificación</a:t>
            </a:r>
            <a:r>
              <a:rPr lang="en-US" sz="2400" dirty="0"/>
              <a:t>.</a:t>
            </a:r>
          </a:p>
          <a:p>
            <a:pPr marL="457200" indent="-457200" fontAlgn="base">
              <a:buFont typeface="+mj-lt"/>
              <a:buAutoNum type="arabicPeriod"/>
            </a:pPr>
            <a:endParaRPr lang="en-US" sz="2400" dirty="0"/>
          </a:p>
          <a:p>
            <a:pPr marL="457200" indent="-457200" fontAlgn="base">
              <a:buFont typeface="+mj-lt"/>
              <a:buAutoNum type="arabicPeriod"/>
            </a:pPr>
            <a:r>
              <a:rPr lang="es-ES" sz="2400" dirty="0"/>
              <a:t>Identificar las soluciones correspondientes a estos desafíos, incluidas las técnicas procesales adjuntas y varios enfoques anatómicos</a:t>
            </a:r>
            <a:r>
              <a:rPr lang="en-US" sz="2400" dirty="0"/>
              <a:t>.</a:t>
            </a:r>
          </a:p>
          <a:p>
            <a:pPr marL="457200" indent="-457200" fontAlgn="base">
              <a:buFont typeface="+mj-lt"/>
              <a:buAutoNum type="arabicPeriod"/>
            </a:pPr>
            <a:endParaRPr lang="en-US" sz="2400" dirty="0"/>
          </a:p>
          <a:p>
            <a:pPr marL="457200" indent="-457200" fontAlgn="base">
              <a:buFont typeface="+mj-lt"/>
              <a:buAutoNum type="arabicPeriod"/>
            </a:pPr>
            <a:r>
              <a:rPr lang="es-ES" sz="2400" dirty="0"/>
              <a:t>Demostrar la utilidad de varias modalidades de diagnóstico por imágenes en la biopsia percutánea e introducir técnicas de biopsia asociadas</a:t>
            </a:r>
            <a:r>
              <a:rPr lang="en-US" sz="2400" dirty="0"/>
              <a:t>.</a:t>
            </a:r>
          </a:p>
        </p:txBody>
      </p:sp>
    </p:spTree>
    <p:extLst>
      <p:ext uri="{BB962C8B-B14F-4D97-AF65-F5344CB8AC3E}">
        <p14:creationId xmlns:p14="http://schemas.microsoft.com/office/powerpoint/2010/main" val="3710910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6.googleusercontent.com/HeT3F5Kljq6_KO9r9qEdUldJZ_I8BH18e12BXznzn1xATA26mvlGECkVv6xNyKLULNE2f7N2MQV8jNrEoxeNhsM_YDaOkW5xJEq2j90A-HOdsVVK68eZ91E9qOXz4ViaxVdQWVI9D4k">
            <a:extLst>
              <a:ext uri="{FF2B5EF4-FFF2-40B4-BE49-F238E27FC236}">
                <a16:creationId xmlns:a16="http://schemas.microsoft.com/office/drawing/2014/main" id="{10DB7B41-D018-764B-93E4-44AEF11D95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81" r="1600" b="7921"/>
          <a:stretch/>
        </p:blipFill>
        <p:spPr bwMode="auto">
          <a:xfrm>
            <a:off x="4084319" y="1398494"/>
            <a:ext cx="6351655" cy="2428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lh6.googleusercontent.com/BYpbAqFevzw7__t1t870vh393Hnxjxd-Qq9xJyJoZQ3K342AKr8XLqTFGO7pEhWB_I2jCiT5FUYMSXmurSdgfUOuXhvfWcCJQT_jOLdneF4xQwGeB1A5nw6w2tOjQt0GWbdDraRpCLo">
            <a:extLst>
              <a:ext uri="{FF2B5EF4-FFF2-40B4-BE49-F238E27FC236}">
                <a16:creationId xmlns:a16="http://schemas.microsoft.com/office/drawing/2014/main" id="{17D52E01-82B0-864B-978E-61521B65B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73" t="20000" r="7523" b="23333"/>
          <a:stretch/>
        </p:blipFill>
        <p:spPr bwMode="auto">
          <a:xfrm>
            <a:off x="1125271" y="1398495"/>
            <a:ext cx="3285197" cy="2428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lh4.googleusercontent.com/DUyytomvchmiNVOWA2a3yeqT3ixw-8jxT-SfCfj9XAOup2G6MVU7ealpFNmy5d2VyA1Ty4Y9d3A9G_w3B3MCED_SbVreQ0xdcA5HnJhnj-3mPUjZGc-M36K9CKvNZ2kNi43Z7IwllUY">
            <a:extLst>
              <a:ext uri="{FF2B5EF4-FFF2-40B4-BE49-F238E27FC236}">
                <a16:creationId xmlns:a16="http://schemas.microsoft.com/office/drawing/2014/main" id="{F6D4BD41-A793-F049-B1A9-B910055991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67" t="16140" r="23333" b="4326"/>
          <a:stretch/>
        </p:blipFill>
        <p:spPr bwMode="auto">
          <a:xfrm>
            <a:off x="7270433" y="3826683"/>
            <a:ext cx="3165541" cy="2481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E0521E-E540-C147-BE9D-025C6963FF16}"/>
              </a:ext>
            </a:extLst>
          </p:cNvPr>
          <p:cNvSpPr txBox="1"/>
          <p:nvPr/>
        </p:nvSpPr>
        <p:spPr>
          <a:xfrm>
            <a:off x="951063" y="4052558"/>
            <a:ext cx="6266511" cy="2308324"/>
          </a:xfrm>
          <a:prstGeom prst="rect">
            <a:avLst/>
          </a:prstGeom>
          <a:noFill/>
        </p:spPr>
        <p:txBody>
          <a:bodyPr wrap="square" rtlCol="0">
            <a:spAutoFit/>
          </a:bodyPr>
          <a:lstStyle/>
          <a:p>
            <a:pPr marL="285750" indent="-285750">
              <a:buFont typeface="Arial" panose="020B0604020202020204" pitchFamily="34" charset="0"/>
              <a:buChar char="•"/>
            </a:pPr>
            <a:r>
              <a:rPr lang="es-ES" sz="1600" dirty="0"/>
              <a:t>Cuando una lesión (</a:t>
            </a:r>
            <a:r>
              <a:rPr lang="es-ES" sz="1600" dirty="0">
                <a:solidFill>
                  <a:srgbClr val="F0B3AE"/>
                </a:solidFill>
              </a:rPr>
              <a:t>flecha</a:t>
            </a:r>
            <a:r>
              <a:rPr lang="es-ES" sz="1600" dirty="0"/>
              <a:t>) susceptible de biopsia guiada por Los Estados Unidos no está bien caracterizada en escala de grises de LA ECO (b), se puede realizar un software de fusión que incorpora imágenes DE RM (c) o TC (no mostradas) para una focalización precisa (c, área naranja en d</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s-ES" sz="1600" dirty="0"/>
              <a:t>El ECO/CTE se puede realizar alternativamente para tomar imágenes de lesiones similares con el fin de ayudar en la localización y evaluar las características de la perfusión tisular.</a:t>
            </a:r>
            <a:endParaRPr lang="en-US" sz="1600" dirty="0"/>
          </a:p>
        </p:txBody>
      </p:sp>
      <p:sp>
        <p:nvSpPr>
          <p:cNvPr id="13" name="TextBox 12">
            <a:extLst>
              <a:ext uri="{FF2B5EF4-FFF2-40B4-BE49-F238E27FC236}">
                <a16:creationId xmlns:a16="http://schemas.microsoft.com/office/drawing/2014/main" id="{A9A33AB3-B474-42EF-8B9C-724D9EF73F38}"/>
              </a:ext>
            </a:extLst>
          </p:cNvPr>
          <p:cNvSpPr txBox="1"/>
          <p:nvPr/>
        </p:nvSpPr>
        <p:spPr>
          <a:xfrm>
            <a:off x="8132101" y="6000147"/>
            <a:ext cx="1424796" cy="307777"/>
          </a:xfrm>
          <a:prstGeom prst="rect">
            <a:avLst/>
          </a:prstGeom>
          <a:solidFill>
            <a:schemeClr val="tx1"/>
          </a:solidFill>
        </p:spPr>
        <p:txBody>
          <a:bodyPr wrap="square" rtlCol="0">
            <a:spAutoFit/>
          </a:bodyPr>
          <a:lstStyle/>
          <a:p>
            <a:pPr algn="ctr"/>
            <a:r>
              <a:rPr lang="en-US" sz="1400" dirty="0">
                <a:solidFill>
                  <a:schemeClr val="bg1"/>
                </a:solidFill>
              </a:rPr>
              <a:t>Hemangioma</a:t>
            </a:r>
          </a:p>
        </p:txBody>
      </p:sp>
      <p:cxnSp>
        <p:nvCxnSpPr>
          <p:cNvPr id="14" name="Straight Arrow Connector 13">
            <a:extLst>
              <a:ext uri="{FF2B5EF4-FFF2-40B4-BE49-F238E27FC236}">
                <a16:creationId xmlns:a16="http://schemas.microsoft.com/office/drawing/2014/main" id="{53D10447-8069-4405-9BD5-3DB681A36B82}"/>
              </a:ext>
            </a:extLst>
          </p:cNvPr>
          <p:cNvCxnSpPr>
            <a:cxnSpLocks/>
          </p:cNvCxnSpPr>
          <p:nvPr/>
        </p:nvCxnSpPr>
        <p:spPr>
          <a:xfrm flipH="1">
            <a:off x="1975597" y="2054495"/>
            <a:ext cx="53755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BFE8C9-58A2-4817-88E0-D524405AEC46}"/>
              </a:ext>
            </a:extLst>
          </p:cNvPr>
          <p:cNvCxnSpPr>
            <a:cxnSpLocks/>
          </p:cNvCxnSpPr>
          <p:nvPr/>
        </p:nvCxnSpPr>
        <p:spPr>
          <a:xfrm flipH="1">
            <a:off x="6448326" y="2143762"/>
            <a:ext cx="53755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242E76-B4CE-46F8-89CC-07ABBE1B4508}"/>
              </a:ext>
            </a:extLst>
          </p:cNvPr>
          <p:cNvCxnSpPr>
            <a:cxnSpLocks/>
          </p:cNvCxnSpPr>
          <p:nvPr/>
        </p:nvCxnSpPr>
        <p:spPr>
          <a:xfrm flipH="1">
            <a:off x="8899358" y="2054495"/>
            <a:ext cx="53755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A30A9CB-C0AA-4131-B75F-5729C99E2A1E}"/>
              </a:ext>
            </a:extLst>
          </p:cNvPr>
          <p:cNvSpPr txBox="1">
            <a:spLocks/>
          </p:cNvSpPr>
          <p:nvPr/>
        </p:nvSpPr>
        <p:spPr>
          <a:xfrm>
            <a:off x="580751" y="701638"/>
            <a:ext cx="6636823" cy="631140"/>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lIns="91440" tIns="91440" rIns="91440" bIns="9144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err="1">
                <a:latin typeface="+mn-lt"/>
              </a:rPr>
              <a:t>Imágenes</a:t>
            </a:r>
            <a:r>
              <a:rPr lang="en-US" sz="2200" b="1" dirty="0">
                <a:latin typeface="+mn-lt"/>
              </a:rPr>
              <a:t> </a:t>
            </a:r>
            <a:r>
              <a:rPr lang="en-US" sz="2200" b="1" dirty="0" err="1">
                <a:latin typeface="+mn-lt"/>
              </a:rPr>
              <a:t>multimodales</a:t>
            </a:r>
            <a:r>
              <a:rPr lang="en-US" sz="2200" b="1" dirty="0">
                <a:latin typeface="+mn-lt"/>
              </a:rPr>
              <a:t> : MR/US—</a:t>
            </a:r>
            <a:r>
              <a:rPr lang="en-US" sz="2200" b="1" dirty="0" err="1">
                <a:latin typeface="+mn-lt"/>
              </a:rPr>
              <a:t>Biopsia</a:t>
            </a:r>
            <a:r>
              <a:rPr lang="en-US" sz="2200" b="1" dirty="0">
                <a:latin typeface="+mn-lt"/>
              </a:rPr>
              <a:t> </a:t>
            </a:r>
            <a:r>
              <a:rPr lang="en-US" sz="2200" b="1" dirty="0" err="1">
                <a:latin typeface="+mn-lt"/>
              </a:rPr>
              <a:t>hepática</a:t>
            </a:r>
            <a:endParaRPr lang="en-US" sz="2200" b="1" dirty="0">
              <a:solidFill>
                <a:srgbClr val="D31145"/>
              </a:solidFill>
              <a:latin typeface="+mn-lt"/>
            </a:endParaRPr>
          </a:p>
        </p:txBody>
      </p:sp>
      <p:sp>
        <p:nvSpPr>
          <p:cNvPr id="9" name="Freeform: Shape 8">
            <a:extLst>
              <a:ext uri="{FF2B5EF4-FFF2-40B4-BE49-F238E27FC236}">
                <a16:creationId xmlns:a16="http://schemas.microsoft.com/office/drawing/2014/main" id="{1F883386-8661-49AA-94A5-C4D8684C6B29}"/>
              </a:ext>
            </a:extLst>
          </p:cNvPr>
          <p:cNvSpPr/>
          <p:nvPr/>
        </p:nvSpPr>
        <p:spPr>
          <a:xfrm>
            <a:off x="8464898" y="4482684"/>
            <a:ext cx="759203" cy="569953"/>
          </a:xfrm>
          <a:custGeom>
            <a:avLst/>
            <a:gdLst>
              <a:gd name="connsiteX0" fmla="*/ 192694 w 646084"/>
              <a:gd name="connsiteY0" fmla="*/ 486 h 465306"/>
              <a:gd name="connsiteX1" fmla="*/ 158404 w 646084"/>
              <a:gd name="connsiteY1" fmla="*/ 8106 h 465306"/>
              <a:gd name="connsiteX2" fmla="*/ 146974 w 646084"/>
              <a:gd name="connsiteY2" fmla="*/ 15726 h 465306"/>
              <a:gd name="connsiteX3" fmla="*/ 135544 w 646084"/>
              <a:gd name="connsiteY3" fmla="*/ 19536 h 465306"/>
              <a:gd name="connsiteX4" fmla="*/ 120304 w 646084"/>
              <a:gd name="connsiteY4" fmla="*/ 34776 h 465306"/>
              <a:gd name="connsiteX5" fmla="*/ 108874 w 646084"/>
              <a:gd name="connsiteY5" fmla="*/ 42396 h 465306"/>
              <a:gd name="connsiteX6" fmla="*/ 82204 w 646084"/>
              <a:gd name="connsiteY6" fmla="*/ 72876 h 465306"/>
              <a:gd name="connsiteX7" fmla="*/ 70774 w 646084"/>
              <a:gd name="connsiteY7" fmla="*/ 95736 h 465306"/>
              <a:gd name="connsiteX8" fmla="*/ 59344 w 646084"/>
              <a:gd name="connsiteY8" fmla="*/ 103356 h 465306"/>
              <a:gd name="connsiteX9" fmla="*/ 44104 w 646084"/>
              <a:gd name="connsiteY9" fmla="*/ 122406 h 465306"/>
              <a:gd name="connsiteX10" fmla="*/ 40294 w 646084"/>
              <a:gd name="connsiteY10" fmla="*/ 133836 h 465306"/>
              <a:gd name="connsiteX11" fmla="*/ 32674 w 646084"/>
              <a:gd name="connsiteY11" fmla="*/ 149076 h 465306"/>
              <a:gd name="connsiteX12" fmla="*/ 17434 w 646084"/>
              <a:gd name="connsiteY12" fmla="*/ 171936 h 465306"/>
              <a:gd name="connsiteX13" fmla="*/ 13624 w 646084"/>
              <a:gd name="connsiteY13" fmla="*/ 187176 h 465306"/>
              <a:gd name="connsiteX14" fmla="*/ 2194 w 646084"/>
              <a:gd name="connsiteY14" fmla="*/ 194796 h 465306"/>
              <a:gd name="connsiteX15" fmla="*/ 13624 w 646084"/>
              <a:gd name="connsiteY15" fmla="*/ 293856 h 465306"/>
              <a:gd name="connsiteX16" fmla="*/ 25054 w 646084"/>
              <a:gd name="connsiteY16" fmla="*/ 320526 h 465306"/>
              <a:gd name="connsiteX17" fmla="*/ 36484 w 646084"/>
              <a:gd name="connsiteY17" fmla="*/ 328146 h 465306"/>
              <a:gd name="connsiteX18" fmla="*/ 63154 w 646084"/>
              <a:gd name="connsiteY18" fmla="*/ 358626 h 465306"/>
              <a:gd name="connsiteX19" fmla="*/ 70774 w 646084"/>
              <a:gd name="connsiteY19" fmla="*/ 370056 h 465306"/>
              <a:gd name="connsiteX20" fmla="*/ 105064 w 646084"/>
              <a:gd name="connsiteY20" fmla="*/ 389106 h 465306"/>
              <a:gd name="connsiteX21" fmla="*/ 112684 w 646084"/>
              <a:gd name="connsiteY21" fmla="*/ 400536 h 465306"/>
              <a:gd name="connsiteX22" fmla="*/ 139354 w 646084"/>
              <a:gd name="connsiteY22" fmla="*/ 408156 h 465306"/>
              <a:gd name="connsiteX23" fmla="*/ 150784 w 646084"/>
              <a:gd name="connsiteY23" fmla="*/ 415776 h 465306"/>
              <a:gd name="connsiteX24" fmla="*/ 177454 w 646084"/>
              <a:gd name="connsiteY24" fmla="*/ 423396 h 465306"/>
              <a:gd name="connsiteX25" fmla="*/ 188884 w 646084"/>
              <a:gd name="connsiteY25" fmla="*/ 427206 h 465306"/>
              <a:gd name="connsiteX26" fmla="*/ 200314 w 646084"/>
              <a:gd name="connsiteY26" fmla="*/ 434826 h 465306"/>
              <a:gd name="connsiteX27" fmla="*/ 238414 w 646084"/>
              <a:gd name="connsiteY27" fmla="*/ 446256 h 465306"/>
              <a:gd name="connsiteX28" fmla="*/ 265084 w 646084"/>
              <a:gd name="connsiteY28" fmla="*/ 457686 h 465306"/>
              <a:gd name="connsiteX29" fmla="*/ 348904 w 646084"/>
              <a:gd name="connsiteY29" fmla="*/ 465306 h 465306"/>
              <a:gd name="connsiteX30" fmla="*/ 486064 w 646084"/>
              <a:gd name="connsiteY30" fmla="*/ 461496 h 465306"/>
              <a:gd name="connsiteX31" fmla="*/ 501304 w 646084"/>
              <a:gd name="connsiteY31" fmla="*/ 453876 h 465306"/>
              <a:gd name="connsiteX32" fmla="*/ 524164 w 646084"/>
              <a:gd name="connsiteY32" fmla="*/ 442446 h 465306"/>
              <a:gd name="connsiteX33" fmla="*/ 531784 w 646084"/>
              <a:gd name="connsiteY33" fmla="*/ 431016 h 465306"/>
              <a:gd name="connsiteX34" fmla="*/ 543214 w 646084"/>
              <a:gd name="connsiteY34" fmla="*/ 427206 h 465306"/>
              <a:gd name="connsiteX35" fmla="*/ 547024 w 646084"/>
              <a:gd name="connsiteY35" fmla="*/ 415776 h 465306"/>
              <a:gd name="connsiteX36" fmla="*/ 558454 w 646084"/>
              <a:gd name="connsiteY36" fmla="*/ 411966 h 465306"/>
              <a:gd name="connsiteX37" fmla="*/ 569884 w 646084"/>
              <a:gd name="connsiteY37" fmla="*/ 404346 h 465306"/>
              <a:gd name="connsiteX38" fmla="*/ 588934 w 646084"/>
              <a:gd name="connsiteY38" fmla="*/ 385296 h 465306"/>
              <a:gd name="connsiteX39" fmla="*/ 607984 w 646084"/>
              <a:gd name="connsiteY39" fmla="*/ 366246 h 465306"/>
              <a:gd name="connsiteX40" fmla="*/ 615604 w 646084"/>
              <a:gd name="connsiteY40" fmla="*/ 354816 h 465306"/>
              <a:gd name="connsiteX41" fmla="*/ 623224 w 646084"/>
              <a:gd name="connsiteY41" fmla="*/ 339576 h 465306"/>
              <a:gd name="connsiteX42" fmla="*/ 634654 w 646084"/>
              <a:gd name="connsiteY42" fmla="*/ 331956 h 465306"/>
              <a:gd name="connsiteX43" fmla="*/ 642274 w 646084"/>
              <a:gd name="connsiteY43" fmla="*/ 309096 h 465306"/>
              <a:gd name="connsiteX44" fmla="*/ 646084 w 646084"/>
              <a:gd name="connsiteY44" fmla="*/ 297666 h 465306"/>
              <a:gd name="connsiteX45" fmla="*/ 642274 w 646084"/>
              <a:gd name="connsiteY45" fmla="*/ 206226 h 465306"/>
              <a:gd name="connsiteX46" fmla="*/ 634654 w 646084"/>
              <a:gd name="connsiteY46" fmla="*/ 194796 h 465306"/>
              <a:gd name="connsiteX47" fmla="*/ 623224 w 646084"/>
              <a:gd name="connsiteY47" fmla="*/ 156696 h 465306"/>
              <a:gd name="connsiteX48" fmla="*/ 611794 w 646084"/>
              <a:gd name="connsiteY48" fmla="*/ 149076 h 465306"/>
              <a:gd name="connsiteX49" fmla="*/ 596554 w 646084"/>
              <a:gd name="connsiteY49" fmla="*/ 130026 h 465306"/>
              <a:gd name="connsiteX50" fmla="*/ 588934 w 646084"/>
              <a:gd name="connsiteY50" fmla="*/ 118596 h 465306"/>
              <a:gd name="connsiteX51" fmla="*/ 577504 w 646084"/>
              <a:gd name="connsiteY51" fmla="*/ 110976 h 465306"/>
              <a:gd name="connsiteX52" fmla="*/ 554644 w 646084"/>
              <a:gd name="connsiteY52" fmla="*/ 91926 h 465306"/>
              <a:gd name="connsiteX53" fmla="*/ 527974 w 646084"/>
              <a:gd name="connsiteY53" fmla="*/ 80496 h 465306"/>
              <a:gd name="connsiteX54" fmla="*/ 516544 w 646084"/>
              <a:gd name="connsiteY54" fmla="*/ 72876 h 465306"/>
              <a:gd name="connsiteX55" fmla="*/ 489874 w 646084"/>
              <a:gd name="connsiteY55" fmla="*/ 61446 h 465306"/>
              <a:gd name="connsiteX56" fmla="*/ 474634 w 646084"/>
              <a:gd name="connsiteY56" fmla="*/ 53826 h 465306"/>
              <a:gd name="connsiteX57" fmla="*/ 432724 w 646084"/>
              <a:gd name="connsiteY57" fmla="*/ 46206 h 465306"/>
              <a:gd name="connsiteX58" fmla="*/ 341284 w 646084"/>
              <a:gd name="connsiteY58" fmla="*/ 34776 h 465306"/>
              <a:gd name="connsiteX59" fmla="*/ 310804 w 646084"/>
              <a:gd name="connsiteY59" fmla="*/ 30966 h 465306"/>
              <a:gd name="connsiteX60" fmla="*/ 265084 w 646084"/>
              <a:gd name="connsiteY60" fmla="*/ 23346 h 465306"/>
              <a:gd name="connsiteX61" fmla="*/ 192694 w 646084"/>
              <a:gd name="connsiteY61" fmla="*/ 486 h 46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6084" h="465306">
                <a:moveTo>
                  <a:pt x="192694" y="486"/>
                </a:moveTo>
                <a:cubicBezTo>
                  <a:pt x="174914" y="-2054"/>
                  <a:pt x="163112" y="6088"/>
                  <a:pt x="158404" y="8106"/>
                </a:cubicBezTo>
                <a:cubicBezTo>
                  <a:pt x="154195" y="9910"/>
                  <a:pt x="151070" y="13678"/>
                  <a:pt x="146974" y="15726"/>
                </a:cubicBezTo>
                <a:cubicBezTo>
                  <a:pt x="143382" y="17522"/>
                  <a:pt x="139354" y="18266"/>
                  <a:pt x="135544" y="19536"/>
                </a:cubicBezTo>
                <a:cubicBezTo>
                  <a:pt x="130464" y="24616"/>
                  <a:pt x="125759" y="30101"/>
                  <a:pt x="120304" y="34776"/>
                </a:cubicBezTo>
                <a:cubicBezTo>
                  <a:pt x="116827" y="37756"/>
                  <a:pt x="111889" y="38950"/>
                  <a:pt x="108874" y="42396"/>
                </a:cubicBezTo>
                <a:cubicBezTo>
                  <a:pt x="77759" y="77956"/>
                  <a:pt x="107921" y="55731"/>
                  <a:pt x="82204" y="72876"/>
                </a:cubicBezTo>
                <a:cubicBezTo>
                  <a:pt x="79105" y="82172"/>
                  <a:pt x="78160" y="88350"/>
                  <a:pt x="70774" y="95736"/>
                </a:cubicBezTo>
                <a:cubicBezTo>
                  <a:pt x="67536" y="98974"/>
                  <a:pt x="63154" y="100816"/>
                  <a:pt x="59344" y="103356"/>
                </a:cubicBezTo>
                <a:cubicBezTo>
                  <a:pt x="49767" y="132086"/>
                  <a:pt x="63799" y="97787"/>
                  <a:pt x="44104" y="122406"/>
                </a:cubicBezTo>
                <a:cubicBezTo>
                  <a:pt x="41595" y="125542"/>
                  <a:pt x="41876" y="130145"/>
                  <a:pt x="40294" y="133836"/>
                </a:cubicBezTo>
                <a:cubicBezTo>
                  <a:pt x="38057" y="139056"/>
                  <a:pt x="35596" y="144206"/>
                  <a:pt x="32674" y="149076"/>
                </a:cubicBezTo>
                <a:cubicBezTo>
                  <a:pt x="27962" y="156929"/>
                  <a:pt x="17434" y="171936"/>
                  <a:pt x="17434" y="171936"/>
                </a:cubicBezTo>
                <a:cubicBezTo>
                  <a:pt x="16164" y="177016"/>
                  <a:pt x="16529" y="182819"/>
                  <a:pt x="13624" y="187176"/>
                </a:cubicBezTo>
                <a:cubicBezTo>
                  <a:pt x="11084" y="190986"/>
                  <a:pt x="2609" y="190236"/>
                  <a:pt x="2194" y="194796"/>
                </a:cubicBezTo>
                <a:cubicBezTo>
                  <a:pt x="-2919" y="251044"/>
                  <a:pt x="907" y="255704"/>
                  <a:pt x="13624" y="293856"/>
                </a:cubicBezTo>
                <a:cubicBezTo>
                  <a:pt x="16271" y="301797"/>
                  <a:pt x="19823" y="314249"/>
                  <a:pt x="25054" y="320526"/>
                </a:cubicBezTo>
                <a:cubicBezTo>
                  <a:pt x="27985" y="324044"/>
                  <a:pt x="32674" y="325606"/>
                  <a:pt x="36484" y="328146"/>
                </a:cubicBezTo>
                <a:cubicBezTo>
                  <a:pt x="54264" y="354816"/>
                  <a:pt x="44104" y="345926"/>
                  <a:pt x="63154" y="358626"/>
                </a:cubicBezTo>
                <a:cubicBezTo>
                  <a:pt x="65694" y="362436"/>
                  <a:pt x="67328" y="367041"/>
                  <a:pt x="70774" y="370056"/>
                </a:cubicBezTo>
                <a:cubicBezTo>
                  <a:pt x="86898" y="384165"/>
                  <a:pt x="89365" y="383873"/>
                  <a:pt x="105064" y="389106"/>
                </a:cubicBezTo>
                <a:cubicBezTo>
                  <a:pt x="107604" y="392916"/>
                  <a:pt x="109108" y="397675"/>
                  <a:pt x="112684" y="400536"/>
                </a:cubicBezTo>
                <a:cubicBezTo>
                  <a:pt x="115168" y="402524"/>
                  <a:pt x="138358" y="407907"/>
                  <a:pt x="139354" y="408156"/>
                </a:cubicBezTo>
                <a:cubicBezTo>
                  <a:pt x="143164" y="410696"/>
                  <a:pt x="146688" y="413728"/>
                  <a:pt x="150784" y="415776"/>
                </a:cubicBezTo>
                <a:cubicBezTo>
                  <a:pt x="156874" y="418821"/>
                  <a:pt x="171757" y="421768"/>
                  <a:pt x="177454" y="423396"/>
                </a:cubicBezTo>
                <a:cubicBezTo>
                  <a:pt x="181316" y="424499"/>
                  <a:pt x="185292" y="425410"/>
                  <a:pt x="188884" y="427206"/>
                </a:cubicBezTo>
                <a:cubicBezTo>
                  <a:pt x="192980" y="429254"/>
                  <a:pt x="196105" y="433022"/>
                  <a:pt x="200314" y="434826"/>
                </a:cubicBezTo>
                <a:cubicBezTo>
                  <a:pt x="238597" y="451233"/>
                  <a:pt x="187192" y="420645"/>
                  <a:pt x="238414" y="446256"/>
                </a:cubicBezTo>
                <a:cubicBezTo>
                  <a:pt x="245920" y="450009"/>
                  <a:pt x="256274" y="456084"/>
                  <a:pt x="265084" y="457686"/>
                </a:cubicBezTo>
                <a:cubicBezTo>
                  <a:pt x="288459" y="461936"/>
                  <a:pt x="328512" y="463849"/>
                  <a:pt x="348904" y="465306"/>
                </a:cubicBezTo>
                <a:cubicBezTo>
                  <a:pt x="394624" y="464036"/>
                  <a:pt x="440454" y="464917"/>
                  <a:pt x="486064" y="461496"/>
                </a:cubicBezTo>
                <a:cubicBezTo>
                  <a:pt x="491728" y="461071"/>
                  <a:pt x="496084" y="456113"/>
                  <a:pt x="501304" y="453876"/>
                </a:cubicBezTo>
                <a:cubicBezTo>
                  <a:pt x="523388" y="444412"/>
                  <a:pt x="502198" y="457090"/>
                  <a:pt x="524164" y="442446"/>
                </a:cubicBezTo>
                <a:cubicBezTo>
                  <a:pt x="526704" y="438636"/>
                  <a:pt x="528208" y="433877"/>
                  <a:pt x="531784" y="431016"/>
                </a:cubicBezTo>
                <a:cubicBezTo>
                  <a:pt x="534920" y="428507"/>
                  <a:pt x="540374" y="430046"/>
                  <a:pt x="543214" y="427206"/>
                </a:cubicBezTo>
                <a:cubicBezTo>
                  <a:pt x="546054" y="424366"/>
                  <a:pt x="544184" y="418616"/>
                  <a:pt x="547024" y="415776"/>
                </a:cubicBezTo>
                <a:cubicBezTo>
                  <a:pt x="549864" y="412936"/>
                  <a:pt x="554862" y="413762"/>
                  <a:pt x="558454" y="411966"/>
                </a:cubicBezTo>
                <a:cubicBezTo>
                  <a:pt x="562550" y="409918"/>
                  <a:pt x="566074" y="406886"/>
                  <a:pt x="569884" y="404346"/>
                </a:cubicBezTo>
                <a:cubicBezTo>
                  <a:pt x="590204" y="373866"/>
                  <a:pt x="563534" y="410696"/>
                  <a:pt x="588934" y="385296"/>
                </a:cubicBezTo>
                <a:cubicBezTo>
                  <a:pt x="614334" y="359896"/>
                  <a:pt x="577504" y="386566"/>
                  <a:pt x="607984" y="366246"/>
                </a:cubicBezTo>
                <a:cubicBezTo>
                  <a:pt x="610524" y="362436"/>
                  <a:pt x="613332" y="358792"/>
                  <a:pt x="615604" y="354816"/>
                </a:cubicBezTo>
                <a:cubicBezTo>
                  <a:pt x="618422" y="349885"/>
                  <a:pt x="619588" y="343939"/>
                  <a:pt x="623224" y="339576"/>
                </a:cubicBezTo>
                <a:cubicBezTo>
                  <a:pt x="626155" y="336058"/>
                  <a:pt x="630844" y="334496"/>
                  <a:pt x="634654" y="331956"/>
                </a:cubicBezTo>
                <a:lnTo>
                  <a:pt x="642274" y="309096"/>
                </a:lnTo>
                <a:lnTo>
                  <a:pt x="646084" y="297666"/>
                </a:lnTo>
                <a:cubicBezTo>
                  <a:pt x="644814" y="267186"/>
                  <a:pt x="645643" y="236546"/>
                  <a:pt x="642274" y="206226"/>
                </a:cubicBezTo>
                <a:cubicBezTo>
                  <a:pt x="641768" y="201675"/>
                  <a:pt x="636458" y="199005"/>
                  <a:pt x="634654" y="194796"/>
                </a:cubicBezTo>
                <a:cubicBezTo>
                  <a:pt x="631604" y="187679"/>
                  <a:pt x="628346" y="160111"/>
                  <a:pt x="623224" y="156696"/>
                </a:cubicBezTo>
                <a:lnTo>
                  <a:pt x="611794" y="149076"/>
                </a:lnTo>
                <a:cubicBezTo>
                  <a:pt x="604377" y="126824"/>
                  <a:pt x="613788" y="147260"/>
                  <a:pt x="596554" y="130026"/>
                </a:cubicBezTo>
                <a:cubicBezTo>
                  <a:pt x="593316" y="126788"/>
                  <a:pt x="592172" y="121834"/>
                  <a:pt x="588934" y="118596"/>
                </a:cubicBezTo>
                <a:cubicBezTo>
                  <a:pt x="585696" y="115358"/>
                  <a:pt x="581022" y="113907"/>
                  <a:pt x="577504" y="110976"/>
                </a:cubicBezTo>
                <a:cubicBezTo>
                  <a:pt x="560311" y="96649"/>
                  <a:pt x="572703" y="102245"/>
                  <a:pt x="554644" y="91926"/>
                </a:cubicBezTo>
                <a:cubicBezTo>
                  <a:pt x="499147" y="60213"/>
                  <a:pt x="570718" y="101868"/>
                  <a:pt x="527974" y="80496"/>
                </a:cubicBezTo>
                <a:cubicBezTo>
                  <a:pt x="523878" y="78448"/>
                  <a:pt x="520520" y="75148"/>
                  <a:pt x="516544" y="72876"/>
                </a:cubicBezTo>
                <a:cubicBezTo>
                  <a:pt x="491272" y="58435"/>
                  <a:pt x="511246" y="70605"/>
                  <a:pt x="489874" y="61446"/>
                </a:cubicBezTo>
                <a:cubicBezTo>
                  <a:pt x="484654" y="59209"/>
                  <a:pt x="480022" y="55622"/>
                  <a:pt x="474634" y="53826"/>
                </a:cubicBezTo>
                <a:cubicBezTo>
                  <a:pt x="469845" y="52230"/>
                  <a:pt x="435922" y="46632"/>
                  <a:pt x="432724" y="46206"/>
                </a:cubicBezTo>
                <a:lnTo>
                  <a:pt x="341284" y="34776"/>
                </a:lnTo>
                <a:cubicBezTo>
                  <a:pt x="331124" y="33506"/>
                  <a:pt x="320904" y="32649"/>
                  <a:pt x="310804" y="30966"/>
                </a:cubicBezTo>
                <a:cubicBezTo>
                  <a:pt x="295564" y="28426"/>
                  <a:pt x="279741" y="28232"/>
                  <a:pt x="265084" y="23346"/>
                </a:cubicBezTo>
                <a:cubicBezTo>
                  <a:pt x="237405" y="14120"/>
                  <a:pt x="210474" y="3026"/>
                  <a:pt x="192694" y="486"/>
                </a:cubicBezTo>
                <a:close/>
              </a:path>
            </a:pathLst>
          </a:custGeom>
          <a:solidFill>
            <a:srgbClr val="FFC000">
              <a:alpha val="10000"/>
            </a:srgbClr>
          </a:solidFill>
          <a:ln>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6">
            <a:extLst>
              <a:ext uri="{FF2B5EF4-FFF2-40B4-BE49-F238E27FC236}">
                <a16:creationId xmlns:a16="http://schemas.microsoft.com/office/drawing/2014/main" id="{FA66093D-D2B3-4F91-AA90-5C9DD8A20E98}"/>
              </a:ext>
            </a:extLst>
          </p:cNvPr>
          <p:cNvSpPr txBox="1">
            <a:spLocks/>
          </p:cNvSpPr>
          <p:nvPr/>
        </p:nvSpPr>
        <p:spPr>
          <a:xfrm>
            <a:off x="7270433" y="3617233"/>
            <a:ext cx="3165540" cy="27516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a:solidFill>
                  <a:schemeClr val="bg1"/>
                </a:solidFill>
                <a:latin typeface="+mn-lt"/>
              </a:rPr>
              <a:t>MR/US </a:t>
            </a:r>
            <a:r>
              <a:rPr lang="en-US" sz="1400" dirty="0">
                <a:solidFill>
                  <a:schemeClr val="bg1"/>
                </a:solidFill>
                <a:latin typeface="+mn-lt"/>
              </a:rPr>
              <a:t>Fusion</a:t>
            </a:r>
          </a:p>
        </p:txBody>
      </p:sp>
      <p:sp>
        <p:nvSpPr>
          <p:cNvPr id="18" name="Title 1">
            <a:extLst>
              <a:ext uri="{FF2B5EF4-FFF2-40B4-BE49-F238E27FC236}">
                <a16:creationId xmlns:a16="http://schemas.microsoft.com/office/drawing/2014/main" id="{303A5B1D-F504-452E-8A7E-2321C83DC3AD}"/>
              </a:ext>
            </a:extLst>
          </p:cNvPr>
          <p:cNvSpPr txBox="1">
            <a:spLocks/>
          </p:cNvSpPr>
          <p:nvPr/>
        </p:nvSpPr>
        <p:spPr>
          <a:xfrm>
            <a:off x="65575" y="13045"/>
            <a:ext cx="12060848" cy="688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a:solidFill>
                  <a:schemeClr val="tx1">
                    <a:lumMod val="50000"/>
                    <a:lumOff val="50000"/>
                  </a:schemeClr>
                </a:solidFill>
                <a:latin typeface="+mn-lt"/>
              </a:rPr>
              <a:t>Técnicas de Procedimiento: Biopsias de Imágenes de </a:t>
            </a:r>
            <a:r>
              <a:rPr lang="es-ES" sz="2800" b="1" dirty="0" err="1">
                <a:solidFill>
                  <a:schemeClr val="tx1">
                    <a:lumMod val="50000"/>
                    <a:lumOff val="50000"/>
                  </a:schemeClr>
                </a:solidFill>
                <a:latin typeface="+mn-lt"/>
              </a:rPr>
              <a:t>Us</a:t>
            </a:r>
            <a:r>
              <a:rPr lang="es-ES" sz="2800" b="1" dirty="0">
                <a:solidFill>
                  <a:schemeClr val="tx1">
                    <a:lumMod val="50000"/>
                    <a:lumOff val="50000"/>
                  </a:schemeClr>
                </a:solidFill>
                <a:latin typeface="+mn-lt"/>
              </a:rPr>
              <a:t> y Multimodalidad</a:t>
            </a:r>
          </a:p>
        </p:txBody>
      </p:sp>
      <p:sp>
        <p:nvSpPr>
          <p:cNvPr id="20" name="TextBox 19">
            <a:extLst>
              <a:ext uri="{FF2B5EF4-FFF2-40B4-BE49-F238E27FC236}">
                <a16:creationId xmlns:a16="http://schemas.microsoft.com/office/drawing/2014/main" id="{2E4D4CDE-48D1-4347-BC54-E2ABD9ABE45C}"/>
              </a:ext>
            </a:extLst>
          </p:cNvPr>
          <p:cNvSpPr txBox="1"/>
          <p:nvPr/>
        </p:nvSpPr>
        <p:spPr>
          <a:xfrm>
            <a:off x="4290472" y="3457351"/>
            <a:ext cx="326595" cy="369332"/>
          </a:xfrm>
          <a:prstGeom prst="rect">
            <a:avLst/>
          </a:prstGeom>
          <a:noFill/>
        </p:spPr>
        <p:txBody>
          <a:bodyPr wrap="square" rtlCol="0">
            <a:spAutoFit/>
          </a:bodyPr>
          <a:lstStyle/>
          <a:p>
            <a:r>
              <a:rPr lang="en-US" b="1" dirty="0">
                <a:solidFill>
                  <a:srgbClr val="FF0000"/>
                </a:solidFill>
              </a:rPr>
              <a:t>b</a:t>
            </a:r>
          </a:p>
        </p:txBody>
      </p:sp>
      <p:sp>
        <p:nvSpPr>
          <p:cNvPr id="22" name="TextBox 21">
            <a:extLst>
              <a:ext uri="{FF2B5EF4-FFF2-40B4-BE49-F238E27FC236}">
                <a16:creationId xmlns:a16="http://schemas.microsoft.com/office/drawing/2014/main" id="{52875132-729A-499F-8798-F270B3EFE77C}"/>
              </a:ext>
            </a:extLst>
          </p:cNvPr>
          <p:cNvSpPr txBox="1"/>
          <p:nvPr/>
        </p:nvSpPr>
        <p:spPr>
          <a:xfrm>
            <a:off x="7270433" y="3240767"/>
            <a:ext cx="326595" cy="369332"/>
          </a:xfrm>
          <a:prstGeom prst="rect">
            <a:avLst/>
          </a:prstGeom>
          <a:noFill/>
        </p:spPr>
        <p:txBody>
          <a:bodyPr wrap="square" rtlCol="0">
            <a:spAutoFit/>
          </a:bodyPr>
          <a:lstStyle/>
          <a:p>
            <a:r>
              <a:rPr lang="en-US" b="1" dirty="0">
                <a:solidFill>
                  <a:srgbClr val="FF0000"/>
                </a:solidFill>
              </a:rPr>
              <a:t>c</a:t>
            </a:r>
          </a:p>
        </p:txBody>
      </p:sp>
      <p:sp>
        <p:nvSpPr>
          <p:cNvPr id="24" name="Title 6">
            <a:extLst>
              <a:ext uri="{FF2B5EF4-FFF2-40B4-BE49-F238E27FC236}">
                <a16:creationId xmlns:a16="http://schemas.microsoft.com/office/drawing/2014/main" id="{A087561F-2400-4582-8F9D-277C9D0374CB}"/>
              </a:ext>
            </a:extLst>
          </p:cNvPr>
          <p:cNvSpPr txBox="1">
            <a:spLocks/>
          </p:cNvSpPr>
          <p:nvPr/>
        </p:nvSpPr>
        <p:spPr>
          <a:xfrm>
            <a:off x="1174420" y="3545926"/>
            <a:ext cx="3165540" cy="27516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00" dirty="0">
                <a:solidFill>
                  <a:schemeClr val="bg1"/>
                </a:solidFill>
                <a:latin typeface="+mn-lt"/>
              </a:rPr>
              <a:t>Axial gadolinium contrast-enhanced MR</a:t>
            </a:r>
          </a:p>
        </p:txBody>
      </p:sp>
      <p:sp>
        <p:nvSpPr>
          <p:cNvPr id="23" name="TextBox 22">
            <a:extLst>
              <a:ext uri="{FF2B5EF4-FFF2-40B4-BE49-F238E27FC236}">
                <a16:creationId xmlns:a16="http://schemas.microsoft.com/office/drawing/2014/main" id="{61565415-EB3A-4FEF-9D81-FCD696C89A67}"/>
              </a:ext>
            </a:extLst>
          </p:cNvPr>
          <p:cNvSpPr txBox="1"/>
          <p:nvPr/>
        </p:nvSpPr>
        <p:spPr>
          <a:xfrm>
            <a:off x="7270432" y="5958889"/>
            <a:ext cx="326595" cy="369332"/>
          </a:xfrm>
          <a:prstGeom prst="rect">
            <a:avLst/>
          </a:prstGeom>
          <a:noFill/>
        </p:spPr>
        <p:txBody>
          <a:bodyPr wrap="square" rtlCol="0">
            <a:spAutoFit/>
          </a:bodyPr>
          <a:lstStyle/>
          <a:p>
            <a:r>
              <a:rPr lang="en-US" b="1" dirty="0">
                <a:solidFill>
                  <a:srgbClr val="FF0000"/>
                </a:solidFill>
              </a:rPr>
              <a:t>d</a:t>
            </a:r>
          </a:p>
        </p:txBody>
      </p:sp>
      <p:sp>
        <p:nvSpPr>
          <p:cNvPr id="19" name="TextBox 18">
            <a:extLst>
              <a:ext uri="{FF2B5EF4-FFF2-40B4-BE49-F238E27FC236}">
                <a16:creationId xmlns:a16="http://schemas.microsoft.com/office/drawing/2014/main" id="{E6C6C7D3-BE85-4C4F-9DD3-FBAD7179B097}"/>
              </a:ext>
            </a:extLst>
          </p:cNvPr>
          <p:cNvSpPr txBox="1"/>
          <p:nvPr/>
        </p:nvSpPr>
        <p:spPr>
          <a:xfrm>
            <a:off x="1103912" y="3451760"/>
            <a:ext cx="326595" cy="369332"/>
          </a:xfrm>
          <a:prstGeom prst="rect">
            <a:avLst/>
          </a:prstGeom>
          <a:noFill/>
        </p:spPr>
        <p:txBody>
          <a:bodyPr wrap="square" rtlCol="0">
            <a:spAutoFit/>
          </a:bodyPr>
          <a:lstStyle/>
          <a:p>
            <a:r>
              <a:rPr lang="en-US" b="1" dirty="0">
                <a:solidFill>
                  <a:srgbClr val="FF0000"/>
                </a:solidFill>
              </a:rPr>
              <a:t>a</a:t>
            </a:r>
          </a:p>
        </p:txBody>
      </p:sp>
      <p:sp>
        <p:nvSpPr>
          <p:cNvPr id="26" name="Title 6">
            <a:extLst>
              <a:ext uri="{FF2B5EF4-FFF2-40B4-BE49-F238E27FC236}">
                <a16:creationId xmlns:a16="http://schemas.microsoft.com/office/drawing/2014/main" id="{B49A9731-DE66-4DCB-B466-031DDC835FFA}"/>
              </a:ext>
            </a:extLst>
          </p:cNvPr>
          <p:cNvSpPr txBox="1">
            <a:spLocks/>
          </p:cNvSpPr>
          <p:nvPr/>
        </p:nvSpPr>
        <p:spPr>
          <a:xfrm>
            <a:off x="5462773" y="3598568"/>
            <a:ext cx="429206" cy="222524"/>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00">
                <a:solidFill>
                  <a:schemeClr val="bg1"/>
                </a:solidFill>
                <a:latin typeface="+mn-lt"/>
              </a:rPr>
              <a:t>US</a:t>
            </a:r>
            <a:endParaRPr lang="en-US" sz="1300" dirty="0">
              <a:solidFill>
                <a:schemeClr val="bg1"/>
              </a:solidFill>
              <a:latin typeface="+mn-lt"/>
            </a:endParaRPr>
          </a:p>
        </p:txBody>
      </p:sp>
    </p:spTree>
    <p:extLst>
      <p:ext uri="{BB962C8B-B14F-4D97-AF65-F5344CB8AC3E}">
        <p14:creationId xmlns:p14="http://schemas.microsoft.com/office/powerpoint/2010/main" val="2903440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86C6-40A7-7141-AEA2-5F001DC83961}"/>
              </a:ext>
            </a:extLst>
          </p:cNvPr>
          <p:cNvSpPr txBox="1">
            <a:spLocks/>
          </p:cNvSpPr>
          <p:nvPr/>
        </p:nvSpPr>
        <p:spPr>
          <a:xfrm>
            <a:off x="1981200" y="165631"/>
            <a:ext cx="8229600" cy="720194"/>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Conclusion</a:t>
            </a:r>
          </a:p>
        </p:txBody>
      </p:sp>
      <p:sp>
        <p:nvSpPr>
          <p:cNvPr id="3" name="Rectangle 2">
            <a:extLst>
              <a:ext uri="{FF2B5EF4-FFF2-40B4-BE49-F238E27FC236}">
                <a16:creationId xmlns:a16="http://schemas.microsoft.com/office/drawing/2014/main" id="{31C5F275-DF62-6D41-AAF5-D6DEBFD88A1F}"/>
              </a:ext>
            </a:extLst>
          </p:cNvPr>
          <p:cNvSpPr/>
          <p:nvPr/>
        </p:nvSpPr>
        <p:spPr>
          <a:xfrm>
            <a:off x="742872" y="1074509"/>
            <a:ext cx="10706256" cy="5324535"/>
          </a:xfrm>
          <a:prstGeom prst="rect">
            <a:avLst/>
          </a:prstGeom>
        </p:spPr>
        <p:txBody>
          <a:bodyPr wrap="square">
            <a:spAutoFit/>
          </a:bodyPr>
          <a:lstStyle/>
          <a:p>
            <a:pPr marL="285750" indent="-285750">
              <a:buFont typeface="Arial" panose="020B0604020202020204" pitchFamily="34" charset="0"/>
              <a:buChar char="•"/>
            </a:pPr>
            <a:r>
              <a:rPr lang="es-ES" sz="2000" dirty="0">
                <a:latin typeface="Calibri" panose="020F0502020204030204" pitchFamily="34" charset="0"/>
                <a:ea typeface="Times New Roman" panose="02020603050405020304" pitchFamily="18" charset="0"/>
                <a:cs typeface="Calibri" panose="020F0502020204030204" pitchFamily="34" charset="0"/>
              </a:rPr>
              <a:t>La biopsia de tejido guiada por imágenes es una herramienta segura y eficaz para proporcionar tejido para diagnosticar afecciones patológicas y para fines de pruebas genéticas.</a:t>
            </a:r>
          </a:p>
          <a:p>
            <a:pPr marL="285750" indent="-285750">
              <a:buFont typeface="Arial" panose="020B0604020202020204" pitchFamily="34" charset="0"/>
              <a:buChar char="•"/>
            </a:pPr>
            <a:endParaRPr lang="en-US" sz="2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s-ES" sz="2000" dirty="0">
                <a:latin typeface="Calibri" panose="020F0502020204030204" pitchFamily="34" charset="0"/>
                <a:ea typeface="Times New Roman" panose="02020603050405020304" pitchFamily="18" charset="0"/>
                <a:cs typeface="Calibri" panose="020F0502020204030204" pitchFamily="34" charset="0"/>
              </a:rPr>
              <a:t>Características de la lesión objetivo, como la ubicación de la lesión, la viabilidad del tejido, el tipo de tejido y el potencial metastásico considerado en la planificación de la biopsia.</a:t>
            </a:r>
            <a:endParaRPr lang="en-US" sz="2000" dirty="0">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2000" dirty="0">
                <a:latin typeface="Calibri" panose="020F0502020204030204" pitchFamily="34" charset="0"/>
                <a:cs typeface="Calibri" panose="020F0502020204030204" pitchFamily="34" charset="0"/>
              </a:rPr>
              <a:t>Las modificaciones de posicionamiento, como la inclinación del </a:t>
            </a:r>
            <a:r>
              <a:rPr lang="es-ES" sz="2000" dirty="0" err="1">
                <a:latin typeface="Calibri" panose="020F0502020204030204" pitchFamily="34" charset="0"/>
                <a:cs typeface="Calibri" panose="020F0502020204030204" pitchFamily="34" charset="0"/>
              </a:rPr>
              <a:t>Gantry</a:t>
            </a:r>
            <a:r>
              <a:rPr lang="es-ES" sz="2000" dirty="0">
                <a:latin typeface="Calibri" panose="020F0502020204030204" pitchFamily="34" charset="0"/>
                <a:cs typeface="Calibri" panose="020F0502020204030204" pitchFamily="34" charset="0"/>
              </a:rPr>
              <a:t> o la posición del paciente, pueden facilitar el objetivo exitoso de la línea de visión mediante el reposicionamiento de las estructuras superpuestas o poniendo las lesiones en una posición más superficial.</a:t>
            </a:r>
            <a:endParaRPr lang="en-US" sz="20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2000" dirty="0">
                <a:latin typeface="Calibri" panose="020F0502020204030204" pitchFamily="34" charset="0"/>
                <a:cs typeface="Calibri" panose="020F0502020204030204" pitchFamily="34" charset="0"/>
              </a:rPr>
              <a:t>Las técnicas que ayudan en la protección de las estructuras locales, como la </a:t>
            </a:r>
            <a:r>
              <a:rPr lang="es-ES" sz="2000" dirty="0" err="1">
                <a:latin typeface="Calibri" panose="020F0502020204030204" pitchFamily="34" charset="0"/>
                <a:cs typeface="Calibri" panose="020F0502020204030204" pitchFamily="34" charset="0"/>
              </a:rPr>
              <a:t>hidrodisección</a:t>
            </a:r>
            <a:r>
              <a:rPr lang="es-ES" sz="2000" dirty="0">
                <a:latin typeface="Calibri" panose="020F0502020204030204" pitchFamily="34" charset="0"/>
                <a:cs typeface="Calibri" panose="020F0502020204030204" pitchFamily="34" charset="0"/>
              </a:rPr>
              <a:t> y las técnicas de agujas romas  o palanca, también pueden facilitar un acceso seguro a una gama más amplia de anatomía</a:t>
            </a:r>
            <a:r>
              <a:rPr lang="en-US"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2000" dirty="0">
                <a:latin typeface="Calibri" panose="020F0502020204030204" pitchFamily="34" charset="0"/>
                <a:cs typeface="Calibri" panose="020F0502020204030204" pitchFamily="34" charset="0"/>
              </a:rPr>
              <a:t>El uso de imágenes multimodales o adyuvantes, incluidos el CEUS, la fusión por RMN/EE. UU. y la segmentación asistida por PET, puede proporcionar medios nuevos y adicionales para localizar mejor las lesiones diana.</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849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566" y="973589"/>
            <a:ext cx="10748867" cy="4524315"/>
          </a:xfrm>
          <a:prstGeom prst="rect">
            <a:avLst/>
          </a:prstGeom>
          <a:noFill/>
        </p:spPr>
        <p:txBody>
          <a:bodyPr wrap="square" rtlCol="0">
            <a:spAutoFit/>
          </a:bodyPr>
          <a:lstStyle/>
          <a:p>
            <a:pPr marL="342900" indent="-342900">
              <a:buFont typeface="Arial" panose="020B0604020202020204" pitchFamily="34" charset="0"/>
              <a:buChar char="•"/>
            </a:pPr>
            <a:r>
              <a:rPr lang="en-US" sz="1600" dirty="0"/>
              <a:t>Golder WA, Borchert M, Wolf KJ. Outcomes and benefits of CT-guided biopsy. Acad Radiol 1998;5(Suppl 2):S317–320. </a:t>
            </a:r>
          </a:p>
          <a:p>
            <a:pPr marL="342900" indent="-342900">
              <a:buFont typeface="Arial" panose="020B0604020202020204" pitchFamily="34" charset="0"/>
              <a:buChar char="•"/>
            </a:pPr>
            <a:r>
              <a:rPr lang="en-US" sz="1600" dirty="0"/>
              <a:t>Virayavanich W, Ringler MD, Chin CT, et al. CT-guided biopsy of bone and soft-tissue lesions: role of on-site immediate cytologic evaluation. J Vasc Interv Radiol 2011;22(7):1024–1030. </a:t>
            </a:r>
          </a:p>
          <a:p>
            <a:pPr marL="342900" indent="-342900">
              <a:buFont typeface="Arial" panose="020B0604020202020204" pitchFamily="34" charset="0"/>
              <a:buChar char="•"/>
            </a:pPr>
            <a:r>
              <a:rPr lang="en-US" sz="1600" dirty="0"/>
              <a:t>Favelier S, Guiu S, Cherblanc V, Cercueil JP, Krausé D, Guiu B. Transthoracic adrenal biopsy procedure using artificial carbon dioxide pneumothorax as outpatient procedure. Cardiovasc Intervent Radiol. 2013;36(4):1184–1187.</a:t>
            </a:r>
          </a:p>
          <a:p>
            <a:pPr marL="342900" indent="-342900">
              <a:buFont typeface="Arial" panose="020B0604020202020204" pitchFamily="34" charset="0"/>
              <a:buChar char="•"/>
            </a:pPr>
            <a:r>
              <a:rPr lang="en-US" sz="1600" dirty="0"/>
              <a:t>Lee MH, </a:t>
            </a:r>
            <a:r>
              <a:rPr lang="en-US" sz="1600" dirty="0" err="1"/>
              <a:t>Lubner</a:t>
            </a:r>
            <a:r>
              <a:rPr lang="en-US" sz="1600" dirty="0"/>
              <a:t> MG, Hinshaw JL, Pickhardt PJ. Ultrasound guidance versus CT guidance for peripheral lung biopsy: Performance according to lesion size and pleural contact. AJR Am J Roentgenol. 2018;210(3):W110–W117.</a:t>
            </a:r>
          </a:p>
          <a:p>
            <a:pPr marL="342900" indent="-342900">
              <a:buFont typeface="Arial" panose="020B0604020202020204" pitchFamily="34" charset="0"/>
              <a:buChar char="•"/>
            </a:pPr>
            <a:r>
              <a:rPr lang="en-US" sz="1600" dirty="0"/>
              <a:t>Schmit GD, Kurup AN, Schmitz JJ, Atwell TD. The “Leverage Technique”: Using Needles to Displace the Stomach during Liver Ablation. J Vasc Interv Radiol 2016;27(11):1765–1767. </a:t>
            </a:r>
          </a:p>
          <a:p>
            <a:pPr marL="342900" indent="-342900">
              <a:buFont typeface="Arial" panose="020B0604020202020204" pitchFamily="34" charset="0"/>
              <a:buChar char="•"/>
            </a:pPr>
            <a:r>
              <a:rPr lang="en-US" sz="1600" dirty="0"/>
              <a:t>Epelboym Y, Shyn P, Kelil T, et al. Use of a 3D-Printed Abdominal Compression Device to Facilitate CT Fluoroscopy-Guided Percutaneous Interventions. AJR Am J Roentgenol. 2017;209(2):435–441</a:t>
            </a:r>
          </a:p>
          <a:p>
            <a:pPr marL="342900" indent="-342900">
              <a:buFont typeface="Arial" panose="020B0604020202020204" pitchFamily="34" charset="0"/>
              <a:buChar char="•"/>
            </a:pPr>
            <a:r>
              <a:rPr lang="en-US" sz="1600" dirty="0"/>
              <a:t>Chehab M, Zintsmaster S, Jafri SZ, Richards M, Roy A. CT-guided Transosseous Soft Tissue Biopsy: Techniques, Outcomes and Complications in 50 Cases. Cardiovasc Intervent Radiol 2017;40(9):1461–1468. </a:t>
            </a:r>
          </a:p>
          <a:p>
            <a:pPr marL="342900" indent="-342900">
              <a:buFont typeface="Arial" panose="020B0604020202020204" pitchFamily="34" charset="0"/>
              <a:buChar char="•"/>
            </a:pPr>
            <a:r>
              <a:rPr lang="en-US" sz="1600" dirty="0"/>
              <a:t>Carrero E, Arguis P, Sanchez M, Sala-Blanch X. Ultrasound-guided phrenic nerve block for CT-guided percutaneous pulmonary fine-needle aspiration biopsy. J Vasc Interv Radiol 2015;26(4):597–599.</a:t>
            </a:r>
          </a:p>
          <a:p>
            <a:pPr marL="342900" indent="-342900">
              <a:buFont typeface="Arial" panose="020B0604020202020204" pitchFamily="34" charset="0"/>
              <a:buChar char="•"/>
            </a:pPr>
            <a:r>
              <a:rPr lang="en-US" sz="1600" dirty="0"/>
              <a:t>Kobayashi K, Bhargava P, Raja S, et al. Image-guided biopsy: what the interventional radiologist needs to know about PET/CT. </a:t>
            </a:r>
            <a:r>
              <a:rPr lang="en-US" sz="1600" dirty="0" err="1"/>
              <a:t>RadioGraphics</a:t>
            </a:r>
            <a:r>
              <a:rPr lang="en-US" sz="1600" dirty="0"/>
              <a:t> 2012;32(5):1483–1501. </a:t>
            </a:r>
          </a:p>
          <a:p>
            <a:pPr marL="342900" indent="-342900">
              <a:buFont typeface="+mj-lt"/>
              <a:buAutoNum type="arabicPeriod"/>
            </a:pPr>
            <a:endParaRPr lang="en-US" sz="1600" dirty="0"/>
          </a:p>
        </p:txBody>
      </p:sp>
    </p:spTree>
    <p:extLst>
      <p:ext uri="{BB962C8B-B14F-4D97-AF65-F5344CB8AC3E}">
        <p14:creationId xmlns:p14="http://schemas.microsoft.com/office/powerpoint/2010/main" val="69199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CEB7-8517-BA4A-AB5D-49A2A9939173}"/>
              </a:ext>
            </a:extLst>
          </p:cNvPr>
          <p:cNvSpPr txBox="1">
            <a:spLocks/>
          </p:cNvSpPr>
          <p:nvPr/>
        </p:nvSpPr>
        <p:spPr>
          <a:xfrm>
            <a:off x="1981200" y="274638"/>
            <a:ext cx="8229600" cy="868362"/>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a:t>Entorno</a:t>
            </a:r>
            <a:r>
              <a:rPr lang="en-US" sz="4800" b="1" dirty="0"/>
              <a:t> </a:t>
            </a:r>
          </a:p>
        </p:txBody>
      </p:sp>
      <p:sp>
        <p:nvSpPr>
          <p:cNvPr id="3" name="Content Placeholder 2">
            <a:extLst>
              <a:ext uri="{FF2B5EF4-FFF2-40B4-BE49-F238E27FC236}">
                <a16:creationId xmlns:a16="http://schemas.microsoft.com/office/drawing/2014/main" id="{4A89D768-CD18-B844-970E-6EED378399FB}"/>
              </a:ext>
            </a:extLst>
          </p:cNvPr>
          <p:cNvSpPr txBox="1">
            <a:spLocks/>
          </p:cNvSpPr>
          <p:nvPr/>
        </p:nvSpPr>
        <p:spPr>
          <a:xfrm>
            <a:off x="1258418" y="1388962"/>
            <a:ext cx="9416746" cy="4613476"/>
          </a:xfrm>
        </p:spPr>
        <p:txBody>
          <a:bodyPr>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200" u="sng" dirty="0" err="1"/>
              <a:t>Dispositivos</a:t>
            </a:r>
            <a:r>
              <a:rPr lang="en-US" sz="3200" u="sng" dirty="0"/>
              <a:t> de </a:t>
            </a:r>
            <a:r>
              <a:rPr lang="en-US" sz="3200" u="sng" dirty="0" err="1"/>
              <a:t>toma</a:t>
            </a:r>
            <a:r>
              <a:rPr lang="en-US" sz="3200" u="sng" dirty="0"/>
              <a:t> de </a:t>
            </a:r>
            <a:r>
              <a:rPr lang="en-US" sz="3200" u="sng" dirty="0" err="1"/>
              <a:t>muestra</a:t>
            </a:r>
            <a:r>
              <a:rPr lang="en-US" sz="3200" u="sng" dirty="0"/>
              <a:t> de </a:t>
            </a:r>
            <a:r>
              <a:rPr lang="en-US" sz="3200" u="sng" dirty="0" err="1"/>
              <a:t>tejidos</a:t>
            </a:r>
            <a:endParaRPr lang="en-US" sz="3200" u="sng" dirty="0"/>
          </a:p>
          <a:p>
            <a:pPr marL="514350" indent="-514350">
              <a:buFont typeface="+mj-lt"/>
              <a:buAutoNum type="arabicPeriod"/>
            </a:pPr>
            <a:endParaRPr lang="en-US" sz="3200" u="sng" dirty="0">
              <a:hlinkClick r:id="rId3" action="ppaction://hlinksldjump"/>
            </a:endParaRPr>
          </a:p>
          <a:p>
            <a:pPr marL="514350" indent="-514350">
              <a:buFont typeface="+mj-lt"/>
              <a:buAutoNum type="arabicPeriod"/>
            </a:pPr>
            <a:r>
              <a:rPr lang="en-US" sz="3200" dirty="0"/>
              <a:t>Consideraciones </a:t>
            </a:r>
            <a:r>
              <a:rPr lang="en-US" sz="3200" dirty="0" err="1"/>
              <a:t>sobre</a:t>
            </a:r>
            <a:r>
              <a:rPr lang="en-US" sz="3200" dirty="0"/>
              <a:t> </a:t>
            </a:r>
            <a:r>
              <a:rPr lang="en-US" sz="3200" dirty="0" err="1"/>
              <a:t>lesiones</a:t>
            </a:r>
            <a:r>
              <a:rPr lang="en-US" sz="3200" dirty="0"/>
              <a:t> </a:t>
            </a:r>
            <a:r>
              <a:rPr lang="en-US" sz="3200" dirty="0" err="1"/>
              <a:t>objetivo</a:t>
            </a:r>
            <a:endParaRPr lang="en-US" sz="3200" dirty="0"/>
          </a:p>
          <a:p>
            <a:pPr marL="514350" indent="-514350">
              <a:buFont typeface="+mj-lt"/>
              <a:buAutoNum type="arabicPeriod"/>
            </a:pPr>
            <a:endParaRPr lang="en-US" sz="3200" dirty="0"/>
          </a:p>
          <a:p>
            <a:pPr marL="514350" indent="-514350">
              <a:buFont typeface="+mj-lt"/>
              <a:buAutoNum type="arabicPeriod"/>
            </a:pPr>
            <a:r>
              <a:rPr lang="en-US" sz="3200" dirty="0" err="1"/>
              <a:t>Técnicas</a:t>
            </a:r>
            <a:r>
              <a:rPr lang="en-US" sz="3200" dirty="0"/>
              <a:t> de </a:t>
            </a:r>
            <a:r>
              <a:rPr lang="en-US" sz="3200" dirty="0" err="1"/>
              <a:t>procedimiento</a:t>
            </a:r>
            <a:endParaRPr lang="en-US" sz="3200" dirty="0"/>
          </a:p>
          <a:p>
            <a:pPr marL="514350" indent="-514350">
              <a:buFont typeface="+mj-lt"/>
              <a:buAutoNum type="arabicPeriod"/>
            </a:pPr>
            <a:endParaRPr lang="en-US" sz="2800" dirty="0">
              <a:hlinkClick r:id="rId4" action="ppaction://hlinksldjump"/>
            </a:endParaRPr>
          </a:p>
          <a:p>
            <a:pPr marL="514350" indent="-514350">
              <a:buFont typeface="+mj-lt"/>
              <a:buAutoNum type="arabicPeriod"/>
            </a:pPr>
            <a:r>
              <a:rPr lang="en-US" dirty="0" err="1"/>
              <a:t>Procedimientos</a:t>
            </a:r>
            <a:r>
              <a:rPr lang="en-US" dirty="0"/>
              <a:t> </a:t>
            </a:r>
            <a:r>
              <a:rPr lang="en-US" dirty="0" err="1"/>
              <a:t>guiados</a:t>
            </a:r>
            <a:r>
              <a:rPr lang="en-US" dirty="0"/>
              <a:t> por TC</a:t>
            </a:r>
          </a:p>
          <a:p>
            <a:pPr marL="514350" indent="-514350">
              <a:buFont typeface="+mj-lt"/>
              <a:buAutoNum type="arabicPeriod"/>
            </a:pPr>
            <a:endParaRPr lang="en-US" sz="2800" dirty="0"/>
          </a:p>
          <a:p>
            <a:pPr lvl="2">
              <a:buFont typeface="Courier New" panose="02070309020205020404" pitchFamily="49" charset="0"/>
              <a:buChar char="o"/>
            </a:pPr>
            <a:r>
              <a:rPr lang="en-US" sz="2400" dirty="0" err="1"/>
              <a:t>Principios</a:t>
            </a:r>
            <a:r>
              <a:rPr lang="en-US" sz="2400" dirty="0"/>
              <a:t> </a:t>
            </a:r>
            <a:r>
              <a:rPr lang="en-US" sz="2400" dirty="0" err="1"/>
              <a:t>generales</a:t>
            </a:r>
            <a:r>
              <a:rPr lang="en-US" sz="2400" dirty="0"/>
              <a:t> y </a:t>
            </a:r>
            <a:r>
              <a:rPr lang="en-US" sz="2400" dirty="0" err="1"/>
              <a:t>desafíos</a:t>
            </a:r>
            <a:endParaRPr lang="en-US" sz="2400" dirty="0"/>
          </a:p>
          <a:p>
            <a:pPr lvl="2">
              <a:buFont typeface="Courier New" panose="02070309020205020404" pitchFamily="49" charset="0"/>
              <a:buChar char="o"/>
            </a:pPr>
            <a:r>
              <a:rPr lang="en-US" sz="2400" dirty="0" err="1"/>
              <a:t>Procedimientos</a:t>
            </a:r>
            <a:r>
              <a:rPr lang="en-US" sz="2400" dirty="0"/>
              <a:t> y </a:t>
            </a:r>
            <a:r>
              <a:rPr lang="en-US" sz="2400" dirty="0" err="1"/>
              <a:t>soluciones</a:t>
            </a:r>
            <a:r>
              <a:rPr lang="en-US" sz="2400" dirty="0"/>
              <a:t> </a:t>
            </a:r>
            <a:r>
              <a:rPr lang="en-US" sz="2400" dirty="0" err="1"/>
              <a:t>adjuntos</a:t>
            </a:r>
            <a:endParaRPr lang="en-US" sz="2400" dirty="0"/>
          </a:p>
          <a:p>
            <a:pPr lvl="2">
              <a:buFont typeface="Courier New" panose="02070309020205020404" pitchFamily="49" charset="0"/>
              <a:buChar char="o"/>
            </a:pPr>
            <a:endParaRPr lang="en-US" sz="2400" dirty="0"/>
          </a:p>
          <a:p>
            <a:pPr lvl="1"/>
            <a:r>
              <a:rPr lang="es-ES" sz="2800" dirty="0"/>
              <a:t>Procedimientos de imágenes multimodal y guiados por </a:t>
            </a:r>
            <a:r>
              <a:rPr lang="es-ES" sz="2800" dirty="0" err="1"/>
              <a:t>Ecografia</a:t>
            </a:r>
            <a:endParaRPr lang="es-ES" sz="2800" dirty="0"/>
          </a:p>
          <a:p>
            <a:pPr lvl="1"/>
            <a:endParaRPr lang="en-US" sz="2800" dirty="0"/>
          </a:p>
          <a:p>
            <a:pPr lvl="2">
              <a:buFont typeface="Courier New" panose="02070309020205020404" pitchFamily="49" charset="0"/>
              <a:buChar char="o"/>
            </a:pPr>
            <a:r>
              <a:rPr lang="es-ES" sz="2400" dirty="0"/>
              <a:t>Eco con contraste (CE/ECO)</a:t>
            </a:r>
            <a:endParaRPr lang="en-US" sz="2400" dirty="0"/>
          </a:p>
          <a:p>
            <a:pPr lvl="2">
              <a:buFont typeface="Courier New" panose="02070309020205020404" pitchFamily="49" charset="0"/>
              <a:buChar char="o"/>
            </a:pPr>
            <a:r>
              <a:rPr lang="en-US" sz="2400" dirty="0"/>
              <a:t>CT/ECO-MR Fusion</a:t>
            </a:r>
          </a:p>
        </p:txBody>
      </p:sp>
    </p:spTree>
    <p:extLst>
      <p:ext uri="{BB962C8B-B14F-4D97-AF65-F5344CB8AC3E}">
        <p14:creationId xmlns:p14="http://schemas.microsoft.com/office/powerpoint/2010/main" val="705083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2337-8EA4-7C4B-A5E9-244A65358F99}"/>
              </a:ext>
            </a:extLst>
          </p:cNvPr>
          <p:cNvSpPr txBox="1">
            <a:spLocks/>
          </p:cNvSpPr>
          <p:nvPr/>
        </p:nvSpPr>
        <p:spPr>
          <a:xfrm>
            <a:off x="1981200" y="225928"/>
            <a:ext cx="8229600" cy="730354"/>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t>Dispositivos</a:t>
            </a:r>
            <a:r>
              <a:rPr lang="en-US" b="1" dirty="0"/>
              <a:t> de </a:t>
            </a:r>
            <a:r>
              <a:rPr lang="en-US" b="1" dirty="0" err="1"/>
              <a:t>biopsia</a:t>
            </a:r>
            <a:r>
              <a:rPr lang="en-US" b="1" dirty="0"/>
              <a:t> de </a:t>
            </a:r>
            <a:r>
              <a:rPr lang="en-US" b="1" dirty="0" err="1"/>
              <a:t>tejidos</a:t>
            </a:r>
            <a:endParaRPr lang="en-US" b="1" dirty="0"/>
          </a:p>
        </p:txBody>
      </p:sp>
      <p:grpSp>
        <p:nvGrpSpPr>
          <p:cNvPr id="25" name="Group 24">
            <a:extLst>
              <a:ext uri="{FF2B5EF4-FFF2-40B4-BE49-F238E27FC236}">
                <a16:creationId xmlns:a16="http://schemas.microsoft.com/office/drawing/2014/main" id="{758162BB-3F2C-4828-90EE-AB015C9E2BD2}"/>
              </a:ext>
            </a:extLst>
          </p:cNvPr>
          <p:cNvGrpSpPr/>
          <p:nvPr/>
        </p:nvGrpSpPr>
        <p:grpSpPr>
          <a:xfrm>
            <a:off x="1543123" y="945396"/>
            <a:ext cx="9651409" cy="5605090"/>
            <a:chOff x="1943243" y="1447193"/>
            <a:chExt cx="9651409" cy="5605090"/>
          </a:xfrm>
        </p:grpSpPr>
        <p:sp>
          <p:nvSpPr>
            <p:cNvPr id="3" name="TextBox 2">
              <a:extLst>
                <a:ext uri="{FF2B5EF4-FFF2-40B4-BE49-F238E27FC236}">
                  <a16:creationId xmlns:a16="http://schemas.microsoft.com/office/drawing/2014/main" id="{08EBE8A1-5FB4-7B4D-81AF-082974434EBE}"/>
                </a:ext>
              </a:extLst>
            </p:cNvPr>
            <p:cNvSpPr txBox="1"/>
            <p:nvPr/>
          </p:nvSpPr>
          <p:spPr>
            <a:xfrm>
              <a:off x="1943243" y="1447193"/>
              <a:ext cx="8001000" cy="923330"/>
            </a:xfrm>
            <a:prstGeom prst="rect">
              <a:avLst/>
            </a:prstGeom>
            <a:noFill/>
          </p:spPr>
          <p:txBody>
            <a:bodyPr wrap="square" rtlCol="0">
              <a:spAutoFit/>
            </a:bodyPr>
            <a:lstStyle/>
            <a:p>
              <a:pPr marL="285750" indent="-285750">
                <a:buFont typeface="Arial" panose="020B0604020202020204" pitchFamily="34" charset="0"/>
                <a:buChar char="•"/>
              </a:pPr>
              <a:r>
                <a:rPr lang="es-ES" dirty="0"/>
                <a:t>Hay numerosos dispositivos de biopsia de aguja de núcleo de tejido blando disponibles para su uso, muchos de los cuales operan con un conjunto similar de principios:</a:t>
              </a:r>
              <a:endParaRPr lang="en-US" dirty="0"/>
            </a:p>
          </p:txBody>
        </p:sp>
        <p:sp>
          <p:nvSpPr>
            <p:cNvPr id="4" name="TextBox 3">
              <a:extLst>
                <a:ext uri="{FF2B5EF4-FFF2-40B4-BE49-F238E27FC236}">
                  <a16:creationId xmlns:a16="http://schemas.microsoft.com/office/drawing/2014/main" id="{D4C5FD79-0C54-7F4C-A356-FD063A137935}"/>
                </a:ext>
              </a:extLst>
            </p:cNvPr>
            <p:cNvSpPr txBox="1"/>
            <p:nvPr/>
          </p:nvSpPr>
          <p:spPr>
            <a:xfrm>
              <a:off x="5550344" y="4189961"/>
              <a:ext cx="6044308" cy="2862322"/>
            </a:xfrm>
            <a:prstGeom prst="rect">
              <a:avLst/>
            </a:prstGeom>
            <a:noFill/>
          </p:spPr>
          <p:txBody>
            <a:bodyPr wrap="square" rtlCol="0">
              <a:spAutoFit/>
            </a:bodyPr>
            <a:lstStyle/>
            <a:p>
              <a:r>
                <a:rPr lang="en-US" sz="2000" b="1" dirty="0">
                  <a:solidFill>
                    <a:srgbClr val="F96A70"/>
                  </a:solidFill>
                </a:rPr>
                <a:t>Control de </a:t>
              </a:r>
              <a:r>
                <a:rPr lang="en-US" sz="2000" b="1" dirty="0" err="1">
                  <a:solidFill>
                    <a:srgbClr val="F96A70"/>
                  </a:solidFill>
                </a:rPr>
                <a:t>profundidad</a:t>
              </a:r>
              <a:endParaRPr lang="en-US" sz="2000" dirty="0">
                <a:solidFill>
                  <a:srgbClr val="F96A70"/>
                </a:solidFill>
              </a:endParaRPr>
            </a:p>
            <a:p>
              <a:pPr marL="285750" indent="-285750">
                <a:buFont typeface="Arial" panose="020B0604020202020204" pitchFamily="34" charset="0"/>
                <a:buChar char="•"/>
              </a:pPr>
              <a:r>
                <a:rPr lang="es-ES" sz="1600" dirty="0"/>
                <a:t>Sistemas coaxiales: vaina introductora y aguja</a:t>
              </a:r>
              <a:endParaRPr lang="en-US" sz="1600" dirty="0"/>
            </a:p>
            <a:p>
              <a:pPr marL="285750" indent="-285750">
                <a:buFont typeface="Arial" panose="020B0604020202020204" pitchFamily="34" charset="0"/>
                <a:buChar char="•"/>
              </a:pPr>
              <a:r>
                <a:rPr lang="es-ES" sz="1600" b="1" dirty="0"/>
                <a:t>Los dispositivos de muesca lateral permiten el control y la visualización directa de la profundidad de penetración; primero se hace avanzar una bandeja de biopsia en la lesión antes de disparar.</a:t>
              </a:r>
              <a:endParaRPr lang="en-US" sz="1600" dirty="0"/>
            </a:p>
            <a:p>
              <a:pPr marL="285750" indent="-285750">
                <a:buFont typeface="Arial" panose="020B0604020202020204" pitchFamily="34" charset="0"/>
                <a:buChar char="•"/>
              </a:pPr>
              <a:r>
                <a:rPr lang="es-ES" sz="1600" b="1" dirty="0"/>
                <a:t>Los dispositivos de corte final permiten obtener longitudes de núcleo variables, y las muestras se obtienen en un solo avance del mecanismo de extracción de núcleos después del disparo.</a:t>
              </a:r>
              <a:r>
                <a:rPr lang="en-US" sz="1600" dirty="0"/>
                <a:t> </a:t>
              </a:r>
            </a:p>
            <a:p>
              <a:pPr marL="285750" indent="-285750">
                <a:buFont typeface="Arial" panose="020B0604020202020204" pitchFamily="34" charset="0"/>
                <a:buChar char="•"/>
              </a:pPr>
              <a:r>
                <a:rPr lang="es-ES" sz="1600" dirty="0"/>
                <a:t>Marcas de profundidad en centímetros</a:t>
              </a:r>
              <a:endParaRPr lang="en-US" sz="1600" dirty="0"/>
            </a:p>
            <a:p>
              <a:pPr marL="285750" indent="-285750">
                <a:buFont typeface="Arial" panose="020B0604020202020204" pitchFamily="34" charset="0"/>
                <a:buChar char="•"/>
              </a:pPr>
              <a:r>
                <a:rPr lang="es-ES" sz="1600" dirty="0"/>
                <a:t>Marcas ecogénicas para uso con ecografía.</a:t>
              </a:r>
              <a:endParaRPr lang="en-US" sz="1600" dirty="0"/>
            </a:p>
          </p:txBody>
        </p:sp>
        <p:sp>
          <p:nvSpPr>
            <p:cNvPr id="5" name="Snip Single Corner Rectangle 4">
              <a:extLst>
                <a:ext uri="{FF2B5EF4-FFF2-40B4-BE49-F238E27FC236}">
                  <a16:creationId xmlns:a16="http://schemas.microsoft.com/office/drawing/2014/main" id="{6A6FFCA3-2B95-E147-A053-1718BEA3909A}"/>
                </a:ext>
              </a:extLst>
            </p:cNvPr>
            <p:cNvSpPr/>
            <p:nvPr/>
          </p:nvSpPr>
          <p:spPr>
            <a:xfrm>
              <a:off x="2438400" y="2439513"/>
              <a:ext cx="3310932" cy="685800"/>
            </a:xfrm>
            <a:prstGeom prst="snip1Rect">
              <a:avLst/>
            </a:prstGeom>
            <a:solidFill>
              <a:schemeClr val="accent1">
                <a:lumMod val="5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B99F65EE-D9E1-E649-B7F2-49454FF7874A}"/>
                </a:ext>
              </a:extLst>
            </p:cNvPr>
            <p:cNvCxnSpPr>
              <a:cxnSpLocks/>
            </p:cNvCxnSpPr>
            <p:nvPr/>
          </p:nvCxnSpPr>
          <p:spPr>
            <a:xfrm>
              <a:off x="5749333" y="2940683"/>
              <a:ext cx="2285999" cy="0"/>
            </a:xfrm>
            <a:prstGeom prst="straightConnector1">
              <a:avLst/>
            </a:prstGeom>
            <a:ln w="38100">
              <a:solidFill>
                <a:schemeClr val="accent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Explosion 2 6">
              <a:extLst>
                <a:ext uri="{FF2B5EF4-FFF2-40B4-BE49-F238E27FC236}">
                  <a16:creationId xmlns:a16="http://schemas.microsoft.com/office/drawing/2014/main" id="{26D1CB4B-2694-C143-8514-B83B009AD34A}"/>
                </a:ext>
              </a:extLst>
            </p:cNvPr>
            <p:cNvSpPr/>
            <p:nvPr/>
          </p:nvSpPr>
          <p:spPr>
            <a:xfrm rot="1161210">
              <a:off x="7902965" y="2034706"/>
              <a:ext cx="1524000" cy="1283732"/>
            </a:xfrm>
            <a:prstGeom prst="irregularSeal2">
              <a:avLst/>
            </a:prstGeom>
            <a:gradFill flip="none" rotWithShape="1">
              <a:gsLst>
                <a:gs pos="0">
                  <a:srgbClr val="A96765">
                    <a:tint val="66000"/>
                    <a:satMod val="160000"/>
                  </a:srgbClr>
                </a:gs>
                <a:gs pos="50000">
                  <a:srgbClr val="A96765">
                    <a:tint val="44500"/>
                    <a:satMod val="160000"/>
                  </a:srgbClr>
                </a:gs>
                <a:gs pos="100000">
                  <a:srgbClr val="A96765">
                    <a:tint val="23500"/>
                    <a:satMod val="160000"/>
                  </a:srgbClr>
                </a:gs>
              </a:gsLst>
              <a:path path="circle">
                <a:fillToRect l="50000" t="50000" r="50000" b="50000"/>
              </a:path>
              <a:tileRect/>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D8F57BF-6F88-BF41-812A-ACB179B29472}"/>
                </a:ext>
              </a:extLst>
            </p:cNvPr>
            <p:cNvSpPr txBox="1"/>
            <p:nvPr/>
          </p:nvSpPr>
          <p:spPr>
            <a:xfrm>
              <a:off x="2181144" y="4113400"/>
              <a:ext cx="3268054" cy="2677656"/>
            </a:xfrm>
            <a:prstGeom prst="rect">
              <a:avLst/>
            </a:prstGeom>
            <a:noFill/>
          </p:spPr>
          <p:txBody>
            <a:bodyPr wrap="square" rtlCol="0">
              <a:spAutoFit/>
            </a:bodyPr>
            <a:lstStyle/>
            <a:p>
              <a:r>
                <a:rPr lang="en-US" sz="2000" b="1" dirty="0" err="1">
                  <a:solidFill>
                    <a:schemeClr val="accent1">
                      <a:lumMod val="50000"/>
                    </a:schemeClr>
                  </a:solidFill>
                </a:rPr>
                <a:t>Opciones</a:t>
              </a:r>
              <a:r>
                <a:rPr lang="en-US" sz="2000" b="1" dirty="0">
                  <a:solidFill>
                    <a:schemeClr val="accent1">
                      <a:lumMod val="50000"/>
                    </a:schemeClr>
                  </a:solidFill>
                </a:rPr>
                <a:t> de </a:t>
              </a:r>
              <a:r>
                <a:rPr lang="en-US" sz="2000" b="1" dirty="0" err="1">
                  <a:solidFill>
                    <a:schemeClr val="accent1">
                      <a:lumMod val="50000"/>
                    </a:schemeClr>
                  </a:solidFill>
                </a:rPr>
                <a:t>personalización</a:t>
              </a:r>
              <a:endParaRPr lang="en-US" sz="2000" b="1" dirty="0">
                <a:solidFill>
                  <a:schemeClr val="accent1">
                    <a:lumMod val="50000"/>
                  </a:schemeClr>
                </a:solidFill>
              </a:endParaRPr>
            </a:p>
            <a:p>
              <a:endParaRPr lang="en-US" sz="2000" b="1" dirty="0">
                <a:solidFill>
                  <a:schemeClr val="accent1">
                    <a:lumMod val="50000"/>
                  </a:schemeClr>
                </a:solidFill>
              </a:endParaRPr>
            </a:p>
            <a:p>
              <a:pPr marL="285750" indent="-285750">
                <a:buFont typeface="Arial" panose="020B0604020202020204" pitchFamily="34" charset="0"/>
                <a:buChar char="•"/>
              </a:pPr>
              <a:r>
                <a:rPr lang="en-US" sz="1600" dirty="0" err="1"/>
                <a:t>Calibre</a:t>
              </a:r>
              <a:endParaRPr lang="en-US" sz="1600" dirty="0"/>
            </a:p>
            <a:p>
              <a:pPr marL="285750" indent="-285750">
                <a:buFont typeface="Arial" panose="020B0604020202020204" pitchFamily="34" charset="0"/>
                <a:buChar char="•"/>
              </a:pPr>
              <a:r>
                <a:rPr lang="en-US" sz="1600" dirty="0" err="1"/>
                <a:t>Longitud</a:t>
              </a:r>
              <a:r>
                <a:rPr lang="en-US" sz="1600" dirty="0"/>
                <a:t> de la </a:t>
              </a:r>
              <a:r>
                <a:rPr lang="en-US" sz="1600" dirty="0" err="1"/>
                <a:t>aguja</a:t>
              </a:r>
              <a:endParaRPr lang="en-US" sz="1600" dirty="0"/>
            </a:p>
            <a:p>
              <a:pPr marL="285750" indent="-285750">
                <a:buFont typeface="Arial" panose="020B0604020202020204" pitchFamily="34" charset="0"/>
                <a:buChar char="•"/>
              </a:pPr>
              <a:r>
                <a:rPr lang="es-ES" sz="1600" dirty="0"/>
                <a:t>Longitud de la muesca de la muestra</a:t>
              </a:r>
              <a:endParaRPr lang="en-US" sz="1600" dirty="0"/>
            </a:p>
            <a:p>
              <a:pPr marL="285750" indent="-285750">
                <a:buFont typeface="Arial" panose="020B0604020202020204" pitchFamily="34" charset="0"/>
                <a:buChar char="•"/>
              </a:pPr>
              <a:r>
                <a:rPr lang="en-US" sz="1600" dirty="0" err="1"/>
                <a:t>Profundidad</a:t>
              </a:r>
              <a:r>
                <a:rPr lang="en-US" sz="1600" dirty="0"/>
                <a:t> de </a:t>
              </a:r>
              <a:r>
                <a:rPr lang="en-US" sz="1600" dirty="0" err="1"/>
                <a:t>penetración</a:t>
              </a:r>
              <a:endParaRPr lang="en-US" sz="1600" dirty="0"/>
            </a:p>
            <a:p>
              <a:pPr marL="285750" indent="-285750">
                <a:buFont typeface="Arial" panose="020B0604020202020204" pitchFamily="34" charset="0"/>
                <a:buChar char="•"/>
              </a:pPr>
              <a:r>
                <a:rPr lang="es-ES" sz="1600" dirty="0"/>
                <a:t>Botones del actuador lateral y trasero (“disparo")</a:t>
              </a:r>
              <a:endParaRPr lang="en-US" sz="1600" dirty="0"/>
            </a:p>
            <a:p>
              <a:pPr marL="285750" indent="-285750">
                <a:buFont typeface="Arial" panose="020B0604020202020204" pitchFamily="34" charset="0"/>
                <a:buChar char="•"/>
              </a:pPr>
              <a:r>
                <a:rPr lang="en-US" sz="1600" dirty="0" err="1"/>
                <a:t>Opción</a:t>
              </a:r>
              <a:r>
                <a:rPr lang="en-US" sz="1600" dirty="0"/>
                <a:t> </a:t>
              </a:r>
              <a:r>
                <a:rPr lang="en-US" sz="1600" dirty="0" err="1"/>
                <a:t>asistida</a:t>
              </a:r>
              <a:r>
                <a:rPr lang="en-US" sz="1600" dirty="0"/>
                <a:t> por </a:t>
              </a:r>
              <a:r>
                <a:rPr lang="en-US" sz="1600" dirty="0" err="1"/>
                <a:t>vacío</a:t>
              </a:r>
              <a:endParaRPr lang="en-US" sz="1600" dirty="0"/>
            </a:p>
          </p:txBody>
        </p:sp>
        <p:cxnSp>
          <p:nvCxnSpPr>
            <p:cNvPr id="9" name="Straight Connector 8">
              <a:extLst>
                <a:ext uri="{FF2B5EF4-FFF2-40B4-BE49-F238E27FC236}">
                  <a16:creationId xmlns:a16="http://schemas.microsoft.com/office/drawing/2014/main" id="{873A3EEF-4572-BB45-9AC4-5AB7FDE2F505}"/>
                </a:ext>
              </a:extLst>
            </p:cNvPr>
            <p:cNvCxnSpPr/>
            <p:nvPr/>
          </p:nvCxnSpPr>
          <p:spPr>
            <a:xfrm>
              <a:off x="6056125"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EA641D-9D2D-7D4C-9DD2-9B0D4B6CA0FF}"/>
                </a:ext>
              </a:extLst>
            </p:cNvPr>
            <p:cNvCxnSpPr/>
            <p:nvPr/>
          </p:nvCxnSpPr>
          <p:spPr>
            <a:xfrm>
              <a:off x="6360925"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817783-B0CF-AF41-860B-E12764FD1F6A}"/>
                </a:ext>
              </a:extLst>
            </p:cNvPr>
            <p:cNvCxnSpPr/>
            <p:nvPr/>
          </p:nvCxnSpPr>
          <p:spPr>
            <a:xfrm>
              <a:off x="6667719"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8E305D-F2BC-A947-AD31-77C3E9D89083}"/>
                </a:ext>
              </a:extLst>
            </p:cNvPr>
            <p:cNvCxnSpPr/>
            <p:nvPr/>
          </p:nvCxnSpPr>
          <p:spPr>
            <a:xfrm>
              <a:off x="6968531"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224246-8D1E-2D4A-B470-ED3FC0B766F8}"/>
                </a:ext>
              </a:extLst>
            </p:cNvPr>
            <p:cNvCxnSpPr/>
            <p:nvPr/>
          </p:nvCxnSpPr>
          <p:spPr>
            <a:xfrm>
              <a:off x="7275325"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9D533E-46CF-2B42-B961-0BDEEC907672}"/>
                </a:ext>
              </a:extLst>
            </p:cNvPr>
            <p:cNvCxnSpPr>
              <a:cxnSpLocks/>
            </p:cNvCxnSpPr>
            <p:nvPr/>
          </p:nvCxnSpPr>
          <p:spPr>
            <a:xfrm>
              <a:off x="7578131" y="2810268"/>
              <a:ext cx="0" cy="26083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nip Same Side Corner Rectangle 14">
              <a:extLst>
                <a:ext uri="{FF2B5EF4-FFF2-40B4-BE49-F238E27FC236}">
                  <a16:creationId xmlns:a16="http://schemas.microsoft.com/office/drawing/2014/main" id="{3A909E34-0AC3-354F-9C14-551C768D755F}"/>
                </a:ext>
              </a:extLst>
            </p:cNvPr>
            <p:cNvSpPr/>
            <p:nvPr/>
          </p:nvSpPr>
          <p:spPr>
            <a:xfrm rot="5400000">
              <a:off x="3261839" y="2536694"/>
              <a:ext cx="433029" cy="487243"/>
            </a:xfrm>
            <a:prstGeom prst="snip2Same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98A8541-CBB0-D847-B75A-475F5492997A}"/>
                </a:ext>
              </a:extLst>
            </p:cNvPr>
            <p:cNvCxnSpPr>
              <a:cxnSpLocks/>
            </p:cNvCxnSpPr>
            <p:nvPr/>
          </p:nvCxnSpPr>
          <p:spPr>
            <a:xfrm>
              <a:off x="8035331" y="2940683"/>
              <a:ext cx="1600200" cy="0"/>
            </a:xfrm>
            <a:prstGeom prst="straightConnector1">
              <a:avLst/>
            </a:prstGeom>
            <a:ln w="38100">
              <a:solidFill>
                <a:schemeClr val="tx1"/>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CA38E0-A69E-2248-BDC5-3A2CFBF8097E}"/>
                </a:ext>
              </a:extLst>
            </p:cNvPr>
            <p:cNvSpPr txBox="1"/>
            <p:nvPr/>
          </p:nvSpPr>
          <p:spPr>
            <a:xfrm>
              <a:off x="8032234" y="3732083"/>
              <a:ext cx="1646605" cy="246221"/>
            </a:xfrm>
            <a:prstGeom prst="rect">
              <a:avLst/>
            </a:prstGeom>
            <a:noFill/>
          </p:spPr>
          <p:txBody>
            <a:bodyPr wrap="none" rtlCol="0">
              <a:spAutoFit/>
            </a:bodyPr>
            <a:lstStyle/>
            <a:p>
              <a:pPr algn="ctr"/>
              <a:r>
                <a:rPr lang="en-US" sz="1000" dirty="0" err="1"/>
                <a:t>Profundidad</a:t>
              </a:r>
              <a:r>
                <a:rPr lang="en-US" sz="1000" dirty="0"/>
                <a:t> de </a:t>
              </a:r>
              <a:r>
                <a:rPr lang="en-US" sz="1000" dirty="0" err="1"/>
                <a:t>penetración</a:t>
              </a:r>
              <a:endParaRPr lang="en-US" sz="1000" dirty="0"/>
            </a:p>
          </p:txBody>
        </p:sp>
        <p:sp>
          <p:nvSpPr>
            <p:cNvPr id="18" name="Double Brace 17">
              <a:extLst>
                <a:ext uri="{FF2B5EF4-FFF2-40B4-BE49-F238E27FC236}">
                  <a16:creationId xmlns:a16="http://schemas.microsoft.com/office/drawing/2014/main" id="{4988150D-E6FC-5748-8531-2E8489DE22DB}"/>
                </a:ext>
              </a:extLst>
            </p:cNvPr>
            <p:cNvSpPr/>
            <p:nvPr/>
          </p:nvSpPr>
          <p:spPr>
            <a:xfrm>
              <a:off x="8035333" y="3745345"/>
              <a:ext cx="1600199" cy="265223"/>
            </a:xfrm>
            <a:prstGeom prst="brace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1935929-59D0-6A4C-BBFC-D419A1675934}"/>
                </a:ext>
              </a:extLst>
            </p:cNvPr>
            <p:cNvCxnSpPr>
              <a:cxnSpLocks/>
            </p:cNvCxnSpPr>
            <p:nvPr/>
          </p:nvCxnSpPr>
          <p:spPr>
            <a:xfrm>
              <a:off x="8225672" y="2889541"/>
              <a:ext cx="0" cy="1066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7C83D-9DD9-0E45-9915-86F991888256}"/>
                </a:ext>
              </a:extLst>
            </p:cNvPr>
            <p:cNvCxnSpPr>
              <a:cxnSpLocks/>
            </p:cNvCxnSpPr>
            <p:nvPr/>
          </p:nvCxnSpPr>
          <p:spPr>
            <a:xfrm>
              <a:off x="8939936" y="2889541"/>
              <a:ext cx="0" cy="1066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939406-3C84-EB4D-A479-CE3735AD384C}"/>
                </a:ext>
              </a:extLst>
            </p:cNvPr>
            <p:cNvCxnSpPr>
              <a:cxnSpLocks/>
            </p:cNvCxnSpPr>
            <p:nvPr/>
          </p:nvCxnSpPr>
          <p:spPr>
            <a:xfrm>
              <a:off x="8216196" y="2996829"/>
              <a:ext cx="7276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Double Bracket 21">
              <a:extLst>
                <a:ext uri="{FF2B5EF4-FFF2-40B4-BE49-F238E27FC236}">
                  <a16:creationId xmlns:a16="http://schemas.microsoft.com/office/drawing/2014/main" id="{B9AB5E3C-39BB-6B46-82E4-B1FC31B71D6E}"/>
                </a:ext>
              </a:extLst>
            </p:cNvPr>
            <p:cNvSpPr/>
            <p:nvPr/>
          </p:nvSpPr>
          <p:spPr>
            <a:xfrm>
              <a:off x="8225672" y="3364565"/>
              <a:ext cx="714264" cy="206336"/>
            </a:xfrm>
            <a:prstGeom prst="bracket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077AADE5-D9B0-D747-915C-9484D027EED6}"/>
                </a:ext>
              </a:extLst>
            </p:cNvPr>
            <p:cNvSpPr txBox="1"/>
            <p:nvPr/>
          </p:nvSpPr>
          <p:spPr>
            <a:xfrm>
              <a:off x="8191442" y="2260700"/>
              <a:ext cx="835046" cy="738664"/>
            </a:xfrm>
            <a:prstGeom prst="rect">
              <a:avLst/>
            </a:prstGeom>
            <a:noFill/>
          </p:spPr>
          <p:txBody>
            <a:bodyPr wrap="square" rtlCol="0">
              <a:spAutoFit/>
            </a:bodyPr>
            <a:lstStyle/>
            <a:p>
              <a:r>
                <a:rPr lang="en-US" sz="1400" dirty="0">
                  <a:solidFill>
                    <a:schemeClr val="bg1"/>
                  </a:solidFill>
                </a:rPr>
                <a:t>Muesca de </a:t>
              </a:r>
              <a:r>
                <a:rPr lang="en-US" sz="1400" dirty="0" err="1">
                  <a:solidFill>
                    <a:schemeClr val="bg1"/>
                  </a:solidFill>
                </a:rPr>
                <a:t>muestra</a:t>
              </a:r>
              <a:endParaRPr lang="en-US" sz="1400" dirty="0">
                <a:solidFill>
                  <a:schemeClr val="bg1"/>
                </a:solidFill>
              </a:endParaRPr>
            </a:p>
          </p:txBody>
        </p:sp>
        <p:sp>
          <p:nvSpPr>
            <p:cNvPr id="24" name="TextBox 23">
              <a:extLst>
                <a:ext uri="{FF2B5EF4-FFF2-40B4-BE49-F238E27FC236}">
                  <a16:creationId xmlns:a16="http://schemas.microsoft.com/office/drawing/2014/main" id="{55D4F449-3DA9-AA45-8C44-B91192FCC5E0}"/>
                </a:ext>
              </a:extLst>
            </p:cNvPr>
            <p:cNvSpPr txBox="1"/>
            <p:nvPr/>
          </p:nvSpPr>
          <p:spPr>
            <a:xfrm>
              <a:off x="2252925" y="3407583"/>
              <a:ext cx="4115486" cy="369332"/>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err="1"/>
                <a:t>Dispositivo</a:t>
              </a:r>
              <a:r>
                <a:rPr lang="en-US" dirty="0"/>
                <a:t> de </a:t>
              </a:r>
              <a:r>
                <a:rPr lang="en-US" dirty="0" err="1"/>
                <a:t>biopsia</a:t>
              </a:r>
              <a:r>
                <a:rPr lang="en-US" dirty="0"/>
                <a:t> de </a:t>
              </a:r>
              <a:r>
                <a:rPr lang="en-US" dirty="0" err="1"/>
                <a:t>resorte</a:t>
              </a:r>
              <a:r>
                <a:rPr lang="en-US" dirty="0"/>
                <a:t> </a:t>
              </a:r>
              <a:r>
                <a:rPr lang="en-US" dirty="0" err="1"/>
                <a:t>estándar</a:t>
              </a:r>
              <a:endParaRPr lang="en-US" dirty="0"/>
            </a:p>
          </p:txBody>
        </p:sp>
      </p:grpSp>
    </p:spTree>
    <p:extLst>
      <p:ext uri="{BB962C8B-B14F-4D97-AF65-F5344CB8AC3E}">
        <p14:creationId xmlns:p14="http://schemas.microsoft.com/office/powerpoint/2010/main" val="1721610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96838-64C7-304C-9A04-DD94EF545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06" y="1279413"/>
            <a:ext cx="7099300" cy="2097946"/>
          </a:xfrm>
          <a:prstGeom prst="rect">
            <a:avLst/>
          </a:prstGeom>
        </p:spPr>
      </p:pic>
      <p:sp>
        <p:nvSpPr>
          <p:cNvPr id="3" name="TextBox 2">
            <a:extLst>
              <a:ext uri="{FF2B5EF4-FFF2-40B4-BE49-F238E27FC236}">
                <a16:creationId xmlns:a16="http://schemas.microsoft.com/office/drawing/2014/main" id="{D4A6C980-1388-4842-9088-16546C127B71}"/>
              </a:ext>
            </a:extLst>
          </p:cNvPr>
          <p:cNvSpPr txBox="1"/>
          <p:nvPr/>
        </p:nvSpPr>
        <p:spPr>
          <a:xfrm>
            <a:off x="477706" y="1279413"/>
            <a:ext cx="5336525" cy="35394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700" dirty="0"/>
              <a:t>Bard Monopty (BD [formally Bard], Tempe, </a:t>
            </a:r>
            <a:r>
              <a:rPr lang="en-US" sz="1700" dirty="0" err="1"/>
              <a:t>Ariz</a:t>
            </a:r>
            <a:r>
              <a:rPr lang="en-US" sz="1700" dirty="0"/>
              <a:t>) 16-calibre</a:t>
            </a:r>
          </a:p>
        </p:txBody>
      </p:sp>
      <p:pic>
        <p:nvPicPr>
          <p:cNvPr id="5" name="Picture 4">
            <a:extLst>
              <a:ext uri="{FF2B5EF4-FFF2-40B4-BE49-F238E27FC236}">
                <a16:creationId xmlns:a16="http://schemas.microsoft.com/office/drawing/2014/main" id="{2D1E3E34-B152-F146-A9E1-4EEFCA16B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06" y="3558044"/>
            <a:ext cx="7099300" cy="2230063"/>
          </a:xfrm>
          <a:prstGeom prst="rect">
            <a:avLst/>
          </a:prstGeom>
        </p:spPr>
      </p:pic>
      <p:sp>
        <p:nvSpPr>
          <p:cNvPr id="6" name="TextBox 5">
            <a:extLst>
              <a:ext uri="{FF2B5EF4-FFF2-40B4-BE49-F238E27FC236}">
                <a16:creationId xmlns:a16="http://schemas.microsoft.com/office/drawing/2014/main" id="{23EC64CC-8A14-C646-9319-3B271CF16619}"/>
              </a:ext>
            </a:extLst>
          </p:cNvPr>
          <p:cNvSpPr txBox="1"/>
          <p:nvPr/>
        </p:nvSpPr>
        <p:spPr>
          <a:xfrm>
            <a:off x="477706" y="3558044"/>
            <a:ext cx="3865694" cy="61555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700" dirty="0" err="1"/>
              <a:t>Monopty</a:t>
            </a:r>
            <a:r>
              <a:rPr lang="es-ES" sz="1700" dirty="0"/>
              <a:t> </a:t>
            </a:r>
            <a:r>
              <a:rPr lang="es-ES" sz="1700" dirty="0" err="1"/>
              <a:t>Bard</a:t>
            </a:r>
            <a:r>
              <a:rPr lang="es-ES" sz="1700" dirty="0"/>
              <a:t> de calibre 16 de Bisel lateral </a:t>
            </a:r>
            <a:endParaRPr lang="en-US" sz="1700" dirty="0"/>
          </a:p>
        </p:txBody>
      </p:sp>
      <p:pic>
        <p:nvPicPr>
          <p:cNvPr id="9" name="Picture 8">
            <a:extLst>
              <a:ext uri="{FF2B5EF4-FFF2-40B4-BE49-F238E27FC236}">
                <a16:creationId xmlns:a16="http://schemas.microsoft.com/office/drawing/2014/main" id="{2F324EAA-0D45-B049-A4A1-A7ABC838D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41" y="1279414"/>
            <a:ext cx="2540109" cy="4508694"/>
          </a:xfrm>
          <a:prstGeom prst="rect">
            <a:avLst/>
          </a:prstGeom>
        </p:spPr>
      </p:pic>
      <p:sp>
        <p:nvSpPr>
          <p:cNvPr id="10" name="TextBox 9">
            <a:extLst>
              <a:ext uri="{FF2B5EF4-FFF2-40B4-BE49-F238E27FC236}">
                <a16:creationId xmlns:a16="http://schemas.microsoft.com/office/drawing/2014/main" id="{78A81FD1-80F1-B540-AA6C-D01050ACD3AC}"/>
              </a:ext>
            </a:extLst>
          </p:cNvPr>
          <p:cNvSpPr txBox="1"/>
          <p:nvPr/>
        </p:nvSpPr>
        <p:spPr>
          <a:xfrm>
            <a:off x="8166441" y="945396"/>
            <a:ext cx="3117097"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err="1"/>
              <a:t>BioPince</a:t>
            </a:r>
            <a:r>
              <a:rPr lang="en-US" sz="1600" dirty="0"/>
              <a:t> (Argon Medical Devices, Frisco, </a:t>
            </a:r>
            <a:r>
              <a:rPr lang="en-US" sz="1600" dirty="0" err="1"/>
              <a:t>Tex</a:t>
            </a:r>
            <a:r>
              <a:rPr lang="en-US" sz="1600" dirty="0"/>
              <a:t>) </a:t>
            </a:r>
            <a:r>
              <a:rPr lang="en-US" sz="1600" dirty="0" err="1"/>
              <a:t>calibre</a:t>
            </a:r>
            <a:r>
              <a:rPr lang="en-US" sz="1600" dirty="0"/>
              <a:t> - 18</a:t>
            </a:r>
          </a:p>
        </p:txBody>
      </p:sp>
      <p:sp>
        <p:nvSpPr>
          <p:cNvPr id="11" name="TextBox 10">
            <a:extLst>
              <a:ext uri="{FF2B5EF4-FFF2-40B4-BE49-F238E27FC236}">
                <a16:creationId xmlns:a16="http://schemas.microsoft.com/office/drawing/2014/main" id="{42BEA5D3-8C5C-1A4E-BF07-1E7173004571}"/>
              </a:ext>
            </a:extLst>
          </p:cNvPr>
          <p:cNvSpPr txBox="1"/>
          <p:nvPr/>
        </p:nvSpPr>
        <p:spPr>
          <a:xfrm>
            <a:off x="9724989" y="4673075"/>
            <a:ext cx="1558549"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Bard Mission (BD) </a:t>
            </a:r>
            <a:r>
              <a:rPr lang="en-US" dirty="0" err="1"/>
              <a:t>calibre</a:t>
            </a:r>
            <a:r>
              <a:rPr lang="en-US" dirty="0"/>
              <a:t> - 18</a:t>
            </a:r>
          </a:p>
        </p:txBody>
      </p:sp>
      <p:sp>
        <p:nvSpPr>
          <p:cNvPr id="12" name="Title 1">
            <a:extLst>
              <a:ext uri="{FF2B5EF4-FFF2-40B4-BE49-F238E27FC236}">
                <a16:creationId xmlns:a16="http://schemas.microsoft.com/office/drawing/2014/main" id="{C461879F-3D48-4728-80B6-2D4F0CA803A7}"/>
              </a:ext>
            </a:extLst>
          </p:cNvPr>
          <p:cNvSpPr txBox="1">
            <a:spLocks/>
          </p:cNvSpPr>
          <p:nvPr/>
        </p:nvSpPr>
        <p:spPr>
          <a:xfrm>
            <a:off x="1981200" y="215042"/>
            <a:ext cx="8229600" cy="730354"/>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t>Dispositivos</a:t>
            </a:r>
            <a:r>
              <a:rPr lang="en-US" b="1" dirty="0"/>
              <a:t> de </a:t>
            </a:r>
            <a:r>
              <a:rPr lang="en-US" b="1" dirty="0" err="1"/>
              <a:t>biopsia</a:t>
            </a:r>
            <a:r>
              <a:rPr lang="en-US" b="1" dirty="0"/>
              <a:t> de </a:t>
            </a:r>
            <a:r>
              <a:rPr lang="en-US" b="1" dirty="0" err="1"/>
              <a:t>tejidos</a:t>
            </a:r>
            <a:endParaRPr lang="en-US" b="1" dirty="0"/>
          </a:p>
        </p:txBody>
      </p:sp>
    </p:spTree>
    <p:extLst>
      <p:ext uri="{BB962C8B-B14F-4D97-AF65-F5344CB8AC3E}">
        <p14:creationId xmlns:p14="http://schemas.microsoft.com/office/powerpoint/2010/main" val="426148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9206-6C09-684C-8407-C662528F9DDD}"/>
              </a:ext>
            </a:extLst>
          </p:cNvPr>
          <p:cNvSpPr txBox="1">
            <a:spLocks/>
          </p:cNvSpPr>
          <p:nvPr/>
        </p:nvSpPr>
        <p:spPr>
          <a:xfrm>
            <a:off x="768626" y="300585"/>
            <a:ext cx="10084904" cy="838401"/>
          </a:xfr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Consideraciones </a:t>
            </a:r>
            <a:r>
              <a:rPr lang="en-US" b="1" dirty="0" err="1"/>
              <a:t>sobre</a:t>
            </a:r>
            <a:r>
              <a:rPr lang="en-US" b="1" dirty="0"/>
              <a:t> </a:t>
            </a:r>
            <a:r>
              <a:rPr lang="en-US" b="1" dirty="0" err="1"/>
              <a:t>lesiones</a:t>
            </a:r>
            <a:r>
              <a:rPr lang="en-US" b="1" dirty="0"/>
              <a:t> </a:t>
            </a:r>
            <a:r>
              <a:rPr lang="en-US" b="1" dirty="0" err="1"/>
              <a:t>objetivo</a:t>
            </a:r>
            <a:endParaRPr lang="en-US" b="1" dirty="0"/>
          </a:p>
        </p:txBody>
      </p:sp>
      <p:sp>
        <p:nvSpPr>
          <p:cNvPr id="3" name="Content Placeholder 10">
            <a:extLst>
              <a:ext uri="{FF2B5EF4-FFF2-40B4-BE49-F238E27FC236}">
                <a16:creationId xmlns:a16="http://schemas.microsoft.com/office/drawing/2014/main" id="{A8A1F7CC-B12F-3F4C-B721-1FCEF7F52335}"/>
              </a:ext>
            </a:extLst>
          </p:cNvPr>
          <p:cNvSpPr txBox="1">
            <a:spLocks/>
          </p:cNvSpPr>
          <p:nvPr/>
        </p:nvSpPr>
        <p:spPr>
          <a:xfrm>
            <a:off x="1905000" y="2057400"/>
            <a:ext cx="83058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00" dirty="0"/>
          </a:p>
        </p:txBody>
      </p:sp>
      <p:sp>
        <p:nvSpPr>
          <p:cNvPr id="4" name="Content Placeholder 10">
            <a:extLst>
              <a:ext uri="{FF2B5EF4-FFF2-40B4-BE49-F238E27FC236}">
                <a16:creationId xmlns:a16="http://schemas.microsoft.com/office/drawing/2014/main" id="{C36F1396-9E87-194A-86D9-954998E5998A}"/>
              </a:ext>
            </a:extLst>
          </p:cNvPr>
          <p:cNvSpPr txBox="1">
            <a:spLocks/>
          </p:cNvSpPr>
          <p:nvPr/>
        </p:nvSpPr>
        <p:spPr>
          <a:xfrm>
            <a:off x="1738599" y="1236536"/>
            <a:ext cx="8714802" cy="3579303"/>
          </a:xfrm>
          <a:prstGeom prst="rect">
            <a:avLst/>
          </a:prstGeom>
          <a:noFill/>
          <a:ln w="19050">
            <a:noFill/>
          </a:ln>
          <a:effectLst/>
        </p:spPr>
        <p:style>
          <a:lnRef idx="1">
            <a:schemeClr val="accent6"/>
          </a:lnRef>
          <a:fillRef idx="3">
            <a:schemeClr val="accent6"/>
          </a:fillRef>
          <a:effectRef idx="2">
            <a:schemeClr val="accent6"/>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400" dirty="0"/>
              <a:t>Los factores que influyen en las modalidades utilizadas para la orientación de imágenes </a:t>
            </a:r>
            <a:r>
              <a:rPr lang="es-ES" sz="2400" dirty="0" err="1"/>
              <a:t>intraprocedimiento</a:t>
            </a:r>
            <a:r>
              <a:rPr lang="es-ES" sz="2400" dirty="0"/>
              <a:t> dependen de una serie de características de lesiones diana, entre ellas:</a:t>
            </a:r>
          </a:p>
          <a:p>
            <a:pPr marL="0" indent="0">
              <a:buNone/>
            </a:pPr>
            <a:endParaRPr lang="en-US" sz="2400" dirty="0"/>
          </a:p>
          <a:p>
            <a:pPr>
              <a:buFont typeface="+mj-lt"/>
              <a:buAutoNum type="arabicPeriod"/>
            </a:pPr>
            <a:r>
              <a:rPr lang="en-US" sz="2400" b="1" dirty="0" err="1">
                <a:solidFill>
                  <a:srgbClr val="D31145"/>
                </a:solidFill>
              </a:rPr>
              <a:t>Ubicación</a:t>
            </a:r>
            <a:r>
              <a:rPr lang="en-US" sz="2400" b="1" dirty="0">
                <a:solidFill>
                  <a:srgbClr val="D31145"/>
                </a:solidFill>
              </a:rPr>
              <a:t> de la lesion</a:t>
            </a:r>
          </a:p>
          <a:p>
            <a:pPr>
              <a:buFont typeface="+mj-lt"/>
              <a:buAutoNum type="arabicPeriod"/>
            </a:pPr>
            <a:endParaRPr lang="en-US" sz="2400" b="1" dirty="0">
              <a:solidFill>
                <a:srgbClr val="D31145"/>
              </a:solidFill>
            </a:endParaRPr>
          </a:p>
          <a:p>
            <a:pPr>
              <a:buFont typeface="+mj-lt"/>
              <a:buAutoNum type="arabicPeriod"/>
            </a:pPr>
            <a:r>
              <a:rPr lang="en-US" sz="2400" b="1" dirty="0" err="1">
                <a:solidFill>
                  <a:srgbClr val="D31145"/>
                </a:solidFill>
              </a:rPr>
              <a:t>Viabilidad</a:t>
            </a:r>
            <a:endParaRPr lang="en-US" sz="2400" b="1" dirty="0">
              <a:solidFill>
                <a:srgbClr val="D31145"/>
              </a:solidFill>
            </a:endParaRPr>
          </a:p>
          <a:p>
            <a:pPr>
              <a:buFont typeface="+mj-lt"/>
              <a:buAutoNum type="arabicPeriod"/>
            </a:pPr>
            <a:endParaRPr lang="en-US" sz="2400" b="1" dirty="0">
              <a:solidFill>
                <a:srgbClr val="D31145"/>
              </a:solidFill>
            </a:endParaRPr>
          </a:p>
          <a:p>
            <a:pPr>
              <a:buFont typeface="+mj-lt"/>
              <a:buAutoNum type="arabicPeriod"/>
            </a:pPr>
            <a:r>
              <a:rPr lang="en-US" sz="2400" b="1" dirty="0" err="1">
                <a:solidFill>
                  <a:srgbClr val="D31145"/>
                </a:solidFill>
              </a:rPr>
              <a:t>Tipos</a:t>
            </a:r>
            <a:r>
              <a:rPr lang="en-US" sz="2400" b="1" dirty="0">
                <a:solidFill>
                  <a:srgbClr val="D31145"/>
                </a:solidFill>
              </a:rPr>
              <a:t> de </a:t>
            </a:r>
            <a:r>
              <a:rPr lang="en-US" sz="2400" b="1" dirty="0" err="1">
                <a:solidFill>
                  <a:srgbClr val="D31145"/>
                </a:solidFill>
              </a:rPr>
              <a:t>tejidos</a:t>
            </a:r>
            <a:endParaRPr lang="en-US" sz="2400" b="1" dirty="0">
              <a:solidFill>
                <a:srgbClr val="D31145"/>
              </a:solidFill>
            </a:endParaRPr>
          </a:p>
          <a:p>
            <a:pPr>
              <a:buFont typeface="+mj-lt"/>
              <a:buAutoNum type="arabicPeriod"/>
            </a:pPr>
            <a:endParaRPr lang="en-US" sz="2400" b="1" dirty="0">
              <a:solidFill>
                <a:srgbClr val="D31145"/>
              </a:solidFill>
            </a:endParaRPr>
          </a:p>
          <a:p>
            <a:pPr>
              <a:buFont typeface="+mj-lt"/>
              <a:buAutoNum type="arabicPeriod"/>
            </a:pPr>
            <a:r>
              <a:rPr lang="en-US" sz="2400" b="1" dirty="0" err="1">
                <a:solidFill>
                  <a:srgbClr val="D31145"/>
                </a:solidFill>
              </a:rPr>
              <a:t>Visualizacion</a:t>
            </a:r>
            <a:endParaRPr lang="en-US" sz="2400" b="1" dirty="0">
              <a:solidFill>
                <a:srgbClr val="D31145"/>
              </a:solidFill>
            </a:endParaRPr>
          </a:p>
          <a:p>
            <a:pPr marL="0" indent="0">
              <a:buNone/>
            </a:pPr>
            <a:endParaRPr lang="en-US" sz="2400" b="1" dirty="0"/>
          </a:p>
          <a:p>
            <a:pPr marL="0" indent="0">
              <a:buNone/>
            </a:pPr>
            <a:endParaRPr lang="en-US" sz="2400" b="1" dirty="0"/>
          </a:p>
        </p:txBody>
      </p:sp>
      <p:grpSp>
        <p:nvGrpSpPr>
          <p:cNvPr id="8" name="Group 7">
            <a:extLst>
              <a:ext uri="{FF2B5EF4-FFF2-40B4-BE49-F238E27FC236}">
                <a16:creationId xmlns:a16="http://schemas.microsoft.com/office/drawing/2014/main" id="{ACA32653-F135-4D04-92D2-72A3B61F2D0F}"/>
              </a:ext>
            </a:extLst>
          </p:cNvPr>
          <p:cNvGrpSpPr/>
          <p:nvPr/>
        </p:nvGrpSpPr>
        <p:grpSpPr>
          <a:xfrm>
            <a:off x="4959927" y="2720109"/>
            <a:ext cx="6076071" cy="2297809"/>
            <a:chOff x="5532582" y="2819136"/>
            <a:chExt cx="5458582" cy="2064291"/>
          </a:xfrm>
        </p:grpSpPr>
        <p:grpSp>
          <p:nvGrpSpPr>
            <p:cNvPr id="7" name="Group 6">
              <a:extLst>
                <a:ext uri="{FF2B5EF4-FFF2-40B4-BE49-F238E27FC236}">
                  <a16:creationId xmlns:a16="http://schemas.microsoft.com/office/drawing/2014/main" id="{6A696143-7DA9-4472-96AE-3A10155FA105}"/>
                </a:ext>
              </a:extLst>
            </p:cNvPr>
            <p:cNvGrpSpPr/>
            <p:nvPr/>
          </p:nvGrpSpPr>
          <p:grpSpPr>
            <a:xfrm>
              <a:off x="5532582" y="2819136"/>
              <a:ext cx="5458582" cy="2064291"/>
              <a:chOff x="5430982" y="2553891"/>
              <a:chExt cx="5458582" cy="2064291"/>
            </a:xfrm>
          </p:grpSpPr>
          <p:pic>
            <p:nvPicPr>
              <p:cNvPr id="11" name="Picture 2">
                <a:extLst>
                  <a:ext uri="{FF2B5EF4-FFF2-40B4-BE49-F238E27FC236}">
                    <a16:creationId xmlns:a16="http://schemas.microsoft.com/office/drawing/2014/main" id="{B26743C7-EE38-46DB-B33A-AC8BF75BD1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43" t="26735" r="31726" b="49828"/>
              <a:stretch/>
            </p:blipFill>
            <p:spPr>
              <a:xfrm>
                <a:off x="5430982" y="2553891"/>
                <a:ext cx="2733399" cy="2064291"/>
              </a:xfrm>
              <a:prstGeom prst="rect">
                <a:avLst/>
              </a:prstGeom>
              <a:ln>
                <a:noFill/>
                <a:miter lim="800000"/>
                <a:headEnd/>
                <a:tailEnd/>
              </a:ln>
            </p:spPr>
          </p:pic>
          <p:pic>
            <p:nvPicPr>
              <p:cNvPr id="13" name="Picture 4">
                <a:extLst>
                  <a:ext uri="{FF2B5EF4-FFF2-40B4-BE49-F238E27FC236}">
                    <a16:creationId xmlns:a16="http://schemas.microsoft.com/office/drawing/2014/main" id="{BE7CD3A9-3B03-429B-8ABA-E8F3C0359E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70" t="26675" r="26735" b="28797"/>
              <a:stretch/>
            </p:blipFill>
            <p:spPr>
              <a:xfrm>
                <a:off x="8164381" y="2557223"/>
                <a:ext cx="2725183" cy="2060959"/>
              </a:xfrm>
              <a:prstGeom prst="rect">
                <a:avLst/>
              </a:prstGeom>
              <a:noFill/>
              <a:ln>
                <a:noFill/>
                <a:miter lim="800000"/>
                <a:headEnd/>
                <a:tailEnd/>
              </a:ln>
            </p:spPr>
          </p:pic>
          <p:sp>
            <p:nvSpPr>
              <p:cNvPr id="14" name="Freeform: Shape 13">
                <a:extLst>
                  <a:ext uri="{FF2B5EF4-FFF2-40B4-BE49-F238E27FC236}">
                    <a16:creationId xmlns:a16="http://schemas.microsoft.com/office/drawing/2014/main" id="{6A34AA69-4F85-467F-B8EE-06665109D34A}"/>
                  </a:ext>
                </a:extLst>
              </p:cNvPr>
              <p:cNvSpPr/>
              <p:nvPr/>
            </p:nvSpPr>
            <p:spPr>
              <a:xfrm>
                <a:off x="9884114" y="2629086"/>
                <a:ext cx="424796" cy="387115"/>
              </a:xfrm>
              <a:custGeom>
                <a:avLst/>
                <a:gdLst>
                  <a:gd name="connsiteX0" fmla="*/ 73660 w 373380"/>
                  <a:gd name="connsiteY0" fmla="*/ 48 h 348028"/>
                  <a:gd name="connsiteX1" fmla="*/ 38100 w 373380"/>
                  <a:gd name="connsiteY1" fmla="*/ 7668 h 348028"/>
                  <a:gd name="connsiteX2" fmla="*/ 22860 w 373380"/>
                  <a:gd name="connsiteY2" fmla="*/ 12748 h 348028"/>
                  <a:gd name="connsiteX3" fmla="*/ 17780 w 373380"/>
                  <a:gd name="connsiteY3" fmla="*/ 20368 h 348028"/>
                  <a:gd name="connsiteX4" fmla="*/ 10160 w 373380"/>
                  <a:gd name="connsiteY4" fmla="*/ 22908 h 348028"/>
                  <a:gd name="connsiteX5" fmla="*/ 5080 w 373380"/>
                  <a:gd name="connsiteY5" fmla="*/ 38148 h 348028"/>
                  <a:gd name="connsiteX6" fmla="*/ 0 w 373380"/>
                  <a:gd name="connsiteY6" fmla="*/ 45768 h 348028"/>
                  <a:gd name="connsiteX7" fmla="*/ 2540 w 373380"/>
                  <a:gd name="connsiteY7" fmla="*/ 71168 h 348028"/>
                  <a:gd name="connsiteX8" fmla="*/ 5080 w 373380"/>
                  <a:gd name="connsiteY8" fmla="*/ 81328 h 348028"/>
                  <a:gd name="connsiteX9" fmla="*/ 12700 w 373380"/>
                  <a:gd name="connsiteY9" fmla="*/ 86408 h 348028"/>
                  <a:gd name="connsiteX10" fmla="*/ 25400 w 373380"/>
                  <a:gd name="connsiteY10" fmla="*/ 99108 h 348028"/>
                  <a:gd name="connsiteX11" fmla="*/ 38100 w 373380"/>
                  <a:gd name="connsiteY11" fmla="*/ 109268 h 348028"/>
                  <a:gd name="connsiteX12" fmla="*/ 43180 w 373380"/>
                  <a:gd name="connsiteY12" fmla="*/ 119428 h 348028"/>
                  <a:gd name="connsiteX13" fmla="*/ 50800 w 373380"/>
                  <a:gd name="connsiteY13" fmla="*/ 121968 h 348028"/>
                  <a:gd name="connsiteX14" fmla="*/ 76200 w 373380"/>
                  <a:gd name="connsiteY14" fmla="*/ 134668 h 348028"/>
                  <a:gd name="connsiteX15" fmla="*/ 101600 w 373380"/>
                  <a:gd name="connsiteY15" fmla="*/ 144828 h 348028"/>
                  <a:gd name="connsiteX16" fmla="*/ 127000 w 373380"/>
                  <a:gd name="connsiteY16" fmla="*/ 152448 h 348028"/>
                  <a:gd name="connsiteX17" fmla="*/ 142240 w 373380"/>
                  <a:gd name="connsiteY17" fmla="*/ 157528 h 348028"/>
                  <a:gd name="connsiteX18" fmla="*/ 160020 w 373380"/>
                  <a:gd name="connsiteY18" fmla="*/ 162608 h 348028"/>
                  <a:gd name="connsiteX19" fmla="*/ 172720 w 373380"/>
                  <a:gd name="connsiteY19" fmla="*/ 175308 h 348028"/>
                  <a:gd name="connsiteX20" fmla="*/ 185420 w 373380"/>
                  <a:gd name="connsiteY20" fmla="*/ 188008 h 348028"/>
                  <a:gd name="connsiteX21" fmla="*/ 198120 w 373380"/>
                  <a:gd name="connsiteY21" fmla="*/ 200708 h 348028"/>
                  <a:gd name="connsiteX22" fmla="*/ 210820 w 373380"/>
                  <a:gd name="connsiteY22" fmla="*/ 213408 h 348028"/>
                  <a:gd name="connsiteX23" fmla="*/ 223520 w 373380"/>
                  <a:gd name="connsiteY23" fmla="*/ 226108 h 348028"/>
                  <a:gd name="connsiteX24" fmla="*/ 236220 w 373380"/>
                  <a:gd name="connsiteY24" fmla="*/ 238808 h 348028"/>
                  <a:gd name="connsiteX25" fmla="*/ 246380 w 373380"/>
                  <a:gd name="connsiteY25" fmla="*/ 254048 h 348028"/>
                  <a:gd name="connsiteX26" fmla="*/ 254000 w 373380"/>
                  <a:gd name="connsiteY26" fmla="*/ 271828 h 348028"/>
                  <a:gd name="connsiteX27" fmla="*/ 259080 w 373380"/>
                  <a:gd name="connsiteY27" fmla="*/ 287068 h 348028"/>
                  <a:gd name="connsiteX28" fmla="*/ 261620 w 373380"/>
                  <a:gd name="connsiteY28" fmla="*/ 297228 h 348028"/>
                  <a:gd name="connsiteX29" fmla="*/ 269240 w 373380"/>
                  <a:gd name="connsiteY29" fmla="*/ 304848 h 348028"/>
                  <a:gd name="connsiteX30" fmla="*/ 271780 w 373380"/>
                  <a:gd name="connsiteY30" fmla="*/ 312468 h 348028"/>
                  <a:gd name="connsiteX31" fmla="*/ 274320 w 373380"/>
                  <a:gd name="connsiteY31" fmla="*/ 322628 h 348028"/>
                  <a:gd name="connsiteX32" fmla="*/ 281940 w 373380"/>
                  <a:gd name="connsiteY32" fmla="*/ 325168 h 348028"/>
                  <a:gd name="connsiteX33" fmla="*/ 287020 w 373380"/>
                  <a:gd name="connsiteY33" fmla="*/ 335328 h 348028"/>
                  <a:gd name="connsiteX34" fmla="*/ 294640 w 373380"/>
                  <a:gd name="connsiteY34" fmla="*/ 337868 h 348028"/>
                  <a:gd name="connsiteX35" fmla="*/ 312420 w 373380"/>
                  <a:gd name="connsiteY35" fmla="*/ 348028 h 348028"/>
                  <a:gd name="connsiteX36" fmla="*/ 342900 w 373380"/>
                  <a:gd name="connsiteY36" fmla="*/ 345488 h 348028"/>
                  <a:gd name="connsiteX37" fmla="*/ 358140 w 373380"/>
                  <a:gd name="connsiteY37" fmla="*/ 340408 h 348028"/>
                  <a:gd name="connsiteX38" fmla="*/ 368300 w 373380"/>
                  <a:gd name="connsiteY38" fmla="*/ 330248 h 348028"/>
                  <a:gd name="connsiteX39" fmla="*/ 373380 w 373380"/>
                  <a:gd name="connsiteY39" fmla="*/ 322628 h 348028"/>
                  <a:gd name="connsiteX40" fmla="*/ 363220 w 373380"/>
                  <a:gd name="connsiteY40" fmla="*/ 294688 h 348028"/>
                  <a:gd name="connsiteX41" fmla="*/ 355600 w 373380"/>
                  <a:gd name="connsiteY41" fmla="*/ 292148 h 348028"/>
                  <a:gd name="connsiteX42" fmla="*/ 342900 w 373380"/>
                  <a:gd name="connsiteY42" fmla="*/ 281988 h 348028"/>
                  <a:gd name="connsiteX43" fmla="*/ 337820 w 373380"/>
                  <a:gd name="connsiteY43" fmla="*/ 271828 h 348028"/>
                  <a:gd name="connsiteX44" fmla="*/ 330200 w 373380"/>
                  <a:gd name="connsiteY44" fmla="*/ 266748 h 348028"/>
                  <a:gd name="connsiteX45" fmla="*/ 332740 w 373380"/>
                  <a:gd name="connsiteY45" fmla="*/ 246428 h 348028"/>
                  <a:gd name="connsiteX46" fmla="*/ 342900 w 373380"/>
                  <a:gd name="connsiteY46" fmla="*/ 243888 h 348028"/>
                  <a:gd name="connsiteX47" fmla="*/ 345440 w 373380"/>
                  <a:gd name="connsiteY47" fmla="*/ 233728 h 348028"/>
                  <a:gd name="connsiteX48" fmla="*/ 342900 w 373380"/>
                  <a:gd name="connsiteY48" fmla="*/ 221028 h 348028"/>
                  <a:gd name="connsiteX49" fmla="*/ 337820 w 373380"/>
                  <a:gd name="connsiteY49" fmla="*/ 205788 h 348028"/>
                  <a:gd name="connsiteX50" fmla="*/ 335280 w 373380"/>
                  <a:gd name="connsiteY50" fmla="*/ 195628 h 348028"/>
                  <a:gd name="connsiteX51" fmla="*/ 330200 w 373380"/>
                  <a:gd name="connsiteY51" fmla="*/ 188008 h 348028"/>
                  <a:gd name="connsiteX52" fmla="*/ 322580 w 373380"/>
                  <a:gd name="connsiteY52" fmla="*/ 170228 h 348028"/>
                  <a:gd name="connsiteX53" fmla="*/ 314960 w 373380"/>
                  <a:gd name="connsiteY53" fmla="*/ 165148 h 348028"/>
                  <a:gd name="connsiteX54" fmla="*/ 304800 w 373380"/>
                  <a:gd name="connsiteY54" fmla="*/ 142288 h 348028"/>
                  <a:gd name="connsiteX55" fmla="*/ 302260 w 373380"/>
                  <a:gd name="connsiteY55" fmla="*/ 132128 h 348028"/>
                  <a:gd name="connsiteX56" fmla="*/ 292100 w 373380"/>
                  <a:gd name="connsiteY56" fmla="*/ 116888 h 348028"/>
                  <a:gd name="connsiteX57" fmla="*/ 284480 w 373380"/>
                  <a:gd name="connsiteY57" fmla="*/ 99108 h 348028"/>
                  <a:gd name="connsiteX58" fmla="*/ 276860 w 373380"/>
                  <a:gd name="connsiteY58" fmla="*/ 94028 h 348028"/>
                  <a:gd name="connsiteX59" fmla="*/ 266700 w 373380"/>
                  <a:gd name="connsiteY59" fmla="*/ 81328 h 348028"/>
                  <a:gd name="connsiteX60" fmla="*/ 261620 w 373380"/>
                  <a:gd name="connsiteY60" fmla="*/ 73708 h 348028"/>
                  <a:gd name="connsiteX61" fmla="*/ 246380 w 373380"/>
                  <a:gd name="connsiteY61" fmla="*/ 63548 h 348028"/>
                  <a:gd name="connsiteX62" fmla="*/ 241300 w 373380"/>
                  <a:gd name="connsiteY62" fmla="*/ 55928 h 348028"/>
                  <a:gd name="connsiteX63" fmla="*/ 226060 w 373380"/>
                  <a:gd name="connsiteY63" fmla="*/ 48308 h 348028"/>
                  <a:gd name="connsiteX64" fmla="*/ 215900 w 373380"/>
                  <a:gd name="connsiteY64" fmla="*/ 38148 h 348028"/>
                  <a:gd name="connsiteX65" fmla="*/ 210820 w 373380"/>
                  <a:gd name="connsiteY65" fmla="*/ 30528 h 348028"/>
                  <a:gd name="connsiteX66" fmla="*/ 187960 w 373380"/>
                  <a:gd name="connsiteY66" fmla="*/ 22908 h 348028"/>
                  <a:gd name="connsiteX67" fmla="*/ 177800 w 373380"/>
                  <a:gd name="connsiteY67" fmla="*/ 17828 h 348028"/>
                  <a:gd name="connsiteX68" fmla="*/ 132080 w 373380"/>
                  <a:gd name="connsiteY68" fmla="*/ 5128 h 348028"/>
                  <a:gd name="connsiteX69" fmla="*/ 73660 w 373380"/>
                  <a:gd name="connsiteY69" fmla="*/ 48 h 3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3380" h="348028">
                    <a:moveTo>
                      <a:pt x="73660" y="48"/>
                    </a:moveTo>
                    <a:cubicBezTo>
                      <a:pt x="57997" y="471"/>
                      <a:pt x="49860" y="4728"/>
                      <a:pt x="38100" y="7668"/>
                    </a:cubicBezTo>
                    <a:cubicBezTo>
                      <a:pt x="32905" y="8967"/>
                      <a:pt x="22860" y="12748"/>
                      <a:pt x="22860" y="12748"/>
                    </a:cubicBezTo>
                    <a:cubicBezTo>
                      <a:pt x="21167" y="15288"/>
                      <a:pt x="20164" y="18461"/>
                      <a:pt x="17780" y="20368"/>
                    </a:cubicBezTo>
                    <a:cubicBezTo>
                      <a:pt x="15689" y="22041"/>
                      <a:pt x="11716" y="20729"/>
                      <a:pt x="10160" y="22908"/>
                    </a:cubicBezTo>
                    <a:cubicBezTo>
                      <a:pt x="7048" y="27265"/>
                      <a:pt x="8050" y="33693"/>
                      <a:pt x="5080" y="38148"/>
                    </a:cubicBezTo>
                    <a:lnTo>
                      <a:pt x="0" y="45768"/>
                    </a:lnTo>
                    <a:cubicBezTo>
                      <a:pt x="847" y="54235"/>
                      <a:pt x="1337" y="62745"/>
                      <a:pt x="2540" y="71168"/>
                    </a:cubicBezTo>
                    <a:cubicBezTo>
                      <a:pt x="3034" y="74624"/>
                      <a:pt x="3144" y="78423"/>
                      <a:pt x="5080" y="81328"/>
                    </a:cubicBezTo>
                    <a:cubicBezTo>
                      <a:pt x="6773" y="83868"/>
                      <a:pt x="10160" y="84715"/>
                      <a:pt x="12700" y="86408"/>
                    </a:cubicBezTo>
                    <a:cubicBezTo>
                      <a:pt x="18657" y="104278"/>
                      <a:pt x="9707" y="83415"/>
                      <a:pt x="25400" y="99108"/>
                    </a:cubicBezTo>
                    <a:cubicBezTo>
                      <a:pt x="38761" y="112469"/>
                      <a:pt x="12673" y="102911"/>
                      <a:pt x="38100" y="109268"/>
                    </a:cubicBezTo>
                    <a:cubicBezTo>
                      <a:pt x="39793" y="112655"/>
                      <a:pt x="40503" y="116751"/>
                      <a:pt x="43180" y="119428"/>
                    </a:cubicBezTo>
                    <a:cubicBezTo>
                      <a:pt x="45073" y="121321"/>
                      <a:pt x="48460" y="120668"/>
                      <a:pt x="50800" y="121968"/>
                    </a:cubicBezTo>
                    <a:cubicBezTo>
                      <a:pt x="82337" y="139489"/>
                      <a:pt x="52460" y="127546"/>
                      <a:pt x="76200" y="134668"/>
                    </a:cubicBezTo>
                    <a:cubicBezTo>
                      <a:pt x="109896" y="144777"/>
                      <a:pt x="76140" y="134644"/>
                      <a:pt x="101600" y="144828"/>
                    </a:cubicBezTo>
                    <a:cubicBezTo>
                      <a:pt x="119561" y="152012"/>
                      <a:pt x="112030" y="147957"/>
                      <a:pt x="127000" y="152448"/>
                    </a:cubicBezTo>
                    <a:cubicBezTo>
                      <a:pt x="132129" y="153987"/>
                      <a:pt x="137111" y="155989"/>
                      <a:pt x="142240" y="157528"/>
                    </a:cubicBezTo>
                    <a:cubicBezTo>
                      <a:pt x="174134" y="167096"/>
                      <a:pt x="134411" y="154072"/>
                      <a:pt x="160020" y="162608"/>
                    </a:cubicBezTo>
                    <a:cubicBezTo>
                      <a:pt x="173567" y="182928"/>
                      <a:pt x="155787" y="158375"/>
                      <a:pt x="172720" y="175308"/>
                    </a:cubicBezTo>
                    <a:cubicBezTo>
                      <a:pt x="189653" y="192241"/>
                      <a:pt x="165100" y="174461"/>
                      <a:pt x="185420" y="188008"/>
                    </a:cubicBezTo>
                    <a:cubicBezTo>
                      <a:pt x="198967" y="208328"/>
                      <a:pt x="181187" y="183775"/>
                      <a:pt x="198120" y="200708"/>
                    </a:cubicBezTo>
                    <a:cubicBezTo>
                      <a:pt x="215053" y="217641"/>
                      <a:pt x="190500" y="199861"/>
                      <a:pt x="210820" y="213408"/>
                    </a:cubicBezTo>
                    <a:cubicBezTo>
                      <a:pt x="224367" y="233728"/>
                      <a:pt x="206587" y="209175"/>
                      <a:pt x="223520" y="226108"/>
                    </a:cubicBezTo>
                    <a:cubicBezTo>
                      <a:pt x="240453" y="243041"/>
                      <a:pt x="215900" y="225261"/>
                      <a:pt x="236220" y="238808"/>
                    </a:cubicBezTo>
                    <a:cubicBezTo>
                      <a:pt x="239607" y="243888"/>
                      <a:pt x="244449" y="248256"/>
                      <a:pt x="246380" y="254048"/>
                    </a:cubicBezTo>
                    <a:cubicBezTo>
                      <a:pt x="254556" y="278576"/>
                      <a:pt x="241445" y="240441"/>
                      <a:pt x="254000" y="271828"/>
                    </a:cubicBezTo>
                    <a:cubicBezTo>
                      <a:pt x="255989" y="276800"/>
                      <a:pt x="257781" y="281873"/>
                      <a:pt x="259080" y="287068"/>
                    </a:cubicBezTo>
                    <a:cubicBezTo>
                      <a:pt x="259927" y="290455"/>
                      <a:pt x="259888" y="294197"/>
                      <a:pt x="261620" y="297228"/>
                    </a:cubicBezTo>
                    <a:cubicBezTo>
                      <a:pt x="263402" y="300347"/>
                      <a:pt x="266700" y="302308"/>
                      <a:pt x="269240" y="304848"/>
                    </a:cubicBezTo>
                    <a:cubicBezTo>
                      <a:pt x="270087" y="307388"/>
                      <a:pt x="271044" y="309894"/>
                      <a:pt x="271780" y="312468"/>
                    </a:cubicBezTo>
                    <a:cubicBezTo>
                      <a:pt x="272739" y="315825"/>
                      <a:pt x="272139" y="319902"/>
                      <a:pt x="274320" y="322628"/>
                    </a:cubicBezTo>
                    <a:cubicBezTo>
                      <a:pt x="275993" y="324719"/>
                      <a:pt x="279400" y="324321"/>
                      <a:pt x="281940" y="325168"/>
                    </a:cubicBezTo>
                    <a:cubicBezTo>
                      <a:pt x="283633" y="328555"/>
                      <a:pt x="284343" y="332651"/>
                      <a:pt x="287020" y="335328"/>
                    </a:cubicBezTo>
                    <a:cubicBezTo>
                      <a:pt x="288913" y="337221"/>
                      <a:pt x="292179" y="336813"/>
                      <a:pt x="294640" y="337868"/>
                    </a:cubicBezTo>
                    <a:cubicBezTo>
                      <a:pt x="303663" y="341735"/>
                      <a:pt x="304767" y="342926"/>
                      <a:pt x="312420" y="348028"/>
                    </a:cubicBezTo>
                    <a:cubicBezTo>
                      <a:pt x="322580" y="347181"/>
                      <a:pt x="332844" y="347164"/>
                      <a:pt x="342900" y="345488"/>
                    </a:cubicBezTo>
                    <a:cubicBezTo>
                      <a:pt x="348182" y="344608"/>
                      <a:pt x="358140" y="340408"/>
                      <a:pt x="358140" y="340408"/>
                    </a:cubicBezTo>
                    <a:cubicBezTo>
                      <a:pt x="363682" y="323783"/>
                      <a:pt x="355985" y="340100"/>
                      <a:pt x="368300" y="330248"/>
                    </a:cubicBezTo>
                    <a:cubicBezTo>
                      <a:pt x="370684" y="328341"/>
                      <a:pt x="371687" y="325168"/>
                      <a:pt x="373380" y="322628"/>
                    </a:cubicBezTo>
                    <a:cubicBezTo>
                      <a:pt x="372039" y="317263"/>
                      <a:pt x="370214" y="300284"/>
                      <a:pt x="363220" y="294688"/>
                    </a:cubicBezTo>
                    <a:cubicBezTo>
                      <a:pt x="361129" y="293015"/>
                      <a:pt x="358140" y="292995"/>
                      <a:pt x="355600" y="292148"/>
                    </a:cubicBezTo>
                    <a:cubicBezTo>
                      <a:pt x="349322" y="273313"/>
                      <a:pt x="359092" y="295481"/>
                      <a:pt x="342900" y="281988"/>
                    </a:cubicBezTo>
                    <a:cubicBezTo>
                      <a:pt x="339991" y="279564"/>
                      <a:pt x="340244" y="274737"/>
                      <a:pt x="337820" y="271828"/>
                    </a:cubicBezTo>
                    <a:cubicBezTo>
                      <a:pt x="335866" y="269483"/>
                      <a:pt x="332740" y="268441"/>
                      <a:pt x="330200" y="266748"/>
                    </a:cubicBezTo>
                    <a:cubicBezTo>
                      <a:pt x="331047" y="259975"/>
                      <a:pt x="329425" y="252395"/>
                      <a:pt x="332740" y="246428"/>
                    </a:cubicBezTo>
                    <a:cubicBezTo>
                      <a:pt x="334435" y="243376"/>
                      <a:pt x="340432" y="246356"/>
                      <a:pt x="342900" y="243888"/>
                    </a:cubicBezTo>
                    <a:cubicBezTo>
                      <a:pt x="345368" y="241420"/>
                      <a:pt x="344593" y="237115"/>
                      <a:pt x="345440" y="233728"/>
                    </a:cubicBezTo>
                    <a:cubicBezTo>
                      <a:pt x="344593" y="229495"/>
                      <a:pt x="344036" y="225193"/>
                      <a:pt x="342900" y="221028"/>
                    </a:cubicBezTo>
                    <a:cubicBezTo>
                      <a:pt x="341491" y="215862"/>
                      <a:pt x="339119" y="210983"/>
                      <a:pt x="337820" y="205788"/>
                    </a:cubicBezTo>
                    <a:cubicBezTo>
                      <a:pt x="336973" y="202401"/>
                      <a:pt x="336655" y="198837"/>
                      <a:pt x="335280" y="195628"/>
                    </a:cubicBezTo>
                    <a:cubicBezTo>
                      <a:pt x="334077" y="192822"/>
                      <a:pt x="331565" y="190738"/>
                      <a:pt x="330200" y="188008"/>
                    </a:cubicBezTo>
                    <a:cubicBezTo>
                      <a:pt x="326230" y="180067"/>
                      <a:pt x="329187" y="178156"/>
                      <a:pt x="322580" y="170228"/>
                    </a:cubicBezTo>
                    <a:cubicBezTo>
                      <a:pt x="320626" y="167883"/>
                      <a:pt x="317500" y="166841"/>
                      <a:pt x="314960" y="165148"/>
                    </a:cubicBezTo>
                    <a:cubicBezTo>
                      <a:pt x="308915" y="147012"/>
                      <a:pt x="312850" y="154363"/>
                      <a:pt x="304800" y="142288"/>
                    </a:cubicBezTo>
                    <a:cubicBezTo>
                      <a:pt x="303953" y="138901"/>
                      <a:pt x="303821" y="135250"/>
                      <a:pt x="302260" y="132128"/>
                    </a:cubicBezTo>
                    <a:cubicBezTo>
                      <a:pt x="299530" y="126667"/>
                      <a:pt x="292100" y="116888"/>
                      <a:pt x="292100" y="116888"/>
                    </a:cubicBezTo>
                    <a:cubicBezTo>
                      <a:pt x="290157" y="109115"/>
                      <a:pt x="290327" y="104955"/>
                      <a:pt x="284480" y="99108"/>
                    </a:cubicBezTo>
                    <a:cubicBezTo>
                      <a:pt x="282321" y="96949"/>
                      <a:pt x="279400" y="95721"/>
                      <a:pt x="276860" y="94028"/>
                    </a:cubicBezTo>
                    <a:cubicBezTo>
                      <a:pt x="271915" y="79193"/>
                      <a:pt x="278189" y="92817"/>
                      <a:pt x="266700" y="81328"/>
                    </a:cubicBezTo>
                    <a:cubicBezTo>
                      <a:pt x="264541" y="79169"/>
                      <a:pt x="263917" y="75718"/>
                      <a:pt x="261620" y="73708"/>
                    </a:cubicBezTo>
                    <a:cubicBezTo>
                      <a:pt x="257025" y="69688"/>
                      <a:pt x="246380" y="63548"/>
                      <a:pt x="246380" y="63548"/>
                    </a:cubicBezTo>
                    <a:cubicBezTo>
                      <a:pt x="244687" y="61008"/>
                      <a:pt x="243459" y="58087"/>
                      <a:pt x="241300" y="55928"/>
                    </a:cubicBezTo>
                    <a:cubicBezTo>
                      <a:pt x="236376" y="51004"/>
                      <a:pt x="232258" y="50374"/>
                      <a:pt x="226060" y="48308"/>
                    </a:cubicBezTo>
                    <a:cubicBezTo>
                      <a:pt x="220518" y="31683"/>
                      <a:pt x="228215" y="48000"/>
                      <a:pt x="215900" y="38148"/>
                    </a:cubicBezTo>
                    <a:cubicBezTo>
                      <a:pt x="213516" y="36241"/>
                      <a:pt x="213409" y="32146"/>
                      <a:pt x="210820" y="30528"/>
                    </a:cubicBezTo>
                    <a:cubicBezTo>
                      <a:pt x="200660" y="24178"/>
                      <a:pt x="196850" y="27353"/>
                      <a:pt x="187960" y="22908"/>
                    </a:cubicBezTo>
                    <a:cubicBezTo>
                      <a:pt x="184573" y="21215"/>
                      <a:pt x="181316" y="19234"/>
                      <a:pt x="177800" y="17828"/>
                    </a:cubicBezTo>
                    <a:cubicBezTo>
                      <a:pt x="167646" y="13767"/>
                      <a:pt x="138376" y="5578"/>
                      <a:pt x="132080" y="5128"/>
                    </a:cubicBezTo>
                    <a:cubicBezTo>
                      <a:pt x="88919" y="2045"/>
                      <a:pt x="89323" y="-375"/>
                      <a:pt x="73660" y="48"/>
                    </a:cubicBezTo>
                    <a:close/>
                  </a:path>
                </a:pathLst>
              </a:custGeom>
              <a:solidFill>
                <a:srgbClr val="FF5050">
                  <a:alpha val="20000"/>
                </a:srgb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Freeform: Shape 16">
              <a:extLst>
                <a:ext uri="{FF2B5EF4-FFF2-40B4-BE49-F238E27FC236}">
                  <a16:creationId xmlns:a16="http://schemas.microsoft.com/office/drawing/2014/main" id="{26B39AB0-6BA7-4C93-9F8C-4CCE4828AE1B}"/>
                </a:ext>
              </a:extLst>
            </p:cNvPr>
            <p:cNvSpPr/>
            <p:nvPr/>
          </p:nvSpPr>
          <p:spPr>
            <a:xfrm>
              <a:off x="7577545" y="3167821"/>
              <a:ext cx="510733" cy="456105"/>
            </a:xfrm>
            <a:custGeom>
              <a:avLst/>
              <a:gdLst>
                <a:gd name="connsiteX0" fmla="*/ 73660 w 373380"/>
                <a:gd name="connsiteY0" fmla="*/ 48 h 348028"/>
                <a:gd name="connsiteX1" fmla="*/ 38100 w 373380"/>
                <a:gd name="connsiteY1" fmla="*/ 7668 h 348028"/>
                <a:gd name="connsiteX2" fmla="*/ 22860 w 373380"/>
                <a:gd name="connsiteY2" fmla="*/ 12748 h 348028"/>
                <a:gd name="connsiteX3" fmla="*/ 17780 w 373380"/>
                <a:gd name="connsiteY3" fmla="*/ 20368 h 348028"/>
                <a:gd name="connsiteX4" fmla="*/ 10160 w 373380"/>
                <a:gd name="connsiteY4" fmla="*/ 22908 h 348028"/>
                <a:gd name="connsiteX5" fmla="*/ 5080 w 373380"/>
                <a:gd name="connsiteY5" fmla="*/ 38148 h 348028"/>
                <a:gd name="connsiteX6" fmla="*/ 0 w 373380"/>
                <a:gd name="connsiteY6" fmla="*/ 45768 h 348028"/>
                <a:gd name="connsiteX7" fmla="*/ 2540 w 373380"/>
                <a:gd name="connsiteY7" fmla="*/ 71168 h 348028"/>
                <a:gd name="connsiteX8" fmla="*/ 5080 w 373380"/>
                <a:gd name="connsiteY8" fmla="*/ 81328 h 348028"/>
                <a:gd name="connsiteX9" fmla="*/ 12700 w 373380"/>
                <a:gd name="connsiteY9" fmla="*/ 86408 h 348028"/>
                <a:gd name="connsiteX10" fmla="*/ 25400 w 373380"/>
                <a:gd name="connsiteY10" fmla="*/ 99108 h 348028"/>
                <a:gd name="connsiteX11" fmla="*/ 38100 w 373380"/>
                <a:gd name="connsiteY11" fmla="*/ 109268 h 348028"/>
                <a:gd name="connsiteX12" fmla="*/ 43180 w 373380"/>
                <a:gd name="connsiteY12" fmla="*/ 119428 h 348028"/>
                <a:gd name="connsiteX13" fmla="*/ 50800 w 373380"/>
                <a:gd name="connsiteY13" fmla="*/ 121968 h 348028"/>
                <a:gd name="connsiteX14" fmla="*/ 76200 w 373380"/>
                <a:gd name="connsiteY14" fmla="*/ 134668 h 348028"/>
                <a:gd name="connsiteX15" fmla="*/ 101600 w 373380"/>
                <a:gd name="connsiteY15" fmla="*/ 144828 h 348028"/>
                <a:gd name="connsiteX16" fmla="*/ 127000 w 373380"/>
                <a:gd name="connsiteY16" fmla="*/ 152448 h 348028"/>
                <a:gd name="connsiteX17" fmla="*/ 142240 w 373380"/>
                <a:gd name="connsiteY17" fmla="*/ 157528 h 348028"/>
                <a:gd name="connsiteX18" fmla="*/ 160020 w 373380"/>
                <a:gd name="connsiteY18" fmla="*/ 162608 h 348028"/>
                <a:gd name="connsiteX19" fmla="*/ 172720 w 373380"/>
                <a:gd name="connsiteY19" fmla="*/ 175308 h 348028"/>
                <a:gd name="connsiteX20" fmla="*/ 185420 w 373380"/>
                <a:gd name="connsiteY20" fmla="*/ 188008 h 348028"/>
                <a:gd name="connsiteX21" fmla="*/ 198120 w 373380"/>
                <a:gd name="connsiteY21" fmla="*/ 200708 h 348028"/>
                <a:gd name="connsiteX22" fmla="*/ 210820 w 373380"/>
                <a:gd name="connsiteY22" fmla="*/ 213408 h 348028"/>
                <a:gd name="connsiteX23" fmla="*/ 223520 w 373380"/>
                <a:gd name="connsiteY23" fmla="*/ 226108 h 348028"/>
                <a:gd name="connsiteX24" fmla="*/ 236220 w 373380"/>
                <a:gd name="connsiteY24" fmla="*/ 238808 h 348028"/>
                <a:gd name="connsiteX25" fmla="*/ 246380 w 373380"/>
                <a:gd name="connsiteY25" fmla="*/ 254048 h 348028"/>
                <a:gd name="connsiteX26" fmla="*/ 254000 w 373380"/>
                <a:gd name="connsiteY26" fmla="*/ 271828 h 348028"/>
                <a:gd name="connsiteX27" fmla="*/ 259080 w 373380"/>
                <a:gd name="connsiteY27" fmla="*/ 287068 h 348028"/>
                <a:gd name="connsiteX28" fmla="*/ 261620 w 373380"/>
                <a:gd name="connsiteY28" fmla="*/ 297228 h 348028"/>
                <a:gd name="connsiteX29" fmla="*/ 269240 w 373380"/>
                <a:gd name="connsiteY29" fmla="*/ 304848 h 348028"/>
                <a:gd name="connsiteX30" fmla="*/ 271780 w 373380"/>
                <a:gd name="connsiteY30" fmla="*/ 312468 h 348028"/>
                <a:gd name="connsiteX31" fmla="*/ 274320 w 373380"/>
                <a:gd name="connsiteY31" fmla="*/ 322628 h 348028"/>
                <a:gd name="connsiteX32" fmla="*/ 281940 w 373380"/>
                <a:gd name="connsiteY32" fmla="*/ 325168 h 348028"/>
                <a:gd name="connsiteX33" fmla="*/ 287020 w 373380"/>
                <a:gd name="connsiteY33" fmla="*/ 335328 h 348028"/>
                <a:gd name="connsiteX34" fmla="*/ 294640 w 373380"/>
                <a:gd name="connsiteY34" fmla="*/ 337868 h 348028"/>
                <a:gd name="connsiteX35" fmla="*/ 312420 w 373380"/>
                <a:gd name="connsiteY35" fmla="*/ 348028 h 348028"/>
                <a:gd name="connsiteX36" fmla="*/ 342900 w 373380"/>
                <a:gd name="connsiteY36" fmla="*/ 345488 h 348028"/>
                <a:gd name="connsiteX37" fmla="*/ 358140 w 373380"/>
                <a:gd name="connsiteY37" fmla="*/ 340408 h 348028"/>
                <a:gd name="connsiteX38" fmla="*/ 368300 w 373380"/>
                <a:gd name="connsiteY38" fmla="*/ 330248 h 348028"/>
                <a:gd name="connsiteX39" fmla="*/ 373380 w 373380"/>
                <a:gd name="connsiteY39" fmla="*/ 322628 h 348028"/>
                <a:gd name="connsiteX40" fmla="*/ 363220 w 373380"/>
                <a:gd name="connsiteY40" fmla="*/ 294688 h 348028"/>
                <a:gd name="connsiteX41" fmla="*/ 355600 w 373380"/>
                <a:gd name="connsiteY41" fmla="*/ 292148 h 348028"/>
                <a:gd name="connsiteX42" fmla="*/ 342900 w 373380"/>
                <a:gd name="connsiteY42" fmla="*/ 281988 h 348028"/>
                <a:gd name="connsiteX43" fmla="*/ 337820 w 373380"/>
                <a:gd name="connsiteY43" fmla="*/ 271828 h 348028"/>
                <a:gd name="connsiteX44" fmla="*/ 330200 w 373380"/>
                <a:gd name="connsiteY44" fmla="*/ 266748 h 348028"/>
                <a:gd name="connsiteX45" fmla="*/ 332740 w 373380"/>
                <a:gd name="connsiteY45" fmla="*/ 246428 h 348028"/>
                <a:gd name="connsiteX46" fmla="*/ 342900 w 373380"/>
                <a:gd name="connsiteY46" fmla="*/ 243888 h 348028"/>
                <a:gd name="connsiteX47" fmla="*/ 345440 w 373380"/>
                <a:gd name="connsiteY47" fmla="*/ 233728 h 348028"/>
                <a:gd name="connsiteX48" fmla="*/ 342900 w 373380"/>
                <a:gd name="connsiteY48" fmla="*/ 221028 h 348028"/>
                <a:gd name="connsiteX49" fmla="*/ 337820 w 373380"/>
                <a:gd name="connsiteY49" fmla="*/ 205788 h 348028"/>
                <a:gd name="connsiteX50" fmla="*/ 335280 w 373380"/>
                <a:gd name="connsiteY50" fmla="*/ 195628 h 348028"/>
                <a:gd name="connsiteX51" fmla="*/ 330200 w 373380"/>
                <a:gd name="connsiteY51" fmla="*/ 188008 h 348028"/>
                <a:gd name="connsiteX52" fmla="*/ 322580 w 373380"/>
                <a:gd name="connsiteY52" fmla="*/ 170228 h 348028"/>
                <a:gd name="connsiteX53" fmla="*/ 314960 w 373380"/>
                <a:gd name="connsiteY53" fmla="*/ 165148 h 348028"/>
                <a:gd name="connsiteX54" fmla="*/ 304800 w 373380"/>
                <a:gd name="connsiteY54" fmla="*/ 142288 h 348028"/>
                <a:gd name="connsiteX55" fmla="*/ 302260 w 373380"/>
                <a:gd name="connsiteY55" fmla="*/ 132128 h 348028"/>
                <a:gd name="connsiteX56" fmla="*/ 292100 w 373380"/>
                <a:gd name="connsiteY56" fmla="*/ 116888 h 348028"/>
                <a:gd name="connsiteX57" fmla="*/ 284480 w 373380"/>
                <a:gd name="connsiteY57" fmla="*/ 99108 h 348028"/>
                <a:gd name="connsiteX58" fmla="*/ 276860 w 373380"/>
                <a:gd name="connsiteY58" fmla="*/ 94028 h 348028"/>
                <a:gd name="connsiteX59" fmla="*/ 266700 w 373380"/>
                <a:gd name="connsiteY59" fmla="*/ 81328 h 348028"/>
                <a:gd name="connsiteX60" fmla="*/ 261620 w 373380"/>
                <a:gd name="connsiteY60" fmla="*/ 73708 h 348028"/>
                <a:gd name="connsiteX61" fmla="*/ 246380 w 373380"/>
                <a:gd name="connsiteY61" fmla="*/ 63548 h 348028"/>
                <a:gd name="connsiteX62" fmla="*/ 241300 w 373380"/>
                <a:gd name="connsiteY62" fmla="*/ 55928 h 348028"/>
                <a:gd name="connsiteX63" fmla="*/ 226060 w 373380"/>
                <a:gd name="connsiteY63" fmla="*/ 48308 h 348028"/>
                <a:gd name="connsiteX64" fmla="*/ 215900 w 373380"/>
                <a:gd name="connsiteY64" fmla="*/ 38148 h 348028"/>
                <a:gd name="connsiteX65" fmla="*/ 210820 w 373380"/>
                <a:gd name="connsiteY65" fmla="*/ 30528 h 348028"/>
                <a:gd name="connsiteX66" fmla="*/ 187960 w 373380"/>
                <a:gd name="connsiteY66" fmla="*/ 22908 h 348028"/>
                <a:gd name="connsiteX67" fmla="*/ 177800 w 373380"/>
                <a:gd name="connsiteY67" fmla="*/ 17828 h 348028"/>
                <a:gd name="connsiteX68" fmla="*/ 132080 w 373380"/>
                <a:gd name="connsiteY68" fmla="*/ 5128 h 348028"/>
                <a:gd name="connsiteX69" fmla="*/ 73660 w 373380"/>
                <a:gd name="connsiteY69" fmla="*/ 48 h 3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3380" h="348028">
                  <a:moveTo>
                    <a:pt x="73660" y="48"/>
                  </a:moveTo>
                  <a:cubicBezTo>
                    <a:pt x="57997" y="471"/>
                    <a:pt x="49860" y="4728"/>
                    <a:pt x="38100" y="7668"/>
                  </a:cubicBezTo>
                  <a:cubicBezTo>
                    <a:pt x="32905" y="8967"/>
                    <a:pt x="22860" y="12748"/>
                    <a:pt x="22860" y="12748"/>
                  </a:cubicBezTo>
                  <a:cubicBezTo>
                    <a:pt x="21167" y="15288"/>
                    <a:pt x="20164" y="18461"/>
                    <a:pt x="17780" y="20368"/>
                  </a:cubicBezTo>
                  <a:cubicBezTo>
                    <a:pt x="15689" y="22041"/>
                    <a:pt x="11716" y="20729"/>
                    <a:pt x="10160" y="22908"/>
                  </a:cubicBezTo>
                  <a:cubicBezTo>
                    <a:pt x="7048" y="27265"/>
                    <a:pt x="8050" y="33693"/>
                    <a:pt x="5080" y="38148"/>
                  </a:cubicBezTo>
                  <a:lnTo>
                    <a:pt x="0" y="45768"/>
                  </a:lnTo>
                  <a:cubicBezTo>
                    <a:pt x="847" y="54235"/>
                    <a:pt x="1337" y="62745"/>
                    <a:pt x="2540" y="71168"/>
                  </a:cubicBezTo>
                  <a:cubicBezTo>
                    <a:pt x="3034" y="74624"/>
                    <a:pt x="3144" y="78423"/>
                    <a:pt x="5080" y="81328"/>
                  </a:cubicBezTo>
                  <a:cubicBezTo>
                    <a:pt x="6773" y="83868"/>
                    <a:pt x="10160" y="84715"/>
                    <a:pt x="12700" y="86408"/>
                  </a:cubicBezTo>
                  <a:cubicBezTo>
                    <a:pt x="18657" y="104278"/>
                    <a:pt x="9707" y="83415"/>
                    <a:pt x="25400" y="99108"/>
                  </a:cubicBezTo>
                  <a:cubicBezTo>
                    <a:pt x="38761" y="112469"/>
                    <a:pt x="12673" y="102911"/>
                    <a:pt x="38100" y="109268"/>
                  </a:cubicBezTo>
                  <a:cubicBezTo>
                    <a:pt x="39793" y="112655"/>
                    <a:pt x="40503" y="116751"/>
                    <a:pt x="43180" y="119428"/>
                  </a:cubicBezTo>
                  <a:cubicBezTo>
                    <a:pt x="45073" y="121321"/>
                    <a:pt x="48460" y="120668"/>
                    <a:pt x="50800" y="121968"/>
                  </a:cubicBezTo>
                  <a:cubicBezTo>
                    <a:pt x="82337" y="139489"/>
                    <a:pt x="52460" y="127546"/>
                    <a:pt x="76200" y="134668"/>
                  </a:cubicBezTo>
                  <a:cubicBezTo>
                    <a:pt x="109896" y="144777"/>
                    <a:pt x="76140" y="134644"/>
                    <a:pt x="101600" y="144828"/>
                  </a:cubicBezTo>
                  <a:cubicBezTo>
                    <a:pt x="119561" y="152012"/>
                    <a:pt x="112030" y="147957"/>
                    <a:pt x="127000" y="152448"/>
                  </a:cubicBezTo>
                  <a:cubicBezTo>
                    <a:pt x="132129" y="153987"/>
                    <a:pt x="137111" y="155989"/>
                    <a:pt x="142240" y="157528"/>
                  </a:cubicBezTo>
                  <a:cubicBezTo>
                    <a:pt x="174134" y="167096"/>
                    <a:pt x="134411" y="154072"/>
                    <a:pt x="160020" y="162608"/>
                  </a:cubicBezTo>
                  <a:cubicBezTo>
                    <a:pt x="173567" y="182928"/>
                    <a:pt x="155787" y="158375"/>
                    <a:pt x="172720" y="175308"/>
                  </a:cubicBezTo>
                  <a:cubicBezTo>
                    <a:pt x="189653" y="192241"/>
                    <a:pt x="165100" y="174461"/>
                    <a:pt x="185420" y="188008"/>
                  </a:cubicBezTo>
                  <a:cubicBezTo>
                    <a:pt x="198967" y="208328"/>
                    <a:pt x="181187" y="183775"/>
                    <a:pt x="198120" y="200708"/>
                  </a:cubicBezTo>
                  <a:cubicBezTo>
                    <a:pt x="215053" y="217641"/>
                    <a:pt x="190500" y="199861"/>
                    <a:pt x="210820" y="213408"/>
                  </a:cubicBezTo>
                  <a:cubicBezTo>
                    <a:pt x="224367" y="233728"/>
                    <a:pt x="206587" y="209175"/>
                    <a:pt x="223520" y="226108"/>
                  </a:cubicBezTo>
                  <a:cubicBezTo>
                    <a:pt x="240453" y="243041"/>
                    <a:pt x="215900" y="225261"/>
                    <a:pt x="236220" y="238808"/>
                  </a:cubicBezTo>
                  <a:cubicBezTo>
                    <a:pt x="239607" y="243888"/>
                    <a:pt x="244449" y="248256"/>
                    <a:pt x="246380" y="254048"/>
                  </a:cubicBezTo>
                  <a:cubicBezTo>
                    <a:pt x="254556" y="278576"/>
                    <a:pt x="241445" y="240441"/>
                    <a:pt x="254000" y="271828"/>
                  </a:cubicBezTo>
                  <a:cubicBezTo>
                    <a:pt x="255989" y="276800"/>
                    <a:pt x="257781" y="281873"/>
                    <a:pt x="259080" y="287068"/>
                  </a:cubicBezTo>
                  <a:cubicBezTo>
                    <a:pt x="259927" y="290455"/>
                    <a:pt x="259888" y="294197"/>
                    <a:pt x="261620" y="297228"/>
                  </a:cubicBezTo>
                  <a:cubicBezTo>
                    <a:pt x="263402" y="300347"/>
                    <a:pt x="266700" y="302308"/>
                    <a:pt x="269240" y="304848"/>
                  </a:cubicBezTo>
                  <a:cubicBezTo>
                    <a:pt x="270087" y="307388"/>
                    <a:pt x="271044" y="309894"/>
                    <a:pt x="271780" y="312468"/>
                  </a:cubicBezTo>
                  <a:cubicBezTo>
                    <a:pt x="272739" y="315825"/>
                    <a:pt x="272139" y="319902"/>
                    <a:pt x="274320" y="322628"/>
                  </a:cubicBezTo>
                  <a:cubicBezTo>
                    <a:pt x="275993" y="324719"/>
                    <a:pt x="279400" y="324321"/>
                    <a:pt x="281940" y="325168"/>
                  </a:cubicBezTo>
                  <a:cubicBezTo>
                    <a:pt x="283633" y="328555"/>
                    <a:pt x="284343" y="332651"/>
                    <a:pt x="287020" y="335328"/>
                  </a:cubicBezTo>
                  <a:cubicBezTo>
                    <a:pt x="288913" y="337221"/>
                    <a:pt x="292179" y="336813"/>
                    <a:pt x="294640" y="337868"/>
                  </a:cubicBezTo>
                  <a:cubicBezTo>
                    <a:pt x="303663" y="341735"/>
                    <a:pt x="304767" y="342926"/>
                    <a:pt x="312420" y="348028"/>
                  </a:cubicBezTo>
                  <a:cubicBezTo>
                    <a:pt x="322580" y="347181"/>
                    <a:pt x="332844" y="347164"/>
                    <a:pt x="342900" y="345488"/>
                  </a:cubicBezTo>
                  <a:cubicBezTo>
                    <a:pt x="348182" y="344608"/>
                    <a:pt x="358140" y="340408"/>
                    <a:pt x="358140" y="340408"/>
                  </a:cubicBezTo>
                  <a:cubicBezTo>
                    <a:pt x="363682" y="323783"/>
                    <a:pt x="355985" y="340100"/>
                    <a:pt x="368300" y="330248"/>
                  </a:cubicBezTo>
                  <a:cubicBezTo>
                    <a:pt x="370684" y="328341"/>
                    <a:pt x="371687" y="325168"/>
                    <a:pt x="373380" y="322628"/>
                  </a:cubicBezTo>
                  <a:cubicBezTo>
                    <a:pt x="372039" y="317263"/>
                    <a:pt x="370214" y="300284"/>
                    <a:pt x="363220" y="294688"/>
                  </a:cubicBezTo>
                  <a:cubicBezTo>
                    <a:pt x="361129" y="293015"/>
                    <a:pt x="358140" y="292995"/>
                    <a:pt x="355600" y="292148"/>
                  </a:cubicBezTo>
                  <a:cubicBezTo>
                    <a:pt x="349322" y="273313"/>
                    <a:pt x="359092" y="295481"/>
                    <a:pt x="342900" y="281988"/>
                  </a:cubicBezTo>
                  <a:cubicBezTo>
                    <a:pt x="339991" y="279564"/>
                    <a:pt x="340244" y="274737"/>
                    <a:pt x="337820" y="271828"/>
                  </a:cubicBezTo>
                  <a:cubicBezTo>
                    <a:pt x="335866" y="269483"/>
                    <a:pt x="332740" y="268441"/>
                    <a:pt x="330200" y="266748"/>
                  </a:cubicBezTo>
                  <a:cubicBezTo>
                    <a:pt x="331047" y="259975"/>
                    <a:pt x="329425" y="252395"/>
                    <a:pt x="332740" y="246428"/>
                  </a:cubicBezTo>
                  <a:cubicBezTo>
                    <a:pt x="334435" y="243376"/>
                    <a:pt x="340432" y="246356"/>
                    <a:pt x="342900" y="243888"/>
                  </a:cubicBezTo>
                  <a:cubicBezTo>
                    <a:pt x="345368" y="241420"/>
                    <a:pt x="344593" y="237115"/>
                    <a:pt x="345440" y="233728"/>
                  </a:cubicBezTo>
                  <a:cubicBezTo>
                    <a:pt x="344593" y="229495"/>
                    <a:pt x="344036" y="225193"/>
                    <a:pt x="342900" y="221028"/>
                  </a:cubicBezTo>
                  <a:cubicBezTo>
                    <a:pt x="341491" y="215862"/>
                    <a:pt x="339119" y="210983"/>
                    <a:pt x="337820" y="205788"/>
                  </a:cubicBezTo>
                  <a:cubicBezTo>
                    <a:pt x="336973" y="202401"/>
                    <a:pt x="336655" y="198837"/>
                    <a:pt x="335280" y="195628"/>
                  </a:cubicBezTo>
                  <a:cubicBezTo>
                    <a:pt x="334077" y="192822"/>
                    <a:pt x="331565" y="190738"/>
                    <a:pt x="330200" y="188008"/>
                  </a:cubicBezTo>
                  <a:cubicBezTo>
                    <a:pt x="326230" y="180067"/>
                    <a:pt x="329187" y="178156"/>
                    <a:pt x="322580" y="170228"/>
                  </a:cubicBezTo>
                  <a:cubicBezTo>
                    <a:pt x="320626" y="167883"/>
                    <a:pt x="317500" y="166841"/>
                    <a:pt x="314960" y="165148"/>
                  </a:cubicBezTo>
                  <a:cubicBezTo>
                    <a:pt x="308915" y="147012"/>
                    <a:pt x="312850" y="154363"/>
                    <a:pt x="304800" y="142288"/>
                  </a:cubicBezTo>
                  <a:cubicBezTo>
                    <a:pt x="303953" y="138901"/>
                    <a:pt x="303821" y="135250"/>
                    <a:pt x="302260" y="132128"/>
                  </a:cubicBezTo>
                  <a:cubicBezTo>
                    <a:pt x="299530" y="126667"/>
                    <a:pt x="292100" y="116888"/>
                    <a:pt x="292100" y="116888"/>
                  </a:cubicBezTo>
                  <a:cubicBezTo>
                    <a:pt x="290157" y="109115"/>
                    <a:pt x="290327" y="104955"/>
                    <a:pt x="284480" y="99108"/>
                  </a:cubicBezTo>
                  <a:cubicBezTo>
                    <a:pt x="282321" y="96949"/>
                    <a:pt x="279400" y="95721"/>
                    <a:pt x="276860" y="94028"/>
                  </a:cubicBezTo>
                  <a:cubicBezTo>
                    <a:pt x="271915" y="79193"/>
                    <a:pt x="278189" y="92817"/>
                    <a:pt x="266700" y="81328"/>
                  </a:cubicBezTo>
                  <a:cubicBezTo>
                    <a:pt x="264541" y="79169"/>
                    <a:pt x="263917" y="75718"/>
                    <a:pt x="261620" y="73708"/>
                  </a:cubicBezTo>
                  <a:cubicBezTo>
                    <a:pt x="257025" y="69688"/>
                    <a:pt x="246380" y="63548"/>
                    <a:pt x="246380" y="63548"/>
                  </a:cubicBezTo>
                  <a:cubicBezTo>
                    <a:pt x="244687" y="61008"/>
                    <a:pt x="243459" y="58087"/>
                    <a:pt x="241300" y="55928"/>
                  </a:cubicBezTo>
                  <a:cubicBezTo>
                    <a:pt x="236376" y="51004"/>
                    <a:pt x="232258" y="50374"/>
                    <a:pt x="226060" y="48308"/>
                  </a:cubicBezTo>
                  <a:cubicBezTo>
                    <a:pt x="220518" y="31683"/>
                    <a:pt x="228215" y="48000"/>
                    <a:pt x="215900" y="38148"/>
                  </a:cubicBezTo>
                  <a:cubicBezTo>
                    <a:pt x="213516" y="36241"/>
                    <a:pt x="213409" y="32146"/>
                    <a:pt x="210820" y="30528"/>
                  </a:cubicBezTo>
                  <a:cubicBezTo>
                    <a:pt x="200660" y="24178"/>
                    <a:pt x="196850" y="27353"/>
                    <a:pt x="187960" y="22908"/>
                  </a:cubicBezTo>
                  <a:cubicBezTo>
                    <a:pt x="184573" y="21215"/>
                    <a:pt x="181316" y="19234"/>
                    <a:pt x="177800" y="17828"/>
                  </a:cubicBezTo>
                  <a:cubicBezTo>
                    <a:pt x="167646" y="13767"/>
                    <a:pt x="138376" y="5578"/>
                    <a:pt x="132080" y="5128"/>
                  </a:cubicBezTo>
                  <a:cubicBezTo>
                    <a:pt x="88919" y="2045"/>
                    <a:pt x="89323" y="-375"/>
                    <a:pt x="73660" y="48"/>
                  </a:cubicBezTo>
                  <a:close/>
                </a:path>
              </a:pathLst>
            </a:custGeom>
            <a:solidFill>
              <a:srgbClr val="FF5050">
                <a:alpha val="20000"/>
              </a:srgb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7209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B70C39-FD16-744A-A79A-A843FBE789F9}"/>
              </a:ext>
            </a:extLst>
          </p:cNvPr>
          <p:cNvSpPr txBox="1">
            <a:spLocks/>
          </p:cNvSpPr>
          <p:nvPr/>
        </p:nvSpPr>
        <p:spPr>
          <a:xfrm>
            <a:off x="149387" y="219794"/>
            <a:ext cx="7758546" cy="508817"/>
          </a:xfrm>
          <a:noFill/>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50000"/>
                    <a:lumOff val="50000"/>
                  </a:schemeClr>
                </a:solidFill>
                <a:latin typeface="+mn-lt"/>
              </a:rPr>
              <a:t>Consideraciones </a:t>
            </a:r>
            <a:r>
              <a:rPr lang="en-US" sz="2800" b="1" dirty="0" err="1">
                <a:solidFill>
                  <a:schemeClr val="tx1">
                    <a:lumMod val="50000"/>
                    <a:lumOff val="50000"/>
                  </a:schemeClr>
                </a:solidFill>
                <a:latin typeface="+mn-lt"/>
              </a:rPr>
              <a:t>sobre</a:t>
            </a:r>
            <a:r>
              <a:rPr lang="en-US" sz="2800" b="1" dirty="0">
                <a:solidFill>
                  <a:schemeClr val="tx1">
                    <a:lumMod val="50000"/>
                    <a:lumOff val="50000"/>
                  </a:schemeClr>
                </a:solidFill>
                <a:latin typeface="+mn-lt"/>
              </a:rPr>
              <a:t> las </a:t>
            </a:r>
            <a:r>
              <a:rPr lang="en-US" sz="2800" b="1" dirty="0" err="1">
                <a:solidFill>
                  <a:schemeClr val="tx1">
                    <a:lumMod val="50000"/>
                    <a:lumOff val="50000"/>
                  </a:schemeClr>
                </a:solidFill>
                <a:latin typeface="+mn-lt"/>
              </a:rPr>
              <a:t>lesiones</a:t>
            </a:r>
            <a:r>
              <a:rPr lang="en-US" sz="2800" b="1" dirty="0">
                <a:solidFill>
                  <a:schemeClr val="tx1">
                    <a:lumMod val="50000"/>
                    <a:lumOff val="50000"/>
                  </a:schemeClr>
                </a:solidFill>
                <a:latin typeface="+mn-lt"/>
              </a:rPr>
              <a:t>  </a:t>
            </a:r>
            <a:r>
              <a:rPr lang="en-US" sz="2800" b="1" dirty="0" err="1">
                <a:solidFill>
                  <a:schemeClr val="tx1">
                    <a:lumMod val="50000"/>
                    <a:lumOff val="50000"/>
                  </a:schemeClr>
                </a:solidFill>
                <a:latin typeface="+mn-lt"/>
              </a:rPr>
              <a:t>blanco</a:t>
            </a:r>
            <a:endParaRPr lang="en-US" sz="2800" b="1" i="1" dirty="0">
              <a:solidFill>
                <a:schemeClr val="tx1">
                  <a:lumMod val="50000"/>
                  <a:lumOff val="50000"/>
                </a:schemeClr>
              </a:solidFill>
              <a:latin typeface="+mn-lt"/>
            </a:endParaRPr>
          </a:p>
        </p:txBody>
      </p:sp>
      <p:pic>
        <p:nvPicPr>
          <p:cNvPr id="8" name="Picture 7">
            <a:extLst>
              <a:ext uri="{FF2B5EF4-FFF2-40B4-BE49-F238E27FC236}">
                <a16:creationId xmlns:a16="http://schemas.microsoft.com/office/drawing/2014/main" id="{9DF59992-6626-A940-A61A-A9BE5D22AB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52" t="7169" r="5986" b="9517"/>
          <a:stretch/>
        </p:blipFill>
        <p:spPr bwMode="auto">
          <a:xfrm>
            <a:off x="4571332" y="1137479"/>
            <a:ext cx="2194795" cy="16190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a:extLst>
              <a:ext uri="{FF2B5EF4-FFF2-40B4-BE49-F238E27FC236}">
                <a16:creationId xmlns:a16="http://schemas.microsoft.com/office/drawing/2014/main" id="{4B672F64-9875-1D40-9880-2E5C30CA435F}"/>
              </a:ext>
            </a:extLst>
          </p:cNvPr>
          <p:cNvCxnSpPr>
            <a:cxnSpLocks/>
          </p:cNvCxnSpPr>
          <p:nvPr/>
        </p:nvCxnSpPr>
        <p:spPr>
          <a:xfrm>
            <a:off x="4767942" y="1768341"/>
            <a:ext cx="383641"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8FB3F8F7-473C-D949-A991-6CC3C2A9A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414" b="2746"/>
          <a:stretch/>
        </p:blipFill>
        <p:spPr bwMode="auto">
          <a:xfrm>
            <a:off x="6766126" y="1137480"/>
            <a:ext cx="2009120" cy="161901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a:extLst>
              <a:ext uri="{FF2B5EF4-FFF2-40B4-BE49-F238E27FC236}">
                <a16:creationId xmlns:a16="http://schemas.microsoft.com/office/drawing/2014/main" id="{245B6007-9099-FF4E-ACA2-F22FEF4406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31" t="8002" r="4502" b="10764"/>
          <a:stretch/>
        </p:blipFill>
        <p:spPr bwMode="auto">
          <a:xfrm>
            <a:off x="4571331" y="2894243"/>
            <a:ext cx="2003435" cy="17256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a:extLst>
              <a:ext uri="{FF2B5EF4-FFF2-40B4-BE49-F238E27FC236}">
                <a16:creationId xmlns:a16="http://schemas.microsoft.com/office/drawing/2014/main" id="{241FA137-EFCC-3C47-8F95-4FA1F11B43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59" t="25585" b="2637"/>
          <a:stretch/>
        </p:blipFill>
        <p:spPr bwMode="auto">
          <a:xfrm>
            <a:off x="6560231" y="2894243"/>
            <a:ext cx="2215015" cy="1725694"/>
          </a:xfrm>
          <a:prstGeom prst="rect">
            <a:avLst/>
          </a:prstGeom>
          <a:solidFill>
            <a:schemeClr val="accent2"/>
          </a:solidFill>
          <a:ln>
            <a:noFill/>
          </a:ln>
        </p:spPr>
      </p:pic>
      <p:cxnSp>
        <p:nvCxnSpPr>
          <p:cNvPr id="18" name="Straight Arrow Connector 17">
            <a:extLst>
              <a:ext uri="{FF2B5EF4-FFF2-40B4-BE49-F238E27FC236}">
                <a16:creationId xmlns:a16="http://schemas.microsoft.com/office/drawing/2014/main" id="{FDF53C4C-094D-194E-9248-EF8D32893F29}"/>
              </a:ext>
            </a:extLst>
          </p:cNvPr>
          <p:cNvCxnSpPr>
            <a:cxnSpLocks/>
          </p:cNvCxnSpPr>
          <p:nvPr/>
        </p:nvCxnSpPr>
        <p:spPr>
          <a:xfrm flipH="1">
            <a:off x="5707694" y="4079576"/>
            <a:ext cx="457702"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4571332" y="4756543"/>
            <a:ext cx="4203914" cy="1725695"/>
            <a:chOff x="710987" y="2632986"/>
            <a:chExt cx="4203914" cy="1725695"/>
          </a:xfrm>
        </p:grpSpPr>
        <p:pic>
          <p:nvPicPr>
            <p:cNvPr id="24" name="Picture 7">
              <a:extLst>
                <a:ext uri="{FF2B5EF4-FFF2-40B4-BE49-F238E27FC236}">
                  <a16:creationId xmlns:a16="http://schemas.microsoft.com/office/drawing/2014/main" id="{0DC5039A-9C75-AE42-8645-C5764B61740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38" b="27318"/>
            <a:stretch/>
          </p:blipFill>
          <p:spPr bwMode="auto">
            <a:xfrm>
              <a:off x="710987" y="2632986"/>
              <a:ext cx="1968516" cy="172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a:extLst>
                <a:ext uri="{FF2B5EF4-FFF2-40B4-BE49-F238E27FC236}">
                  <a16:creationId xmlns:a16="http://schemas.microsoft.com/office/drawing/2014/main" id="{1E1C0A94-3C9D-44BC-B44E-CBE3B2CE5EBC}"/>
                </a:ext>
              </a:extLst>
            </p:cNvPr>
            <p:cNvCxnSpPr>
              <a:cxnSpLocks/>
            </p:cNvCxnSpPr>
            <p:nvPr/>
          </p:nvCxnSpPr>
          <p:spPr>
            <a:xfrm>
              <a:off x="1723006" y="3196926"/>
              <a:ext cx="381480" cy="0"/>
            </a:xfrm>
            <a:prstGeom prst="straightConnector1">
              <a:avLst/>
            </a:prstGeom>
            <a:ln w="41275">
              <a:solidFill>
                <a:srgbClr val="E27172"/>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3">
              <a:extLst>
                <a:ext uri="{FF2B5EF4-FFF2-40B4-BE49-F238E27FC236}">
                  <a16:creationId xmlns:a16="http://schemas.microsoft.com/office/drawing/2014/main" id="{F16D1A0C-1EB2-2A47-B633-826539CBFBC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75" t="998" r="10044" b="12482"/>
            <a:stretch/>
          </p:blipFill>
          <p:spPr bwMode="auto">
            <a:xfrm>
              <a:off x="2655589" y="2632987"/>
              <a:ext cx="2259312" cy="17256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30" name="TextBox 29"/>
          <p:cNvSpPr txBox="1"/>
          <p:nvPr/>
        </p:nvSpPr>
        <p:spPr>
          <a:xfrm>
            <a:off x="8839201" y="435430"/>
            <a:ext cx="3352800" cy="6001643"/>
          </a:xfrm>
          <a:prstGeom prst="rect">
            <a:avLst/>
          </a:prstGeom>
          <a:noFill/>
        </p:spPr>
        <p:txBody>
          <a:bodyPr wrap="square" rtlCol="0">
            <a:spAutoFit/>
          </a:bodyPr>
          <a:lstStyle/>
          <a:p>
            <a:endParaRPr lang="es-ES" sz="1600" dirty="0"/>
          </a:p>
          <a:p>
            <a:endParaRPr lang="es-ES" sz="1600" dirty="0"/>
          </a:p>
          <a:p>
            <a:endParaRPr lang="es-ES" sz="1600" dirty="0"/>
          </a:p>
          <a:p>
            <a:r>
              <a:rPr lang="es-ES" sz="1600" dirty="0"/>
              <a:t>Las imágenes axiales de TC muestran ejemplos de  diferentes enfoques:</a:t>
            </a:r>
            <a:endParaRPr lang="en-US" sz="1600" dirty="0"/>
          </a:p>
          <a:p>
            <a:endParaRPr lang="en-US" sz="1600" dirty="0"/>
          </a:p>
          <a:p>
            <a:endParaRPr lang="en-US" sz="1600" dirty="0"/>
          </a:p>
          <a:p>
            <a:endParaRPr lang="en-US" sz="1600" dirty="0"/>
          </a:p>
          <a:p>
            <a:r>
              <a:rPr lang="en-US" sz="1600" dirty="0"/>
              <a:t>(a) </a:t>
            </a:r>
            <a:r>
              <a:rPr lang="en-US" sz="1600" dirty="0" err="1"/>
              <a:t>Abordaje</a:t>
            </a:r>
            <a:r>
              <a:rPr lang="en-US" sz="1600" dirty="0"/>
              <a:t> </a:t>
            </a:r>
            <a:r>
              <a:rPr lang="en-US" sz="1600" dirty="0" err="1"/>
              <a:t>transmediastinal</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(b) </a:t>
            </a:r>
            <a:r>
              <a:rPr lang="en-US" sz="1600" dirty="0" err="1"/>
              <a:t>Hidrodisección</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(c) </a:t>
            </a:r>
            <a:r>
              <a:rPr lang="en-US" sz="1600" dirty="0" err="1"/>
              <a:t>Enfoque</a:t>
            </a:r>
            <a:r>
              <a:rPr lang="en-US" sz="1600" dirty="0"/>
              <a:t> </a:t>
            </a:r>
            <a:r>
              <a:rPr lang="en-US" sz="1600" dirty="0" err="1"/>
              <a:t>transóseo</a:t>
            </a:r>
            <a:endParaRPr lang="en-US" sz="1600" dirty="0"/>
          </a:p>
        </p:txBody>
      </p:sp>
      <p:sp>
        <p:nvSpPr>
          <p:cNvPr id="15" name="Rectangle 14">
            <a:extLst>
              <a:ext uri="{FF2B5EF4-FFF2-40B4-BE49-F238E27FC236}">
                <a16:creationId xmlns:a16="http://schemas.microsoft.com/office/drawing/2014/main" id="{0333C80D-8807-AA4D-97AB-6FC6915105E9}"/>
              </a:ext>
            </a:extLst>
          </p:cNvPr>
          <p:cNvSpPr/>
          <p:nvPr/>
        </p:nvSpPr>
        <p:spPr>
          <a:xfrm>
            <a:off x="625260" y="1829231"/>
            <a:ext cx="3548302" cy="3869178"/>
          </a:xfrm>
          <a:prstGeom prst="rect">
            <a:avLst/>
          </a:prstGeom>
          <a:solidFill>
            <a:srgbClr val="F0B3AE"/>
          </a:solidFill>
          <a:ln w="15875">
            <a:solidFill>
              <a:srgbClr val="E27172"/>
            </a:solidFill>
          </a:ln>
          <a:effectLst>
            <a:outerShdw blurRad="50800" dist="38100" dir="2700000" algn="tl" rotWithShape="0">
              <a:prstClr val="black">
                <a:alpha val="40000"/>
              </a:prstClr>
            </a:outerShdw>
          </a:effectLst>
        </p:spPr>
        <p:txBody>
          <a:bodyPr wrap="square" tIns="91440" bIns="91440">
            <a:noAutofit/>
          </a:bodyPr>
          <a:lstStyle/>
          <a:p>
            <a:r>
              <a:rPr lang="en-US" b="1" dirty="0" err="1">
                <a:solidFill>
                  <a:srgbClr val="D31145"/>
                </a:solidFill>
              </a:rPr>
              <a:t>Ubicación</a:t>
            </a:r>
            <a:r>
              <a:rPr lang="en-US" b="1" dirty="0">
                <a:solidFill>
                  <a:srgbClr val="D31145"/>
                </a:solidFill>
              </a:rPr>
              <a:t> de la </a:t>
            </a:r>
            <a:r>
              <a:rPr lang="en-US" b="1" dirty="0" err="1">
                <a:solidFill>
                  <a:srgbClr val="D31145"/>
                </a:solidFill>
              </a:rPr>
              <a:t>lesión</a:t>
            </a:r>
            <a:r>
              <a:rPr lang="en-US" b="1" dirty="0">
                <a:solidFill>
                  <a:srgbClr val="D31145"/>
                </a:solidFill>
              </a:rPr>
              <a:t>: </a:t>
            </a:r>
          </a:p>
          <a:p>
            <a:r>
              <a:rPr lang="es-ES" dirty="0"/>
              <a:t>Las estructuras anatómicas normales pueden obstruir una vía para un abordaje percutáneo</a:t>
            </a:r>
            <a:r>
              <a:rPr lang="en-US" dirty="0"/>
              <a:t>. </a:t>
            </a:r>
          </a:p>
          <a:p>
            <a:endParaRPr lang="en-US" dirty="0"/>
          </a:p>
          <a:p>
            <a:r>
              <a:rPr lang="es-ES" dirty="0"/>
              <a:t>La accesibilidad de las lesiones (flechas) puede cambiar significativamente con los cambios en el posicionamiento y la respiración del paciente y con el uso de técnicas de biopsia adjunta, detalladas en diapositivas posteriores</a:t>
            </a:r>
            <a:r>
              <a:rPr lang="en-US" dirty="0"/>
              <a:t>.</a:t>
            </a:r>
          </a:p>
        </p:txBody>
      </p:sp>
      <p:sp>
        <p:nvSpPr>
          <p:cNvPr id="2" name="TextBox 1">
            <a:extLst>
              <a:ext uri="{FF2B5EF4-FFF2-40B4-BE49-F238E27FC236}">
                <a16:creationId xmlns:a16="http://schemas.microsoft.com/office/drawing/2014/main" id="{9ADF62D7-8294-4D99-A683-B6C82EB48B5B}"/>
              </a:ext>
            </a:extLst>
          </p:cNvPr>
          <p:cNvSpPr txBox="1"/>
          <p:nvPr/>
        </p:nvSpPr>
        <p:spPr>
          <a:xfrm>
            <a:off x="4245102" y="2430707"/>
            <a:ext cx="326595" cy="369332"/>
          </a:xfrm>
          <a:prstGeom prst="rect">
            <a:avLst/>
          </a:prstGeom>
          <a:noFill/>
        </p:spPr>
        <p:txBody>
          <a:bodyPr wrap="square" rtlCol="0">
            <a:spAutoFit/>
          </a:bodyPr>
          <a:lstStyle/>
          <a:p>
            <a:r>
              <a:rPr lang="en-US" b="1" dirty="0"/>
              <a:t>a</a:t>
            </a:r>
          </a:p>
        </p:txBody>
      </p:sp>
      <p:sp>
        <p:nvSpPr>
          <p:cNvPr id="19" name="TextBox 18">
            <a:extLst>
              <a:ext uri="{FF2B5EF4-FFF2-40B4-BE49-F238E27FC236}">
                <a16:creationId xmlns:a16="http://schemas.microsoft.com/office/drawing/2014/main" id="{D5A7A582-27D0-4C02-81F2-B124421719B5}"/>
              </a:ext>
            </a:extLst>
          </p:cNvPr>
          <p:cNvSpPr txBox="1"/>
          <p:nvPr/>
        </p:nvSpPr>
        <p:spPr>
          <a:xfrm>
            <a:off x="4237517" y="4315090"/>
            <a:ext cx="326595" cy="369332"/>
          </a:xfrm>
          <a:prstGeom prst="rect">
            <a:avLst/>
          </a:prstGeom>
          <a:noFill/>
        </p:spPr>
        <p:txBody>
          <a:bodyPr wrap="square" rtlCol="0">
            <a:spAutoFit/>
          </a:bodyPr>
          <a:lstStyle/>
          <a:p>
            <a:r>
              <a:rPr lang="en-US" b="1" dirty="0"/>
              <a:t>b</a:t>
            </a:r>
          </a:p>
        </p:txBody>
      </p:sp>
      <p:sp>
        <p:nvSpPr>
          <p:cNvPr id="20" name="TextBox 19">
            <a:extLst>
              <a:ext uri="{FF2B5EF4-FFF2-40B4-BE49-F238E27FC236}">
                <a16:creationId xmlns:a16="http://schemas.microsoft.com/office/drawing/2014/main" id="{E500E456-9AC3-4F53-B284-B208D569D843}"/>
              </a:ext>
            </a:extLst>
          </p:cNvPr>
          <p:cNvSpPr txBox="1"/>
          <p:nvPr/>
        </p:nvSpPr>
        <p:spPr>
          <a:xfrm>
            <a:off x="4237517" y="6112907"/>
            <a:ext cx="326595" cy="369332"/>
          </a:xfrm>
          <a:prstGeom prst="rect">
            <a:avLst/>
          </a:prstGeom>
          <a:noFill/>
        </p:spPr>
        <p:txBody>
          <a:bodyPr wrap="square" rtlCol="0">
            <a:spAutoFit/>
          </a:bodyPr>
          <a:lstStyle/>
          <a:p>
            <a:r>
              <a:rPr lang="en-US" b="1" dirty="0"/>
              <a:t>c</a:t>
            </a:r>
          </a:p>
        </p:txBody>
      </p:sp>
    </p:spTree>
    <p:extLst>
      <p:ext uri="{BB962C8B-B14F-4D97-AF65-F5344CB8AC3E}">
        <p14:creationId xmlns:p14="http://schemas.microsoft.com/office/powerpoint/2010/main" val="2409264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RG Fundamentals Template"/>
  <p:tag name="ISPRING_PRESENTER_PHOTO_0" val="jpg|/9j/4QAYRXhpZgAASUkqAAgAAAAAAAAAAAAAAP/sABFEdWNreQABAAQAAABkAAD/4QNv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MEI4MjI5RTc1MTlDRTYxMUIyRThEN0FGNTQ2RkY1OTAiIHhtcE1NOkRvY3VtZW50&#10;SUQ9InhtcC5kaWQ6QkMxMjU5OUE5QzUzMTFFNkE1NjRGMDA2RUZFMzQ5RkMiIHhtcE1NOkluc3Rh&#10;bmNlSUQ9InhtcC5paWQ6QkMxMjU5OTk5QzUzMTFFNkE1NjRGMDA2RUZFMzQ5RkMiIHhtcDpDcmVh&#10;dG9yVG9vbD0iQWRvYmUgUGhvdG9zaG9wIENTNiAoV2luZG93cykiPiA8eG1wTU06RGVyaXZlZEZy&#10;b20gc3RSZWY6aW5zdGFuY2VJRD0ieG1wLmlpZDowQjgyMjlFNzUxOUNFNjExQjJFOEQ3QUY1NDZG&#10;RjU5MCIgc3RSZWY6ZG9jdW1lbnRJRD0ieG1wLmRpZDowQjgyMjlFNzUxOUNFNjExQjJFOEQ3QUY1&#10;NDZGRjU5MCIvPiA8L3JkZjpEZXNjcmlwdGlvbj4gPC9yZGY6UkRGPiA8L3g6eG1wbWV0YT4gPD94&#10;cGFja2V0IGVuZD0iciI/Pv/uAA5BZG9iZQBkwAAAAAH/2wCEAAEBAQEBAQEBAQEBAQEBAQEBAQEB&#10;AQEBAQEBAQEBAQEBAQEBAQEBAQEBAQECAgICAgICAgICAgMDAwMDAwMDAwMBAQEBAQEBAgEBAgIC&#10;AQICAwMDAwMDAwMDAwMDAwMDAwMDAwMDAwMDAwMDAwMDAwMDAwMDAwMDAwMDAwMDAwMDA//AABEI&#10;ADIBDAMBEQACEQEDEQH/xADIAAACAwEBAQEBAAAAAAAAAAAACQcICgYFAwQCAQABBAMBAQAAAAAA&#10;AAAAAAAABAUGCAMHCQIBEAAABgIBAwIDBQQEBxEAAAABAgMEBQYHCAkAERIhExQVFjFBIhcKUTI1&#10;NiMzJBhhQlJTNGUZgZFigpKyQ2NEVHQltUZmdzgRAAECBAQEAwMHCQUFCQAAAAECAwARBAUhEgYH&#10;MUETCFEiFGEyQnGBkaEVFgmxUmJyIzM0FxjxsnOzJPDB0aJ0Q8PTJTV1pTc4/9oADAMBAAIRAxEA&#10;PwCxXN7qLibSSdwIfXZW70+NyU0vP1DDPb3ZbExBxXTQ6jJyxVnZB9INzqBJmBQorHKIFAQDv36g&#10;9fZ6Gmq8qG0FtSAZFKcDMjCQB+mcd0exHeHVu+lDqFO5SbfW1NsXS9FxNIwyrK91QpKg0hKCB0xI&#10;5QRMw3LWjhw0SzRrLg7JVxoNyG/XnFlRs07ao/J94QfnnpqGbPH0k1bOJh3FNlTOFhMUhW/tF9A8&#10;eltts9LV2ppxU0OONgkpCfyFJH1RTnc7vT390TuffdMWa4UP3eoLrUMNU66ClKOk24pKUKIaS4oS&#10;EiSvMfGFmVnNWeeIrkqZaxq5Vt+UNa7hYKYU1auz9WVFKk5BWOzhpeLMsb2Yu11t4UxFDtPaRdAQ&#10;AVIID26QoLlleUG5BLShmSng4gykopGAUeR5SPIyi0d00Pt93i9r7m6iLRRWnc+hp6n9tSoDc6mk&#10;AU424Bith5MikOZlIJ8h5xsv6nMcUYOiCDogg6IIiXOGEcd7FYzsOIsqxT2ao1o+X/OI+PmpavvF&#10;jRci1lWJkZWEeMZJsKL5mmcfBQAOBfEwCURAU1XSMVzBp6gZmiQZe0GY+sRL9Ca61Jtvqim1jpJ1&#10;DF+pM/TWtpt5IzoU2qbbqVoVNKiMUmXESInGOKCxfFa586NDwLj2atZca1TL1O+QRE3ZJKaXbs5q&#10;hs59dm5dulPdeJN3z5QqYqeRvbAoGER7j1Bl0NLSVQQ0hOdupQArKkK/eJ8AORlwjtNcNU1O5XYN&#10;cNwdR09H96Kuz1HVcaYQ0CpurU0FJSkSSShInKQnOQEaJOVvM+6OFsVY5mtKKvN2m7St3cx1rZwm&#10;PU8hLIV0saVVJdZioyfAwT+L9AV8A8h9O/UivlTWsLZFKpxDaivMUIznADKCMqpA48vnjm52kaJ2&#10;Q1xq65UO+dWzR2FqgC2FOVZpAXs8iAoKTnOX4Z4cYt3ptbsvX3VzCFxz7GPIfMtiokbJZFi5CBLV&#10;3rKyKqOAdoOa+QiRYlUpSl7ogUvj+z16cra467QtuPlRdKcSRlJxPESTL5JCNO71WfRun91r7Zdv&#10;XUP6Jpq9aKNxDvXStgAZSHseoOPmizHS6NXwdEEQ5sBnSga1YevebcmyXyynUGDcTEgYniZ5ILl7&#10;JR8PGIiIC5k5Z8omggQP8c/c3YoGEE1XVN0jBec5YAcyTwA/24TPKJpt3oLUO5+s7foXSzXVvVxf&#10;S2ifuoHFbiz8LbaQVqPgJCZIBzd652rdnmvyFd7jZcu3DV3S6kTgw6FSxJIfJrNa3nkDtpXV5wP6&#10;eZkU2Jimk3q4KMm5z+0ih5enUYS1WXioKHV/skjzj4EzGCQifmUeOZcwn58sdM9y7RsX2N6dobJa&#10;7PRas3wrmOoqouCOoxTp91Twa4NoKphhtMnVAZ1uShnQ8K2lpWg/D/na0sIpeA3FDNl4Cwit49gd&#10;iZR+eLFcDfi/0bw7/wCL29OlR0pbC3kl5/zsrc/oyS+qKr/1v73F6Tn2Cu3T/hza6Toy/NwQFy5e&#10;/P2xRbVaD2Q1J5ZmmnMjsblvLevcvjSev9cjb/IvJ4qDN5ByK8VGSD12mq1bScQ/jD/jaigRYpSC&#10;JAEwl6b6XqUN5aoEuGQcUkpBkFI6alA9OcgZyBIGJHETlG+92q/bLeDtCVvRTaas9n3HZurVG8uk&#10;QlqakuIDjiEJIUUOJWMHM5SSRmMgY0rdTaOYsHRBB0QQdEEHRBB0QQdEELd5DtIsFbJ43uOTcgx9&#10;nQyHjHFd3Vo9orlwsECpEHaRbubSBeLYPk4eTTF+0IYwOEFDCXuUBAOo9frbSvUrtctINQ20SCQC&#10;PKCQJEHDHGUj7Ysv25b6a92x1JR6X065SK05dLtSiqYfpmXg4FLS0ZLWguIORRAyKAnjKE9/ppZa&#10;Xlx26Xl5eVlFUlsTN0vmL907IkQn173FFJdQyaRzj+8YoAJuwAIj2DpNYG2mat5DSUpT0mzgAJma&#10;vCLofif0dFRHRzdEwyygpr1HIhKSSfS8SBMgcgeGMuJjVN1Ko5MRy94eTMdSrfIVxI69hY1ewPIJ&#10;FNuDtRaZaxLteLSTaiAg5Oo+IQAT7fjEe339YnypLK1I98JMueMsMIdbEzRVN7o6e5EJtzlWyl0k&#10;5QG1OJCyVfCAknHlxhMfEzsTyL5tumV4/d6k2SpwEJVYR7SVZzFCWO0ncy4kk0ZFNF4nHMRfqJtR&#10;ERS7n8Q9fu6jlmq7g/WluoW6un6JPnbySVmTIA5ETmCcMYuz3e7b9tehbJaKjYmvpq24P1bqaoN1&#10;5rClsImiaSpWQFXxYT4Q8TqURRGDogg6IIOiCDogjJj+pv8A4nqJ/wCHyz/zKp/vduo3d/4tP+GP&#10;7yo6/fhZfw+sv1rf+Woh8OoeT8cY30Y1unr/AHyoU2GisEUJ1ISNjsMVFNmqDauM/eMc7t0kJhIJ&#10;BDxKAmE3oACPp1ktFdRsWen6rqEkNDCYn9HEn2ATjn5vDpbUupt+NTW/T1vrK2tev9WlCGWXHFKJ&#10;eVKQSk8fHhLHhGZyzx8xy68vUfc8NxEs/wAA4vmaQwnMjfLXCEE1pONXij51MC8cJpJBK2qXVMRg&#10;zMb3lCgUwlIQe4M7oVdqpYaGVbqkifNLaeClDkeJAwnPDHCOotqqKLs67NXbHrZ5lvcS7MVKmqLO&#10;kuqqa1ISlvKCT02GwC84BlBmASrCNWe5efpDVzWTL2e4qAY2eRxvWFJxlBSb1SPj37j4ps0TTduk&#10;f6ZNAhnPkYCCBjAXsAgI9+pRdKtyioy+0ElzMlIzTlNSgmZljhOOSOym3tPutujZtvqqocpaa6VY&#10;aU6hIWtAylRKUnAnCQngJzhQOp165buQPDrTYaG2MwrrDj61uZz8vq3DYfZX2RnEol+5iTPn0hLv&#10;SPouITlmK6JSmUWXVKT3O3iJemenF5rkqcQ+AzmwJAE5TzBOSRkDhNROM8MIuXu9YOz3t11qvbit&#10;01fNVaho0teseduKqRDRcQlzIhDacq3C2pKicqUpJy8QY4nXHlH2uwxvR/cP36Z02yScrPR1Tr2U&#10;qbCpVwSSU2zF9UJx0waptmTur2xp4+J/aK5QVUL5dw7h14pbnW0z2SvVNsLyqCgAUYyBSUjzAkjE&#10;iZBBEPm5XajtHrbYP+oDt7craalZp11D1BUul7yNKyVDSVqKlJfp1TmMxQtIMpYRcTlP5RiaRMqr&#10;ijEtdZZC2XycmkarV1yCjqMq0Y7eFjWU3NsmhgdPn0nIKAiwZAJBWN3UOPtlHuvulzXTq9NTEB4C&#10;alGUkA8MDxUeQOHM+EaX7Te1NW+z9Xq3V9Su27X2on1Dwklb60pzqaaUrypShAzOu45R5R5iJQXU&#10;qpz/ABK+yynJZU1xkJiQYN5lxgOwVaJjTNkTlI6LXlrHFwpSMJgUQ9tTwW7JqmEple4CbpvCdRFI&#10;dQTLjMlOYj/DKcqSfAEfKInt5u/4eRuK9J0to1M3RNOFsXZl9a8xE0l4MOO+dufmE0zKQCEYyhOd&#10;dv18ydzq4uumVMXSmGMkSOUKOyu2NZR+hKmgJyEoDaHWWjZNEPB7CTiTEj9ofuYfYclDyN2Aem5T&#10;jrrocfSEOmobmMcDnQDMEmWM+ZEpSnF0rlp6waW7BLtZNJ3Vm+aZbtdSqlrW0FvqtO1hcAW2fcda&#10;Ki04MPMgmQnKGm8mu1fJxoK3ZZJQzBgu5Yvv2QJmBp8M0xWRjZKrH+AvodhMuHyzpGXUSZGBNRwm&#10;YomOUREvqHS6sdvVJUoacqfI5mKSlDcvLIykUz4ESxMVO7Wto+1vuGeXpdyzagotVW+3NvVDqq/O&#10;y+v3HFthISWwVYhBBkDKeEMFou+7DHfGfjPdvZJ61dzMxi6FscywrLJGNPbLrNquW8TW63HCIIN3&#10;cw7IUhCiPgmUDHH0KIdOzNxLdrbqnznfVgMACpUyBgkSHt5CK637t9qNSd0Nz2L2yQtFEzdnGGlv&#10;qK/T0zQSXHn18SltJJJ4kySMTFIdQ888nPJdH2XM1TyXQtO9ekJ55DUtpHY5ickXG1umBAK6KjJW&#10;U6ZSMYxRQgOHgFBJysIkRIAFMJW1hd5uK3C08lDSTL3fKFfmpkQs4YmZkDwny3tvJt92tdr9TTaI&#10;u9suGtNx1U6XKlS6xyipqcLPlmhiZK1gHI2TmQmSlqJInyWReRzdHja2RqGKd8BqGcsB5ARBes52&#10;oVOSpc+lGpu02b54rBx5/lbiUrIrJnk2JgMooiomoir/AEnYD11zt7+SrIdAkcoAE08CpBwJM/hU&#10;T4TEwYeNM9tGyPc5tlW6t2A9ZYdw7cqT9qq6k1LRWUlSUh1Y6gQ/Ihh3gFBSVp8sR9+o0z22ltfd&#10;XqNSp1KVpWYbJJZKcSMY4KrGzcHXoKOdVN0kskYfiWrk86soAfu+hREO4B2y3V9NStjpKmzkK5eO&#10;bBJ+UY/TEk/DT29dpdx9VX++MFm+WWlRRBC0yW0686tL6SD7qk9JI8eMNY4f8YR+LOPHXGPZtEmj&#10;23VI2RJ4EuwivO3R4vKvF1Dh2FRQyR0wER+zt2+wOl9kQBQh4GYdUVDxkTgPm5RUjvL1XU6t7j9T&#10;VLyytijrPRsz5NUyQ2kAcgCD9M+cMv6d4q/HO2GJeO4yYWrp4qMty0NINIGwP4xJ+WNk1Wi6ca5d&#10;JfgXdMmrs5TqIgcoKEAS+nfrC82tTaizlTUZSEqInIywJ8QDyhxt1WyzVMouIdds6XkKdaQsozoC&#10;gVpSeCVKSCAqWBkeUZa98d/OUjj+yhQKBkfLmBLrE5AifqCNt1exSlGt2kahNKxkilIxLxRV0mux&#10;SSFUfbVMChB9BAeofU1N8pnV066gl9LedICGyFAzA+ESJUCJfXHVzt/7eO1PuJ0rctQ6ZtGoaGtt&#10;zvSXTvV+cqWWgtBQ4kBJCycuKRI8cI/rbzk15N5/E85snrdi9PDGpFbbxDaMyxcazAvbhkYHREm6&#10;lyY12xmXWi63ISwHK3Ki3/AkJfJRQR79fXLvXPhD37RukUQmYSJZvauc5zn7nllz5x82a7XO1qg1&#10;hT7Y7nXZV73gqlOFdvpnnU01EUzIplvsyDjyG5FZUvFU5JSIl7M3KNuYzsOkmtOB4DGM3mrZvDuM&#10;rhIZKtyH9lJYLkVyi8VRrrQU4eMjGXworLHOmsAgAgQodeU3m4vIRToWlLxSiSpDMpa1KAT5ppAw&#10;AnKc8ZxDdEdqeyb9t13ufuBU3Wn0NpW9VtMiipz5i1TkFILypuLWrMEpAKcZZiYkvaNvzH6m4bsO&#10;x6G2eIs2sqKw+fZDxsjgqFrDZjBFXSB89r70ijxZ80hkVPJx5C2W9ghlCiIh49LqpN6pGw+p4SJA&#10;JSJlM5D3VTSrE4kBMhjKIztS52Wbva1pts3dIXmxP17nSo603Vx9SnSDlS8ghISpwiSJZ05iEkAY&#10;x3utu6W2PJDq/A5E1XuWJcGZqxvY5us5xql8p7y5VuzPhiI2Qq7unPDuviYGKk01FTmUWKsYigmT&#10;Ef6MBN6NVda1mVG4lFS1PMJJ84PuEZgQngoH2+yI/ufsftH2y7rVGmt2aK8X7Q9zpmn7XUUlQmme&#10;ZR1FofTUpy5XXEEAAJKQQAoe9ILj1G5sN1b3lG/4yutLic1ZHPES1Vw9ivH1HbRCliyi3mVo0ZCz&#10;2JqogWv0SvNmijp+6VEpfZEpQEpjAPSFq53Vt1MnC+laVCWRI82GWWUAnmJcD7IstvF2M7H6f0rb&#10;dU2OvesmmOs2/ca+sqi4GaEtBeRhlQPWqnlKDbKE/FMkEAxMuzeV+fTW+lOtkbhOYPd4+r6RZK4Y&#10;/wAe12DsydMilVvxqzSbyEbyz2JZkMAOHjd2sduX1ER/e6zuuXphHWqVrQknBQyHLP8AOSBIeEzP&#10;2kRCtrdI/h7bmXxG2NmYvyNR1KslNWVjzrBqXAMA3lcLaHFH3G1tpCz4cIYDqvv9A7/6EZzu6sU0&#10;q2UKPji81nKdQaLmWaMJhamSziOnIcypjLjX7Egkodt7gich0VCD38QEVL1cqrs1W27L1CGVTlOR&#10;BSZH55GY5H5RFdt2+3i4du/cFYbCl5dXpWvuVK/QVKhJS2xUthbTksOsySkLlgQpKhxkM8XDztZf&#10;NeqzsVSMC4mnc5bKZklaFHYvoscwc/TkO0gvqgs1db7OEVRbxVdiRmUexTKJisp3DyAA7C0sVr9H&#10;UrDDZU662gJPEeUqzYcScRLgmZ8xlgej/ehtJYNxrtpq+7gXensO2FlZql11Wtaes4p3odOmpGpE&#10;uPOdNWIBCRIy8L57SbE86umlQidj8wWnBkljleWi4qdo9Xr1el2FZdypzCwjp06UPHzANXJkRSO8&#10;auVTJGHsJg7lEVbr15pwldStSCsgJV5DjxCVIAkknhhPhxnFftqNtuwbey8vbZaMpb+1qZLS3Gap&#10;951tb6Wx51tAuLazJnmDa0JChwBxEMSj9m9vdx9RMb7X6a3/ABNioWdKtrzLOOMi01xb1Xd3qhBP&#10;Kw8BYgUAkY1aC0V9sVUTicqyfkPcBHpQ7U3asphVUDgb6eZK0yTipJEyCoKwl8k4rZU7W7O7Lbx3&#10;PaLeu33i7Zq6nTQVlHUppwmlfPkceZImsqzJnlUJFKpYERBPC5yPbLbx3rNkNnmSqDmIodSgJiDT&#10;r1YZ19dF7JSZG7hR4u28fdSI37h4m9AH169WqtrXK8sVD3UZLBXilKZEKSOKQMJHnGwO97tn2w2F&#10;sVirdv261NZcKt5t0vPqdBShE0hIPAk8xH3yJyd7CbTbbvdM+OCOpTX6VVlSZG2NvkWpY67At4Fw&#10;DCelYODKB2D2HjpFYjZE6oKKSDoSgl4JiJuvL1zrayoDNuISgq8pkCVAcVGcwEeBAmcMRPDxpvtY&#10;262n2db3t7mHa5XrA36KzUjgZeeLoztIdd95Di0ArUEyDKJlc1SEeDvPeeVTj+wyOwjfbLHOe6jF&#10;ysVE3Ws2HB1YqryLWljqkbS0Q7jVVzLRXxJPaUR8k1UwMUxRP6gXFV/bNAlKnalOVxzLNKZyJEwJ&#10;LzCRkcRKXgYXbCWHtM7iNbjbh3SFz09eHmnHKZ9m6P1CXA2AS24lwCTmXzJVIpMiCBhPq9yuXm7a&#10;+4B1YjaDUq5btptosf1e0Rzdz7qVLqaE+LKLJMqNCqHVfKvrA9Kg0bGOBCgUyinkQPEfSrzVKoGi&#10;ggVK28y1yBCcZCQ4ZlcQCJQ07JdnFj3H3C1ZVahrKmi2n0pcX2FqTI1NQWcy+kFSkgJZSVOLAJMw&#10;lMlGcSjc8ZcudBwjN5lW3QxnMZOrlPfXSfxAtgeokoxxjow8o/qUVZETfMknrRJIyJXwkFNVUvfx&#10;Ao9+vryL5T0yq1b4klGYpyzUBzwJyT9mWXIeMRSy6p7PNQ66Y0UnRF0Y0rU1iaZm4i61BqxnWG0V&#10;DjJ/ZlKiQotTmlJlOYiu3+1n2K/2TP8AfQ+nMa/nD+an5Z+18HI/TXwvxnsfOvlfxfl818P+i8vY&#10;+/x7dYvtav8ASZMw63qelnkJy6eeeX3ZzwlKUo2T/SDtt/WB/I/1Vz+5n2V62eZHXzZM3Sz5f3c/&#10;ilm5TitH6nD0k9Q/2ghlgQ/5FU+3/B0ru/8AFp/wx/eVG1Pwsv4bWX61v/LUR6WfuJXGF84xKLmr&#10;BEDZm2b4PFFNylKxri42acirnFJQKElb4RCvyb51FtHQtTHctPaTTIkKJigURMAdNNPbQLUzdUFa&#10;3ygKWDiJHiUCXlI44SEpzhDt13g6q0/3T12idwKilXoR+71NA2sUzDTlMsulFO6XUIS4pOaSHMxU&#10;VBQJIkYsF+ng2xreQMFWTV+UawcPkDDq3z2FFjGtop/b8eTbkwN5OS9lFM8lL1+UVM1cLKmMuchy&#10;CIABeneyvIQ4umIAKvMk/neInzlxAHLGNefiQ7Q3PTm4FNurSLfe05e09JzMtTiKesaT5kImSENv&#10;NgOISkBAIVIzMPdztfcRYxxPdLznZ/XI7FdfiVHtsWtTZs+h1mZDkBJmpHOk1k5J08ciRNBuBDnV&#10;WMUpQER6eK1ymbplKqwCzhhKczPAAczPhFAtA6f1jqnV9DYdAt1Lural4JpwwVJcCuagtJBQEpmV&#10;LmAlIJJlCj8N8p9lz+R7V+P7RC/5Dx9U3S0WF1nX9axBjKMcHUM4TYJoKonM0dOCKiuZFMpjFA4i&#10;YAHv0wputSP9NbqUDKeE8wAOIJy+7PEyOPsi4Wtu062bdqRdO4jX9utuo6tAc9K0h+41y0ykVkgj&#10;MkSyhSjIywwhHO3lhzLa+YvBExnnGlexNkVxb8ApPKjWLgheYxONRdx6cW+GwNmzRNRy6bdhOl4d&#10;0h9O49MtaX1uvqqwkVJcZzBM5DFEpTxxGJ9uEXv2ctuibR2V6hotv7pU3jTaaO7FNQ/TGlWVlKit&#10;HRUpRypPBU/NxkI7+3SpM2fqIGTG4CeRjqXsFDVSPaPTe6iZjjuvEVimQpn7kFoDtwcwEAOw+nSy&#10;ozC45HfOh2sCTP8AMJlL5pYQwWekVoX8Nxyos0m6mv084+tSRI5qx6TipjHNlAE42p9TeOHsY1sw&#10;GMb9RrBCYxjCGVsZlATGEwgQuJ4cpSAIj6AUodgD7g9A6hNb/HK/6pv++iO1ujQE/ho1AAl/5TWn&#10;/wCQcxi9f6lL/wDMOEf/ALhW/wDQh6cb7/F0vyO/kTGgvww//ta+f+y/97CquR+7zjLiy4saG1cr&#10;oQchj+TtkkgkcxEZB9DxCzSLI6IA+CxWJ3B1UgEO5Tj36aupNulZIGVLKlj5SspP1RbXtksVA/3Z&#10;bsagdSlVe1cUMNqIxQlxwKcy+GcJCT4jCNZ/H3TYag6T6x1iBQRbRrXD9QkCJolApBczseSefqD2&#10;+06r6SUMYR9REepPZ0dO3NicziZ+M1H+yOQPcTeq3UO+WqrrcFKVVLvVSgk8ZNLLSB8gSgAQsX9R&#10;hR4Se0nqVydoJhPUbM1b+TvfEvvEZ2GHnWMswA4/iBB2LduoYA+0yBekN/yoNO7L9oXSif6KkqUf&#10;rQItP+Gtfq63761VlZUfQXCyvhxPLMy40ttfypmsA+CzCGtxQnr/AMVvGfkx98UunT5jNeI3yy5T&#10;CVtHQ00EfUUiHH95MWUYdMn3AUgAH2dMqQENslaipxRdSPABK8wE/YFSA9kdAtlDb9O9226OlmMi&#10;VVrNtuCAOa3G89QT7czgJ9pM41x8WNyZXnj71XmWQk8m2K4SCfpEMB/hpKA96KeoGEPTyIq27iH3&#10;d+pLYygW1DSDPpzQflSTOOO3dhZH7B3E6toX5yVd3XUnhmQ7JxJ+hUTXs6w2sfVGE/umT+J4G5N5&#10;pRewjluJmZWJka+Ea7BNlE/J1EztJM0qKIior3TBIDB9vbrJcxcSyDblBLgMzMJMxL9LCINtbUbS&#10;MXh/+b1PeKiyqYAZ+z3Gm3EPZ0zU51QcyOnmwTjmlGcHAHK7yabFbRqam1NjrrDX5rOXiBkZqZgJ&#10;hSux69BCU+duTC0cmdOUDHiVCogQO5xMXqMpr704W0NvgvOmQSW0DGRUZnhgAfljphuJ2i9rm2u1&#10;Cd37w7qV/TzjFK6hpp1oPLFXk6SfMnKkycBVPhIxDHPMzyahkDSBhm9/UZ7Jn5fSSV1e0tg9YVB8&#10;+UvCwGCKYyRzvEmpm5gKYqgj3Hv9w9YLmKtDi/WKBqxRGZSJfG7Lhzlxlzibfh+PaXXp3XtRoVus&#10;p9MfaCDTJqVpXUoSKXDqLRJJVPEEDwjXGjjyi33ENfoVzqNfstKkKjXGbyqy8W1eQTho3jGRkGx4&#10;1VMWwooCmXwL49i9g7dTFNLT1NChh9CVM5E4HhwEceF6iv2n9YVF/stZUUt8brHlJfbWpLoUVqmo&#10;LBzTMzMzxhd25e9ej+hFjx9VbHjuPuWaWUNHscd49xxTIaUulbgRMdCEbJSJm4q1Zg9VOKbJIDAZ&#10;YRHwJ29emurqLdQOBthhK32kjhJIQOU1HCYxIHHnFkNk9gt9+4O2XG62u4uUWh1vLXWVlbUuN0rz&#10;vF0lE5PrSBmdURJOGZU8Ir9srtDvjmHUjP75fQJLGmLJ/CeQ/nsnk/MtejbrB1V5U5Iz2cJU49oq&#10;o+fMI44uCNBOQ6pigQewiIdJX6661TCz0EopCnEqCgcvinkSOMbE2v2q2A0bvDp6nRuGbpqunvtH&#10;0kUNteXTOvpqEZWvULUAlK1yQXJEJBKhPjFX/wBM8ABi3aDxHuH1lTQAfs79oCQ7en3enX2z/wAb&#10;Uf4Df5XI2v8AijE/e7Ss+PoKn/OTFUOA4iZuRHYc5kkjqEqeRPbVOmQ6qXnkFQqntKGATp+6AABu&#10;wh5AAd+kVp/9Rpv8N38iY25+IQVDtu0ykEhJq6SYBwP+jEpjnLl4RrqzXWmFyw9lKqyaSS7CwY+u&#10;EU5SXIVREybyAfo91CHASmIUxgEQH9nUtrmkv0brS/dUg/kjjnoi5v2XWVqu1KSmop7jTuJIMjNL&#10;qDgRGNDgxkZOPW5AqmCxzRquplslHhCGH2FpWEXGKZuDF/dMoVtIrgUR9QKYe32j1CkuFxt9cyEq&#10;tzpl8pQfq4R2w7+KelqW9urxlAqhq5hCfENugOKHyTQmftAi4n6ZVBATbeOhboC6I4xY3I6FJMXJ&#10;W6h7yoogRfx9wqCiiRDGIA+ImKAiHcA6eLJ/HOz4hlv6yr8vP5o0x+KQ4uejmgpXSKK45ZmU/wDT&#10;CZHCYBIB4yJ8YaFzmAA8b2afQBEHtQEO4APYfnrfsId/sH/D0q1B/DM/9Sj8ioqp2Gf/AKasX6tR&#10;/lKisHB0I/7KDJQCI9i3HYvsAiIgX/ygnfxDv2D1/Z14of4Gol+af7pja3fkB/V3bPH0Vm/zDCee&#10;HW7zGNcKcm99gDrpzlV1alZaJWbCYjhCQbtJH4VymcvcSmbLGBTuHqHj36YmM2dxKCUqNCoT5ia2&#10;xP5pzi5venYaPVGutrNPXHKaGr1U224FYpKFKRmSf1hhL2xe/wDTMVWHNGbVXo6RFrErI47rhHKn&#10;Y67aLFCySi6aZjdzkK+eGIZT/LFEvf7OnWyZVV7oIE22USPhnKsw+Q5E/RGgfxSLtWit0lp9JIti&#10;Wax7KMAXJstgn9VIIHhmPjGn294+o+UK09p2RKrB3SqyJkTv6/Y49vKRTszc/uIGXZuSHRUFI4dy&#10;9w9B6kVTS09W10alAW1Ocj4jnHK2waivulrmi9acq36G7NTyPMrLbiZiRkpJBExxjPZzWcZ2Us0J&#10;Ynz5qvAhIz+EqqjUHeLK0kjHyv07ESaUzXZujpAdNBSRrrhHw+CL4CdMAMTucBAY/crd0CHaVv8A&#10;0+QJUE8UhIkCB4AcZYjjjHRnsc7otJaGXeNvd2qgt22+1ZqE17xK2+s4gtPNVRkSEPJM+qZyVMGQ&#10;Iiquu3P3f8esSYT34wpN2RZmyWrVguEXFqQNwcx/siwcmuFEmUmxJVVRuIprqszFFcTCcQETeqZi&#10;6PBksrCaimyylOS5HCSp4HDHGSjG2tyPw8dPajeOue3q+09O0twPM0zjgdp0rnmT6erbJLYBxSlw&#10;HLIJEgIb9+bXE1/cb+vPgcNf3P8A6k+ZfR308n8F+YX9b8n+hvH5j9b+X/Zvb9zt+Lv4fi6VzsHo&#10;ZdIdHqT6eU588uOXjPLznKXOKZ/c7u7/AJ8/d7Pe/wCc3psnqOsc/pOHU9V7npZfHmly44Qn/wDU&#10;s26qWCw6qxcFZoGakohlk5eVYRMsxkXUak9+nE2Z36LRZYzQro7ZQE/c8RMJB7fZ15urja60JQoF&#10;QbE5cpqVFz/wvrPd7db9W1dfS1DFK8uhDa3G1oSsp65UEFQGbKFCcpymI0U6E2WrWzTfXMsHNwlg&#10;QRwvRGcgiwfspH2DkgGrVy0ft0VFTIHKomdM6apQHuAgIdL7HkVZ2GlSJDQCh4ciCP8AjHNfuAtd&#10;2tG9GpTcGH6dw3urUgrQpEx1lKSpBIExIggpJwkQYye7eUy1cPvKFWs6YwYOS4pucw+yJXoVuKqL&#10;GUptkefDZRxuZTzOU5mLl0dVuJvxgVZPwAAL3Bifadoqsoa/eNkKbJ+JJ+EmXD4VSkJSEdeNm73a&#10;e87tTqtAapcT98KFlFG66qRUipZTmoa3gJBSUhK5YTSrMTOGQ84OYojZ/jrxFlrX22N7fi15kqr2&#10;7ICUHIN13sPAvK/NMooLfENllnTEsHbnSCDlNUoFbvAIYR7FA3S+41LNWyw8jEZjhzSrLz+QZh4E&#10;kS4iKzdiGi6zavuUvGj9xaNVFqxFsfp6QuoIS48l5pTnp3FAJV1adK1IKT525gCZlFhuGHb/AFSY&#10;aKY5x2vkag44umMk7A0yHWrPORNckTyT2flJUtqKaQXb/NmE2ycpnK4KJ/ASCiPb2wDotdfR0VMW&#10;KtxKHgtRJOGYEzBB5yBCfZKXCUa3729mt3Ht/bnqNNtuFzsl1U0qjfYaceRkS0hHQ8gPTW0pJBQZ&#10;TmFieaEt785sxnkrlvwrn6jWVKw4UPdcJwbDKLRs5SpE1IVGRi46zDX7A5RRYTTOCdn8HLhAxkU+&#10;wj5CAd+mSvdbqqypUyQQVsn5k5ZnHlgZHmIu7296F1Tpns7v23d9pTTa5FDcnV0Cik1TSKhC1sdZ&#10;lJK2lOpE0IWApWGE8I/dyQRk9pXyvU3cmHYjP4wuuQKpmKAs0Gqg/hZ9+wSQisgVhN+0UXaHlGjc&#10;oKewJwOuQ5TFD16U1WduscLakrdLnVbPESwwHjlxB8JiMXbLVW/fLtErtk6xz0+q6G31FudYdBS4&#10;yhZLlI/kUAoNqJlmlJBBBjUkTkp0b/KpjmNfZHGjSnv4lvKIpObAzLZQVcJAYkIerJqKTYWErgfY&#10;MzBEyvvh4h3+3qRfbltCJqcAcAmUfHgJkZeM/wC3hHKFXbHvwNXOaKRpm6LvTTxbJSyroyB/eh8g&#10;NdGXnDmYJyY+yMpJM5xOVOcfHed5ytzOIarbso0eWiWGSfCAmEKujSGkJXLJOtXwojCJ29o2Rft0&#10;VxKZNB2mBv29Rd2pQ+6an3UmobJHh5kHjzwkSRgI64K0HV6T7C7noCgqmLzd6K11Lbi6KbzRfNUX&#10;XmWlJn1TTqUppakzClNqlDOP1H90p8zrlg+Ih7VXJaWNlVxIFjY2ajn734AsIBTPRbNHCypWoCcA&#10;9wQAoiPoI9O17cQuspQggkB0mRnyTL6Yq3+GbZLzRbnX2sraSpZoxaAjOtpaE5+r7uZQAzYHDjFa&#10;NkteS7T8KunFzxK8YXPIOttCZz1iptdfM5Kznqj1q6ibm1Wh2qysiR9XCeDsWwpAoYpTCAfZ3SKQ&#10;kW9h9BSVtZkuSxIBJPzBJkT7I2fthuOdpO+LWlk1ihyh05qa4KZZqXkqQwKhKkuUyg4oBGR4zbz5&#10;pCY+Zu/C/uDQ9h9OceUc1jjEcr4Rh0Mf3yquXqKEwm3ijqpV+wIMFhTcGiJKLAiZTgBvFZA5TeI+&#10;IC7WWpbTTekWZONkyJI8ySZ5hy5ylyljxinHe5szqDbbem5X30zqtIX181dJUBJLZLki80ViY6iH&#10;JkjCaVJInjC5v1A2xzLKq+F9FsLKK5EyVL3ZpdrfXacJZp80fJNXMHTKy4TYCuIyMivLuXCyA+Jk&#10;E00jqdgOHSK8VjTryW0EKaaxMsf2hwSEy4qAJmOPmEWW/Dr20e0ii+b+64CbbpdigVS071TNpKkl&#10;SXal9JXLyIDaEJVjnKlBM5GL4W/jAd3jiYpel75SNaZcpNOibnAyQKlNFsc0tTvbA/bFcmKTvGP3&#10;8u8YCoYQIAKlVN6F7dKBa3RaktImKlKy5InmolRQSJ4Yyw5gcor/AGbupasPd/Xb4U4dXo+urnKd&#10;1uUnF2xWVlBy4+dCG23ZDHylAxMLo4Yt6orUp5auP/cNF/hOxxNxmJfH0nfSnh4plKSzgTztQl3r&#10;4pEmKT2QTFzGOxODJcigkKYDD0ltlwapFOB8ypirHl01cFBQ8CcSrx9mMWV729g6veBmk7itl1N3&#10;21PUTbdYikk44pDYk1UNpRMrKUHI+3LqoImQRGqBpcKk/YJyjG0V15GrIg4RkG01GrslUDF8gWI6&#10;ScmQMkJfXyA3bt1JRUU6kzStBBHiI5NPWa709QaR+lqUVSTIoU2sKB8CkpnP2SjFXxcOmRubK+rJ&#10;vGSyCl92kXQdIOUFmrhAzy4KFctXCZhSXbKI/jKoURKYnqA9uofT4XGkPLqKx5fulx3E7r2Xx2MW&#10;xCkOJcTQWIFJSQoHJTjKoHEKBwIOIOHGJc/UV3imzOx+sKUPZ4KYUrlJeuJ4kTJspIYhI1yWVL8f&#10;8Est8MqZJExgIfsbxDv27CHRfP29c8GfN/ownDHzZnMPlxH0xDvw2LDe6PbTVa6ykqGU1NYlLRcQ&#10;pHUPpgPJmAzCZAmMJ841pYquNSt1FqDyq2aAsbZSp19yRaEl2EoX2FItoBVDCycLeBRN6evbsb0H&#10;16l1I42umbyKB8g4GfKOQGrLLeLPfqxm7UtRTOireBDra2zMLVh5gP7IxYZbubDX7ncmckbRtHSN&#10;Pjs6x9jJLTjRdzHs6bIw7BrTrfHInSUFxXoE4eYAiQQSMmf8IGAeoa6FJfzPiakVIU4AJzAVM4Dj&#10;5ZYc5eyO4Wj7HUbi9gDGmdqFoVenLCtkttKCVqqUOrVU06yDg86MPMfMFJxlKNKO9u3+sEpqLmmo&#10;wucMfWa2ZdxNdadjGqVCeZ2yz3i0Wasv2kDD1+BgVXsk9WfuVyAJgIBEiCJziAAPT3cLtbXaJxDT&#10;yVLKcAJnnxw4DxPKOYewWze6dLvFY7xXWK40tos13pqmuqKhpVOxSsMPoU64866EoSEJBMpzUcAJ&#10;mFP/AKbKzV+Cq20VGm5dhDXAlqpTga5Ku27CXOQ0bLxhiIsXSiThdZGQanROQhRMQ/YBABEO6Gzu&#10;NiqeWSMi2EZTyVivh48R9Ii3f4nVruNwu+lL/QMuP2Q0VSOs2krbnnbXitIKQChQUCSARiOBigfD&#10;7sVh3W3fnMc/my3tqDXLYjfKjHWeWbui11hOOL04XaoWCURRVbwbd34e2mu4FNH3fwmOHSKgdRT1&#10;dPUO4NJSsE8ZFUpYDGWBmeXOLDd5u22tNze3qx2/QtEu4XOjNLULYbKespoUiQostkgulPFSETVl&#10;xAMait199dccLavZVuyWYKBPTMlRp+HpEBXLXDzE1ZbFORbiOiWkY0jnTlbx95yCii5gKiimUTHM&#10;Adu79XXakXSKRSOoXULTJIGPHnhyHM8hHKXY7t+3L1zuraLCbNcKejbr2XKp16ncbaZZaWFuKWpa&#10;UjgmQSCVKJkAYRjw7YJHCelm3mz+XJCPo6WZcV2epY1StL1tCPJiowdemFZOfboSKiDh2znp86Cb&#10;QxAEVTNlOwD3DuxhCDRVdWZBIp1tox96eJkOYmEhJHHEcovr3p6/TrvfDR21mjm3K9VjuzD9aWEq&#10;dS3UOvNhDJKAQlTTQUXJ+6FpnwMfs/TUXSowcjtfAzVmgoeYlTYvfRUdKSrKPcyjRupeEnK0ck7X&#10;SO9BqoumCoJgYSe4Xv8AvB042dSG6xwuEJzNIAmZTylU/omPpjH+J/YrzXU+kbjRUtQ9RNCuQ4tD&#10;alpQoimICykEJzAHLmlORlwhoPOtcKqy49stV51YoRKflJSnNo+ENKsQlnaqkumuX2I0VvjFSeym&#10;Ju4EEAL6/Z0ov7iCwygEFfqEYDjwVjLwiqfYNZrs/wBxtmuLNM+be03UKW701dNIDZGK5ZRiZceO&#10;EVN4U8kY9rnFdlmNsV4qcC/i7VnxzIM5iwxUa6at5SGKaOWVbO3SS5SPQKIJD4j7o+he4+nWKjfZ&#10;RSVKXFJSQnGZl7ycPpjcHfLpnUdy7tLRVW2grKindo7SlCm2XFpUUOHOApKSJp+LHy84XjwAscf3&#10;aV3KxNe7HDQbLLOEm9SI3lZJjGuH7GaWXin4sE3yqQOV2qb8DCQoGMH7O3TXSsodqlUrysiXKNaJ&#10;8MSpHA+PP5osd+Ii/qKx0uidXWCmffetF7VUFTaFrShbQS4jOUg5QookCZCPS4zcvSnE/vJlfWTa&#10;4FKLSso/AwCd1kSLI1kZaBkHZ6DeWrxQvsKVCxRUo4SVdEEfhzrpe74lIcQy0NX6GqzvgpAGR0Ae&#10;7zCjzKRjIj4VZuAhP3R6NpO7vYa0bqbRSr77aczqqVEi/wBN1CfV0qkjEVDLjaFJQR5wleSZInro&#10;d7CYHYwg2R5mbFzeBBsZ382UvdZBl8KUgqGXBb5n4imCYd+/7OpMblb0t9UvN9M88wjjmzt1r9+u&#10;+zGbJdVXAqy9MUr+bNOUpZOM4UzmjkWsWPOTjWfC7XKVCaau5kxehY15J4lFfBScpOFepV2SZXBZ&#10;yQiLKQcpEBM3cEhHuAj6+kfduzpugcZdBt82uEsuVYM1E+GHHlFvNEdtlu1J2tap1y7argvdWyXY&#10;shCS5mQ21lLyFU4BmpCSZ4Zh80Wd5JcGaj5b1cy7c86RNBb/AE5QZ+cr2UDfKmdlgpplGqOINxD2&#10;FAybx6qq/SSIRqJ1U1/Lx8B7h0vu7NEqlXVIyerSJoKZTKuAEh70+EjPDwjVvbJr3eHR261msugH&#10;rgpVTcGmnqEdRTDzalhLqXGTNKQEFRK5JKJTzCUYRvyXzn/dU/O36Ztf5Afmn8o+c/Cvfpz6q+Ue&#10;3889rt7PtfC/2f47x9vz/o/Pv6dRnD13WynLkyZ/hzTnk8M0sY79ffjQP83/ALjeqpP5h/ZHU6eZ&#10;PW6HUn0Z8Z5vP0pzl5ssbrEeG7jTQ9zw1Vp5jLKmWVUWseQHKyipxETHUWcW5VUxjCP3j1LzZLcZ&#10;eQgASkFKA+gECOBjnen3PuyzatrQEiQAZpEgDwATTgD6IsbrrpLq5qbJWyX15xJEYzkLy2jWlqWi&#10;ZWyvyyzeIUcrRxFEJyalG6AtlHiggZIiZjeX4hH06U01vpKNZcYTJZTImZJkDOWPtMa13J3z3W3e&#10;paOj3HvD10p6BS1MBxtlJbLgAXItNIUZhIwUSBLCUdLsJqnr3tXCwNe2BxfA5LiqvKKzNfQmFZNq&#10;rFSK7YzNwu1eQ7+OeFK4bHEhyCoKZg7CJe4AIfaqhpazKahM1J4EEg48RMEYezhz4w17dbtbi7S1&#10;1Rctu7rUWusqmg28WwhQcQFZgFJcStJkrEGUxyOJiFsW8Zmi+F5+csuNdeKlXJSz1aVpVjKMjaZi&#10;LnarNpezKQstBTs9Jwj5o7TAAN7jcxg7AICAgHSdNmtyVBQbmROUyTxEjiTPn8xxGMTjVndDv1ri&#10;3U9r1PqSsqaSkq26lnyMNuNPtGaHW3WmkOoUk8JLA8RFF9iOOrhj05gpPaHZOnVXFGL4exRLd+/t&#10;9kui+O46esciDOFZDDRqkg+8HsisBEke5kAHsAgBfTrD9hUebFTpalLJm8svCcs3z5p+2J273zdz&#10;Ttj+wjqJaUdMI6yWGRUFIEv3mTjLirLm5znjHK5g2s4Dtr9TnM7c82YOkdXde7vUqU3t9WYXCn17&#10;GF5v8dML1ytQbuJq8edKQskXW3aizZBFcgpIAdwUvkmYyp+2Ur7SWgC3lnIoMiJ8eIIM+ZIJnjxj&#10;Vu3/AHA7ubZ6rrNaaXvNSNQXFOWrcfPqPUgGY6wdzZykmaFTCk8EkDCLQS+OuLTFNO1+46bs0o6T&#10;HY89lteAMK3JO4TFuvj5ozSnrPZa+7WarTcA/j2LoF3Cqi8eLdIDgIFKRQoY0WehRTClKSUBRVMm&#10;Ssx4mYlInnKQPAiUZa3uI3hrNx17sJvT7GuVtpbU+ylDQLSBJLSmkp6a2wPhWlU+JmcYr5pfqdwj&#10;27L2YFdYz4vzDlPV63q17LEDMWuYtCuHLRGy85GmLL1yyfBx4IN5aqSCBHiqLxmKjJUCqiYgiGNu&#10;yUaFZnS46AZgLIl9ACZj2KmPZE91l3o9xmuLGvT111A6zbHUlLgpm26dbiSJEKcQkLAI45FJ+iPC&#10;zvfeADLeMm3Idni34RseLsz5ELihhsBOyOVmUPd8hVqvySP01HoMPgnS7iIgaY6SMqkzK2T+BMmK&#10;nuB4jmdtNC86XnEqKz+koDw4AyiJaN7n9+NvtO02k9Hajq6HTtHn6LCG6cpRnWpxcitlSjmWpSjM&#10;nEmPxal6/wD6evdJ7Y4nUhnrtm6dq7BCUslbquR8gObZDw6jkWCEs6q09aWVkQhPi/FH4orb4Uqh&#10;yFE4CcgG8KstuVxQR8ilD8hESt7vX7oaiXV1bW4eDNInj+rTiZ9pizQY24i+NjYDCRFkcT66bBbI&#10;yquI8IxL6z3RzYslSVhma5WVq/DwLqWm2BkXk3ZI1oZ05QRQIs6TKKxREesjNqoWHUvNo/aJBAJJ&#10;MgoSPEniIhWvO5Le7c7To0nru/1NxsAfQ8GnG6dMnETyqC22UOCUzhml7Iinf3DnDRrHN1jMu3dg&#10;qWptiyjKTsRX7tU7NeMavLnJRyDOSnmZG+P0l2pjt0nqSq5vhkQOKwCYxjD0lqLBb3zMBTeM/KRK&#10;fDAKCgMPzQIftL92W+elrIjTSLuLhYG5ZGLgwzXIRlEk5S+haxIYCajIAASEdlAPeHPjJxNjnbd1&#10;dMPYnoefkoF7jPYO5Tc3cpnJjXIFUNd4OQqs67Tn5xwysFRR+OFdmgikZucoqmAVSgZRSWmio1Bb&#10;aczqRIFWMvkAASDicQAeU5RGtyu4bd/dmkbtetbw+9Y2gkIpGkoYpk5fd/YspQlWX4c+aXKUhFg8&#10;wctHHNgGjYQyVmXa/HOPaPsjTFsh4Nn7AhaUW+R6QijDOBs8E2Qrzh8WIVbWFkokq4SQBdNwUyfk&#10;XuIOcaVisu0md+E/ZbA2F9jtlclYKncMZ6s8xjTBueJstjrBbXZa9OTNemISCubeLi5Rs3hJ6vvk&#10;FTPzJx6KjVUTCAFEekFVbaSrV1HEkPfnJJB/4GXLMDKNtbZ76br7QPFzb69VdBTqXmUyCF06zzKm&#10;XApuZ5qACv0ohu/cdvEHgnKuKNfMiZLvtPv+d4+4SuKMPPsuXX4a7QtBiVZ+6vY6NhoxRkhE12ES&#10;UdO1nK6KZG6Zz+QgQ4g0HStvK+opbpVOePT/APDnG8qjvw39qlioddspuA/7f7OYL0/HOqZn7ZRE&#10;OGN9P0xuvyTj8qdh9Z61JPIKXrbywj+Z8lZF4ifYrxsy1LOScG7fswkGDpRJQW50R8DCAdunFNlt&#10;wJUpBUspKSSpRmCJHCeUEgymAI1NrfuV3w3FWn736hrKqmQ+28lmTaGA4yoLbV0kIShWRSQoZwrE&#10;TM4nTIGuXARhih4AyTkmrYYpVL2tfVpHXyZsVhywm5y27vEbGztdPWo1aYWn10pWOnGawKrt0kkQ&#10;eIAoYhlUym+GyW4/AeHJSh9QIETBzvT7nnSCvVtbgAAAzSAADgABTgD6ItYSpcW3E/cKfNihRtZb&#10;hs7PsMQUcFZHIs27ybZSyLJxH0+CiRc2lD5mpJS6HtgRFEyh1ilAw9+3Sint1JSudVlEnJSnMky+&#10;U4n5419uTv8A7vbvWyls+416euluonVOMpcap0ZFqTkKszTTazNIlJSiPZOPV5OadxntcRoZb5IJ&#10;DGVCo1efIV+ByXb5V5XrMlKvyOZBvWKo6gQUs1mk3rePXXJFNG75Q6SKqpUOxDmD5V26mrDnXmS9&#10;KWZJkf8AeD7Jgy5SjHtZvxursxUuPbe3Z+ip3jN1khLjDhlIKU0sFOYD4k5VcpyjieNHA3F5J0v8&#10;/NFqGysTRKcewP5lXihZOr18jJpuwjn7mORi811WqWmtuU42Ubq+SMc1MdByUfMxDh38U1ppKZQc&#10;kpx0fEszPjwwTMeMp+2Hzc7ub3t3epfs3Wt8qXbMQAaZqTFOqWPnbaCepjjJwrEwCACIlqT4y9GI&#10;XPg7Yr4yjKzk2OsCl+UmUrLJQdZRtDUwvl7O4hyPm8ak4BYorrAHi3MYBMZP7ekr9mt6VF9ZUlpJ&#10;z5ZjICDmnKUxI4yBkOEpYQ8U3dFv1W7eDaBu6u1WlHKcUgaLKHXiwryhgOZSsiXlTxWBgFRmb4VY&#10;DGWWd3dmaHlKMq9wpWSaTkdB5WrQiycxllQC+rPDGQRcdhFZFFX3U1EDFVTKPkUwfb1H6Snaerad&#10;mqAU2UOzn4yTIgiRB8CDPwjqJ3yXDVGj9idK3/SrtVRXy2V1GUvMFSVsH0gTiU8iRlIVNJOBBjQ1&#10;V+E3jerFyb3dhgZvILtX5ZRhBy9msErVmzkqvvoiWJXfiV22SP27JOFFkjB6GKYPTqRCxUZVNSnV&#10;NH4SoZfqAV/zfLHOO6983c1dbIqw1OoVttrb6a3W2GW3ymUj+0CJpURxUgJVzBBiz+eNBdQtmpKn&#10;y2cMI1u8uqBCjXKcmu/sULH1+DE6ZyxjCJrk1ERZGqQpFBMoom9spQKXsAdulT1roXlZ1tjNlCcJ&#10;iQHACUpDHlGqtv8AuE3k2tpa2j0Hfam3tXF/rVJCGXFvO4jOtx5txzMZmZChmJmZmIPDh142CrtH&#10;RNWKgk5YO0HzRwhYr8gsg6bKFVQVIdK2kN3IoQB7D3AfvDrAbHbSkpKCUqEiCpRBB+UxO/6z+5st&#10;rZVqytU04goUCzSEFKhIgg054g/LEhZY4ytGM55DlMrZY1+rt1v80xiIySsMnO3RNZwxgo9CKikA&#10;ZsbK0jkAasGxE+6aJDHAoCYRH16yOWigdJUpGJOMiR9YM4jukO6PfrQWm2tI6Q1FU0OnWHHFoZba&#10;ppBTqy44cymVLOZaiZKUQJ4ACI1W4aeM5ddFyrqlTTLIf1ZgsN/IUPXv+JMluKmp2H/KAevIstvC&#10;SkIMj+kr8s5j5ok6O9buhbbUyjV1cEK4/saQn6TTzHzER9FeHDjUW9ry1Wp5TILpOUVEbFf26qS6&#10;ByqJKEVQtyahRKcoD6D2H7+vgsluHwEz8VKI+gkiPKO9Luebnl1bWkKSUkFmkUCCJEEKpyPqi0Oc&#10;tP8AWvZKoxVJzViOq3uFgI4kVXVZNusnN19kkgVukhDWNou3nWSZCEKIkK48DmKAnKYes71to30J&#10;QtHuABJBIIA4CYOIHIGY9kaq0HvLudtleHb7oa8Vdvrqh3qPBtQLTyiZkuMqBaWZk4lEwCQkiKSV&#10;Pg642qpNoTgYJNYlWy/xDdhaLXYpOKTUDv4+TJJ8zK5TJ3/cVFQg/eA9JE2Klmeqt5xB5KUAP+UJ&#10;P1xvS8d+Hc5eKBVvVqD06FpkVsU7LbhH65QrKfamR8CIt3mXRPUbYCsQVRyxgeiWeIq0EhWauYI5&#10;SJlK5AtSgVpEw8zDLx8qzj2niApogsKRTevj3Ee6hy00DiUJ6eXIJJkSJDlwMjL9Kcac0Tv5vDt3&#10;dH7xpDUFwpKyrqC+/wCcONvOq95xxpwLbUtXNRTmIwnFao7hx0VarRicvRbvcK/DO2zyLpFyypfJ&#10;6kMVmZimagjW15lNl7SAlDsQ3cnYOwgIenSFvTdvQvMSsjHDyjjxkUpSoT9hBjZtT3o7+OodVR3C&#10;hori+hSXKqmoKRmqUFe9N5LWaZ5kSPOc4YX+VWNPy8/KT6DqX5YfJPpz6B+Qx30n8j8fH5Z8j+H+&#10;A+G7/i7eHf3Px9/P8XTx6Wm9P6XIn08vdlh4/TPGfGeM54xXP72an+8f3w+0Kz71dfrer6q/UdX8&#10;/qzz5uXHhhwwjvulER+Dogg6IIOiCMhX6rRSf2MV4teMajSjiPte5m5kVKyThFq7kGETWaU2jcc/&#10;N7LGMZODcStfi3ObFZdRqD1sCgQh1PcSURTVIQRXj9RrVtiKDrpxb473mtdPzdgFnyCwl12eznib&#10;B0ni7EGLcZ1pnU6XTabN41TtuUpfvMUW8XFZJyZ6uV0dgo2IkUyjdE5BE2VHYynbwcveaOXTHCMh&#10;Z+PDik4/cuVfGWc7RWZ6q48yDnc8NeprJUxiVeejoZ3YYuKpk5Mw0o/7JkTCNQFEhkXjRyqQRn4p&#10;WCd1eO3jLw/zhYMlLTL3fdDHO2mKN6q3JOVDsAqWxtuyBAa97CrR8eQWkb8rswRk4BmxEkiP1YlL&#10;skm+kA6IInjaxHDusWJf0uGhGbLtUcMYuqDSq7+bcHuHxMmrX2+S79A5HWXsaLVGXepFlXql7g2w&#10;e24bi5MVEpSoNAJ0QQ2bHNohs3c3GZec2Dr2QNdeNHULTyfql92ByPjyfxKz23sDelWWNWfVKo26&#10;Cirpe4BqnZ2R2bwGiKzp5VotsQTKuEGxyCEy8n6m9+ZsKtedHNutMnT2kvt7qjmDUqyWXJlBBzgn&#10;S/G45QSw5ippjBuyd3SNsObci3yJttjlTOnTF8q3ZLptECCJQIIaXziUiM5T+R2j611RkSzQurvD&#10;FuPulWGThuD1rIZPzbRHtbxczctkgcLt1oyxMKTKoLpk90joyJilUAgEOQQg7aNpnra3iq49L1lC&#10;tKpK3dbXbjQ44sWT8r7ZQgMbIlPsRtSmzKyIUJ3JOT6vVKDErFL/AGasNHPuGUMukdUghqPIxkPC&#10;9F57tTcAvN4YDj/xPxc6J44x3jfMDfHNMyVGY8yaNMcOI6Chcd3WvW+pOJmyY4vUA3BJ6ycIsmUW&#10;mqkUjhMqokEW/wCTnAEZy+cifFRxsWLPdnyrRaVx2Zl2wy5sChX42iS1zkcw46SpuKs0nx9V4it1&#10;uJszzJFHgZs0CZiwYsI2ZVbFIBFlEFSCIc4MYbcXYDmmTgd84dNzlLhn0VnNREZyRkJmXcS1ykck&#10;z9YoOUGJ55Fs7eTGQsHXaWbq2PxFxYYhk0eKmN8aBUiCLWaS5Gpmbv1HHM1vpkzIcND4M48sERev&#10;KFlnJFmyqeOGUQ3j4W8zD2ZEhEkIuIlcIX125905xKtJreI+KZCFIITjy3SG2nIBqxtbzG5B1ws8&#10;DrgVbClE48r1OZSja3Ja/a9xGykJX5TMDTDMmi2tg5N2bugwbgLAxKgszhHIIIuHcYCKxyCLmckX&#10;IBrHsHzF8CN1z7kmtUnWfDms9F3zteRrgd+wgIe25rrQ5eobF3AsmCsshKPLBhumB8ORsc3uSSZF&#10;0k0UFjFIIYZ+ojz9xhbecdrdSX3FptLzfUsdI7y6KPmbywRstk2egWtoh6lHVqHkIpmhY2OTlo91&#10;FIkMAOY9VdpJmKVsBTLkEPD4m9i9hNsePPWLPu1GMn2J87X2julbzW38WvAqTCsHY5qtwuQ0K87R&#10;bPa8zyjXohpYkmKiSYNSyfgl5twRVUIIn/ZLULXvbqHrlf2Doz29w1TeSEhBx7a95FpKCDqUSaIP&#10;jvPy/ttVPLpqpMUgBN4LhNPxESFKJjCKSpoaSsUhdSgKU3PLiRKcp8CPAf7o2dtlvHuLs7W1Ny26&#10;r26Cuq0IQ6tVJR1RKUFRTl9XTvhsgqV5m8ijPEmQlUYOFXjMIYiiGtXwayRgOk5j8y7ARztI4AJQ&#10;Mk8YZVbukx7GH904dJzZ7cQQpslJEiCtZB+YqIjcR74e6JQKXdUdRtQkUrttpWkj2pXQKSfnEMtq&#10;dWg6RWYGn1pqsxr1ZimUJCs3EhJSqzWNjkCNmaCslMO38o+OkimACq4XVWP27mMI9x6XMstU7SWG&#10;RlaSJAYmQ+eZisF3utdfLpUXm5rS5cap5TrighDYUtZKlEIbShtAJPuoSlI4AAR0HWWG6Dogg6II&#10;OiCDogg6IIOiCDogg6IIOiCDogg6IIOiCDogg6II8iwfwGb/AIR/CJL+YP4D/oa38b/1R/3n/qfL&#10;ogj5Vn+XoX+Bfw1r/LP8vf1Rf4L/AKt/zX/A7dEEe50QQdEEHRBB0QQdEEHRBB0QQdEEHRBB0QQd&#10;EEHRBHDXb/23/I38xsP52/4/8t//ACP/ADH+70QR3PRBB0QQdEEHRBB0QQdEEHRBB0QQdEEHRBB0&#10;QQdEEHRBB0QR/9k="/>
  <p:tag name="ISPRING_COMPANY_LOGO" val="ISPRING_PRESENTER_PHOTO_0"/>
  <p:tag name="ISPRING_SCORM_RATE_SLIDES" val="1"/>
  <p:tag name="ISPRING_SCORM_PASSING_SCORE" val="100.000000"/>
  <p:tag name="ISPRING_ULTRA_SCORM_COURSE_ID" val="BAEF9CE0-7C61-4CDB-ABFF-0D382D6E99BC"/>
  <p:tag name="ISPRINGONLINEFOLDERID" val="0"/>
  <p:tag name="ISPRINGONLINEFOLDERPATH" val="Content List"/>
  <p:tag name="ISPRINGCLOUDFOLDERID" val="0"/>
  <p:tag name="ISPRINGCLOUDFOLDERPATH" val="Repository"/>
  <p:tag name="ISPRING_PLAYERS_CUSTOMIZATION" val="UEsDBBQAAgAIANWFM0p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YFOCULNrS+vQBAAAZRIAACYAAAB1bml2ZXJzYWwtbm8tdmlkZW8vY29tbW9uX21lc3NhZ2VzLmxuZ61Y627bNhT+X6DvQAgosAFd2g5oMAyJA1piHCEy5Up0LhsGgZEYm4gkuro4zX7tafZge5IdUrJj9wJJSYA4MCmf7xyey3cOdXTyJUvRWhSlVPmx9eHgvYVEHqtE5otja85Of/nNQmXF84SnKhfHVq4sdDJ6/eoo5fmi5gsB31+/QugoE2UJy3KkV49rJJNjazaObH86w/Q68vyJH43diTWyVbbi+QPy1EL99Ovh4ZcPHw9/PnrXyvWBCafY8/aBkEH6+L4HEGWB70WARryIkitmjfR/NEzQnzPPpcQatV+GSc8CcmGN9H/Xn4fdqudBQCiLQs91SOSGEfWZ8YhHGHGs0bWq0ZKvBaoUWktxj6qlgGhWshCoTGViHsQKNvJadClz/Cl2aRSQkAWuzVyfWqNQFcXDWwPL62qpClBXokSW/CYVidEJeWOerwpRgmpeQV4h+KuWEn6pMi7zg27Vl9TzsRPh2SyakjDEE/Aw2x4KkPbg72W1hGeJUG9BxX2eKp6g20IAoB8ivlqlMm5+KcNVoS2cpfyh04oAX7p0EjHf98KIUGezY41IniCn4PqwA1ECHJIAAApeiuIJspHJeCOOcJoOQzhzJ2cefJg24Uwulil8qqF2zAhkwkzkXVKQqSSARA/DSz9wtNNAFeJoxcvyXhXJXpbuxrML2KW2D4Vgsx1wpjE2wJAfEjisKERcdYF5eE7ts2jMKHwdE3Cux+s8XvaUgwr5bpLupmQNsdpNvM78b9GisX8FJQ685A+R8M+Bjc6HSFyTEMiDhF0yFF+4E6ypQJPPhhk2zBNzXejpA+JxDHI6pGup6hJ2tEuAHwwHlQfD1ITk0xxSycXeDwiuQYWIm9VCrgXYUSSi6FQExGsTR2f2p7n7R3SKXY84EaQ6EFDETEvQGjP+gHJVIZ6seR4LdCNirmP6AM8SmZhnOveM/s+1/BvxquXbNy1VU4dcvRlqzx67f8esugSbqkpkq6pLtXZYa/5TrNB19kMT+hz9afpDm1AcuP7LRKaUWZ02beDZ8dlaNjRGnUY801P9o/XSloQN349dIKyxVP0lCMwZuqfBaJD2l3LpKSiaNW0D+oqb3w7QSf0WgCr0VIwLcNWeCRea7vvLX5Jx6DLoGZfippRV50BmqrEJ0PdDG8McnIpKPBbjjbhVMPulgq+buQw6o4l0Z0B3xr69VsFc5oHJFAAX7UhVolRmYH/SA3M+JRsPNAS/d5JLVaeJKd5U3hmSB9/Wmfh2oLwtVGZ2U15ukrdpMifPsaI5XNAonQ0YSbb11zs+O+X39CiFBAcwhNiY2npysXWtpj2FoAS0KzwWbgYfqIWMV/ESmumtqvOkJ1BzlXHIKQaw9syh4EW8/O+ff3tifGVJs4va3d8HgeiRDFiQbMH+pKoS5V9dIAyP9+XMoo9Ue/XbyPW8CTIXsvBFble8aS2ZymDroFsvJHkbNMwYts+mUAehSXtVFzC6DUGY4uAcuMzcDKzRlBd3QIRMqXQQinG1TsBqmPbH23ddpTIXQ2Sf10r0gZk7i7DjmHcRUHxwybxremYCt5y4fSmRqkVvMPsMU+DZr/BEIquhgAEh21cN+iZtbq0eXIshgXpUpWltGxYDomjWjzSx/rbTbVeleSF09G7n/dD/UEsDBBQAAgAIAGBTglArJv3ZMgMAAJoMAAAwAAAAdW5pdmVyc2FsLW5vLXZpZGVvL2ZsYXNoX3B1Ymxpc2hpbmdfc2V0dGluZ3MueG1s1VfdbtowFL7nKaxMvSxpu3btUEI1FdDQWkCFbu1VZeIDserYWexA6dWeZg+2J9lxDBTUrkt/kDYkRHx+vvN/YoLj20SQCWSaKxl6u9Udj4CMFONyHHoXg9b2kUe0oZJRoSSEnlQeOa5XgjQfCq7jPhiDopogjNS11IRebExa8/3pdFrlOs0sV4ncIL6uRirx0ww0SAOZnwo6wx8zS0F7c4QSAPhNlJyr1SsVQgKHdKZYLoBwhp5LboOioiWojj3fiQ1pdDPOVC7ZiRIqI9l4GHrvWsVnIeOgGjwBaXOi60i0ZFOjjHHrBRV9fgckBj6O0d3DfY9MOTNx6O3tWxSU9h+iFNgudGpRThTmQJo5fAKGMmqoOzp7Bm6NXhAcic0kTXg0QA6x8YdeY3D9+arXPD9td75cD7rd00G755wodPx1nMBfNxSgQyrPIljaCagxNIrRb9QZUaEh8FdJC7GRkmvO2TMZKoG5L7SwjZIhsA5NYKUa/RsuWyi565ERBiJmoddNQZI+ldgB3FDBoyWAzofacFNUvjWX/pRxKgjiYYsCOet79y64DEUxzTSsurbgaJv3qP5N5YKRmcqJ4DdAjCKYgzzBpxjIaoHIKFNJQcUWMkQLjhYnHKbAjou8zgH/ZOgKTSQ5amK/pgKMs/A953dkCCOVIS7QCXY30rl2+NVnAadU63tQuvBxq3/abjSv251G83LLBkjZhMromeBYdEhSsxF8OiNSmYUepiOiuYaiKIyzglcmturLy6B5kgtX5rcuxgr0BkuyGSvPKcxfPShtNqaTYhDtcBXQOIIcS+IwkRHhyuAyh7KAEZVESTEjNMLVpu1YT7jKNVLcADto/XIPnT7hsjiNcb2hxYxBVgpyZ3fv/f7Bh8Ojj7Wq/+vHz+0nleZLvyeoNee2/smTa3+5+h9uw8C3m/rxxW2y/N/d273z5td296JfJr+d5uWgVGmb5eC6ZaS6X8pInbuXTW/lRVPKBVxOYzdsuJ4ET7gB9pat9oJ2efV73vXbZtplg3G/dkz+m7DdaXl1XLsrBv6jl1nLSbjkCSbDrsjlDbh+sL+Dt89HWZUKoq3/n6hXfgNQSwMEFAACAAgAYFOCUHG9daPTAgAAjQoAACoAAAB1bml2ZXJzYWwtbm8tdmlkZW8vZmxhc2hfc2tpbl9zZXR0aW5ncy54bWyVVlFvmzAQfu+vQOxleylZFi2d5ERq03Sq1K1VW/XdwAWsGBvZJl3+/WxsiklCIViR8HffZ5/vzkeQ3BK2vAgClFRCAFOvUJQUKwgYLmARPv8O7iqW6nemMJXB1+lkOvkWRlbCKRcvoBRhmTRIgwUkXYRxpRRnlwlnSosvGRcFpuHyy139oKhmDqn4DsRYzQYn0G4zm83nq+kYidtjejO7u5r1CRJelJjtH3jGL2OcbDPBdVwGXcv3JQhK2FYzJ7/mq/W8j0mJVPcKio5P6yszxklKAVKCcenn2oxBFcUx0GanSf2M1LRbfX76A9mOSKJq2fV3M/pkJc7gnCDrxOjVzxYo+Kc09cfUjF4qxXsQZy3Oy6o8SyB4ZgLa1XyexA8N5TjV108LbidmDArMgcxGg1lw4ZndmuGR3Kt/75G5roLTJxPXg4Zgkh5TWCpRAYqambXJnL8/VkrfD1hudHvRBB9qSU/a6SdcyQ6tBVviM7wTlvosh7SUN06rAlbWY5/ZNbSC1eqm7hY+9wPzfBSwc6A96wHYMv/qyB4xPbBlvlCSwiOj+2MPDk1W1KT5BruEehlw4k4KtBkY1tPUudLMGqvZ6sHcXun56oCGU/AUltL480oKMKlDUY1Zn6IjpxDDO5JhRTj7Y3jxvj6NRNGBwZXb6eJCiigKp2qu9lF3at9lM70YjAeyH4b2bHYeKN3HFyFWCie5+RbKMHC6RVivYz+JxxLTKjUfxD3b8LGiAostiFfO6eh9GFcwmsztBeujo8iLAopOhxm5RU7Fn1VFDGKt00agqZsuZnk5yXKqf+qNwDukXUGP0SpVrpdjmHyUpQe4GgAskrypADuxlqKiilDYAXVWD6gP3HcyJHWR9tXbtXqAjfJvqEMOStIjeDXpekVbKp1G1zGcELxpv04rrGVE3Sscy/ponZs/1JybhmaKzydZwBVTZ2ltPw6iBs3f0P9QSwMEFAACAAgAYFOCUCRmQUAeAwAAKwwAAC8AAAB1bml2ZXJzYWwtbm8tdmlkZW8vaHRtbF9wdWJsaXNoaW5nX3NldHRpbmdzLnhtbN1WX2/aMBB/51NYmfpY0nbd2qFANRVQ0VpAhW7tU+XEB7Hq2FlsQ+nTPs0+2D7JLjFQUFmXVkWThoTA57vf/e6Pzw5O7hNBJpBprmTd26/ueQRkpBiX47p3NWzvHntEGyoZFUpC3ZPKIyeNSpDaUHAdD8AYVNUEYaSupabuxcakNd+fTqdVrtMs31XCGsTX1UglfpqBBmkg81NBZ/hjZilob45QAgC/iZJzs0alQkjgkC4UswIIZ8hc8jwoKs5MIjzfaYU0uhtnykp2qoTKSDYO6967dvFZ6DikJk9A5inRDRTmYlOjjPGcBBUD/gAkBj6Oke3RoUemnJm47h0c5iio7T9FKbBd5DRHOVWYAmnm8AkYyqihbun8Gbg3eiFwIjaTNOHREHdIHn7daw5vz276rcvzTvfL7bDXOx92+o5EYeOv4wT+uqMACSmbRbD0E1BjaBQjb7QZUaEh8FdFC7WRkmvk8jUJlcDUF1bYRUkIrEsTJNlvS4+MkLmY1b1eCpIMqMSKc0MFj5YW2obacFNUuj3X/pxxKghWE1sSyMXAe/TpUhLFNNOwymWxo/NER41vygpGZsoSwe+AGEUwaJvgvxjIakXIKFNJIRVUG6IFR48TDlNgJ0Ui54B/cnSDLhKLltifqQDjPHy3/IGEMFIZ4gKdYDejnGuHX30RcEq1fgSlC447g/NOs3Xb6TZb1zt5gJRNqIxeCI5VhiQ1W8GnMyKVWdhhOiJqNRRFYZwVe2Viq76+DJonVrgyv3UxVqC3WJLteHlJYf7KoLTbmE6Kg5gfrgIajyDHkjhM3IhwmnBpoSxgRCVRUswIjXCW6fxYT7iyGiXuADto/XqGzp5wWazGeLmgx4xBVgpyb//g/eGHj0fHn2pV/9ePn7vPGs2nfF/Q3J0b86fPzvnlrH86DQM/H82bJ7XJ7JNBHf67Sd2/bH3t9K4GZTLabV0PSxWzVQ6uV0ar96WM1qW7XvorV0spCjiOxu544UASPOEG2Fs21ysaZONVzp/tENdT22mQLUa68Sj8J5G61fIJuPbmC/yNj9IKytcf+I3Kb1BLAwQUAAIACABgU4JQQRWQD34BAAAFBgAAKAAAAHVuaXZlcnNhbC1uby12aWRlby9odG1sX3NraW5fc2V0dGluZ3MuanONlE1PwzAMhu/7FVW4ommMig5usA8JaQckuCEOaed11dKkStKyMu2/06RjS7KUNb40rx69jl3Z+0HQHJSg4CnY6299f7PvWgOlSV7Cra2TDj1XOhIkW8FHlgPJKCAHqRSyxkTAST+cEZ8zoto1rt+VrzAMETuZGWLhE7nHV/jAygN++8CdT/yxqztW1lZl9DoupWR0mDAqgcohZTzHmkE3C33MIh2YVcCvoGucgGUahlE0HXeRZ8fxS7iYhCaXsLzAtF6ylA1jnGxTzkq66sq/qQvgzV/ftsDoMZrOIxMgmZCvEnI38XyiopssOAgBx7wPcxVemOAYiOE70ucf1DK+LMihq0xk8o9+vlNh0gVOoUeXmoY2Xn05CTvZEvdjFRZBcA28jxUryqIPx1mqOnKBXvb8hBKGVxlNW242UuHl1GOVbVf3zoWGMxXIGiHmjNDGM6d51/LwDb6jyT/NyiqcrEvf0BOfSH1i/31V+ReJdBeJun8GX1c2qOs2OPwCUEsDBBQAAgAIAGFTglCGOetQWwcAALwbAAAgAAAAdW5pdmVyc2FsLW5vLXZpZGVvL3VuaXZlcnNhbC5wbmftlftXU1cWx6NVfFActF2iJSUzToZW5WFIQR4hlFcDLiu1yzaLjhKBTmJFCJhCAnkpndoqaGo7o4RHUheusTN2EpFCxEBQGbli85BhkEcgt2MwFwnkAhcTw01yJwnOXzA/zVr54e67ztn3c/bZ++zzvWc/OEAL2fjGRhwOF5Kbk/UhDrcmF4d7hb0+yDvzG9Ufp72vVZwPaRk4hR7/zDtYw0p/Px2Ha5MEuwrXescbynPyOTjcpj7fswpg//ApDhd+MDcr/RCvYG5S/bfo0o9PFcbqJ4LnV2tTSEOH6ve/mjx7aA9pi5ayprY2ZGPtxqBztd+nfxEUZOS6XK3R546X6PrKxjvk64L4hszhxviRfZrLjfHiZ8HeYDhG1havPfU10TfYnOuzO7712SziKq/9Ome114ZeXOO1v96xwWvfDQABIAAEgAAQAAJAAAgAASAABIAAEAACQAAIAAEgAPz/AqeUT97CnCBDtETDXjxdl+ZauMzwPE9LyNN3i8m96DoxNslfPohMjDFVveMOTCU1N/T+lWb6iuZfu3sSdCN5GtcM2+18mjFCSetdbBLbJ/l8loxs6BkHWA1O4/IDdP5tfyjV8mUxFnt6aree7Zpma8TXxJ3V+uFO+WcW9gnPY1Oub2+/lFqKQ3vtKeLqrh/i4aYUulHQL+3t4IqW3nvprtlMr8tHTF2cDh2rxdnED1tZu6Ek63B0kQ6F9MMJ8kpqTcslSagvcd6YYOpuZY5IxIGONxkoSFsT9+W8qvzKI8ZV/zpy520z/aw/o6lfYU8YsWF/t1h1LddLNV86h3o9Khg8DfkTppRqaisVGyo6jsYz2LbDpUi01hWtWey44y97Hv+pVcQyElzzAKj76Ji0pHnWDAFV9gWzVmPHIAimQqDQNEyatXMlBFg9Di50NMuxhxNd45Yyu6OCako902PROhuqLG1mTNLuIIivQV01crl0zNDuP1FZ3MipW59cFX3umSF4zGiqW2mmcRWa8UrN/U/DrGQ6824PWHWygAcDJMsbu5BukrKYIEcV+qwGVCGymUylgI1ddO/wI/t0t5zlqxSX4xLiGeaIEVEPYqI2ARbHXhHq8NivGQ0Y4DogetxpfsHnVcp6qGd9PXOnz9T2/WS2M+oYa5WmoihsNDyX+e9UDITypkeFP+YL4P3No9mLMDaQ5l7q4mAN5SQV966Icun8bpQMezcgS4LZjD78CH5IW0FQar0FtjElHDwDihjpDgOM4anezEMyyQhW/Hbj0XiVw4kWGNB3VGBl5IB+gUfd52+BQvhFQtORf9hW81sfxPQbVBDrwvlQcgkbPhEqfbfNMbc9JPyABbowCdrEndI5rtqcIYYZaLMU8difEzJ1aosvb7KSf+9+hNVTYL9ld5RT9cgsSrnymSFqrFRCNkrcSbDMLaRmrMSj1/2TBnXnmNY+b87fo9obp3UjzdenbzAZKeio6CdmWvJNFCRv1de5JzHa1iXri2bEY4EU1TpgfnFm5Wy3OV5t2BDJwSJGNLF8ftHDE2TOpnS1sg1NMlBZ4JCSJNni78nR4dqlwaSYq5KE4yd+Smxc61io2U63t6W2Frb+HDUjYV1qbu1X/3ZA26y7wWLWXxemkbmKzq6m1H4nJnqdaepLVXCISckRiPbMpTYYq9bDz0YaaP6+psxu2yVrOUI01Ao8aawafFp/+2BRhLE9gzkomgCSTap2Qpd0ztEaBpAj9AeLw+x0gmTs2I3g5UqBvlqcgiQz5VZevUHvP7ICR5kaDCWfZoFqbzwCpBdRniXSWYOzBvSTi1O8SMN/Y+4iUpK5dVPniQgcdROK+ia/nNGSe3LClhhOt4Pm++mGOnfxtsSYGUndXA9bRr6g/IPhcFLB0lJi+L6EhO44f3LFROnYiNohfufb2arXWhIoR3re4vZidGjbX172w05lTBm8dQDIiVM56s+Ynwh0whQg9KaxHukgKbaiCEZKZ4psWll2HOv2LGJfjkRGqey+AdnOuMKjdq7IJUjQkn3ioB4rBo389x40FjegDmETwGxqMRcDjhqwFwHK7FDPMvfzeDQ54nc+IZ3/Uz6RIax/0spR5ciynaP3nVrZ5pvBtt2Qey4D684Bv1yKmWdZeHYWXicEilsw2JqWHPRNyE4a8Gjx5YXnXXDMjZHM+Fy9t+l3AB9UUjIhnkU3co4I3ULW+1Xt2puv9LEa82/B+DAXJAXs1XRJ3uujgOT0L8M+3VLF0S9aW/3KUHCSMtTnEvh6G7yHNwiqz/jv688eZXu0dkUUhZb9Law05oqSFCSEJQufLhMtbSsC2BPxcLffYSpSrK3o4MXDcp/2Wrpu59jIKw7Lmwx2iW1FXwt6Ng1c9Ef4vftHdg0JlnbZ+1u4ou/0sYtacDxlRUv/bP1OMOl8IH0NvLc9FdmbIC6Bif7qVXE2v39lyo0M7pkfyxzGG1Ni/lUT6fd8pN3xmMY27UUKqFuCqFYUm0bn1/8vv8I7l2MZnnX6jon6r1JSP/Z9mZt9IEuRcbT2P1BLAwQUAAIACABhU4JQKwvAbUoAAABrAAAAJAAAAHVuaXZlcnNhbC1uby12aWRlby91bml2ZXJzYWwucG5nLnhtbLOxr8jNUShLLSrOzM+zVTLUM1Cyt+PlsikoSi3LTC1XqACKGekZQICSQiUqtzwzpSQDKGRgbowQzEjNTM8osVWyMDCFC+oDzQQAUEsBAgAAFAACAAgA1YUzSli5ETH6AgAAqggAAB0AAAAAAAAAAQAAAAAAAAAAAHVuaXZlcnNhbC1uby12aWRlby9wbGF5ZXIueG1sUEsBAgAAFAACAAgAYFOCULNrS+vQBAAAZRIAACYAAAAAAAAAAQAAAAAANQMAAHVuaXZlcnNhbC1uby12aWRlby9jb21tb25fbWVzc2FnZXMubG5nUEsBAgAAFAACAAgAYFOCUCsm/dkyAwAAmgwAADAAAAAAAAAAAQAAAAAASQgAAHVuaXZlcnNhbC1uby12aWRlby9mbGFzaF9wdWJsaXNoaW5nX3NldHRpbmdzLnhtbFBLAQIAABQAAgAIAGBTglBxvXWj0wIAAI0KAAAqAAAAAAAAAAEAAAAAAMkLAAB1bml2ZXJzYWwtbm8tdmlkZW8vZmxhc2hfc2tpbl9zZXR0aW5ncy54bWxQSwECAAAUAAIACABgU4JQJGZBQB4DAAArDAAALwAAAAAAAAABAAAAAADkDgAAdW5pdmVyc2FsLW5vLXZpZGVvL2h0bWxfcHVibGlzaGluZ19zZXR0aW5ncy54bWxQSwECAAAUAAIACABgU4JQQRWQD34BAAAFBgAAKAAAAAAAAAABAAAAAABPEgAAdW5pdmVyc2FsLW5vLXZpZGVvL2h0bWxfc2tpbl9zZXR0aW5ncy5qc1BLAQIAABQAAgAIAGFTglCGOetQWwcAALwbAAAgAAAAAAAAAAAAAAAAABMUAAB1bml2ZXJzYWwtbm8tdmlkZW8vdW5pdmVyc2FsLnBuZ1BLAQIAABQAAgAIAGFTglArC8BtSgAAAGsAAAAkAAAAAAAAAAEAAAAAAKwbAAB1bml2ZXJzYWwtbm8tdmlkZW8vdW5pdmVyc2FsLnBuZy54bWxQSwUGAAAAAAgACACoAgAAOBwAAAAA"/>
  <p:tag name="ISPRING_OUTPUT_FOLDER" val="G:\Radiographics\Slide Presentations for Digital Objects\2020\40.3.Sugi - Fundamentals"/>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6877</TotalTime>
  <Words>5735</Words>
  <Application>Microsoft Office PowerPoint</Application>
  <PresentationFormat>Panorámica</PresentationFormat>
  <Paragraphs>554</Paragraphs>
  <Slides>42</Slides>
  <Notes>42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42</vt:i4>
      </vt:variant>
    </vt:vector>
  </HeadingPairs>
  <TitlesOfParts>
    <vt:vector size="48" baseType="lpstr">
      <vt:lpstr>Arial</vt:lpstr>
      <vt:lpstr>Calibri</vt:lpstr>
      <vt:lpstr>Calibri Light</vt:lpstr>
      <vt:lpstr>Cambria Math</vt:lpstr>
      <vt:lpstr>Courier New</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 Fundamentals Template</dc:title>
  <dc:creator>James Clinton</dc:creator>
  <cp:lastModifiedBy>residentes diagnostico</cp:lastModifiedBy>
  <cp:revision>427</cp:revision>
  <dcterms:created xsi:type="dcterms:W3CDTF">2017-06-01T16:08:24Z</dcterms:created>
  <dcterms:modified xsi:type="dcterms:W3CDTF">2020-06-02T11:56:30Z</dcterms:modified>
</cp:coreProperties>
</file>