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8" r:id="rId1"/>
  </p:sldMasterIdLst>
  <p:notesMasterIdLst>
    <p:notesMasterId r:id="rId50"/>
  </p:notesMasterIdLst>
  <p:sldIdLst>
    <p:sldId id="318" r:id="rId2"/>
    <p:sldId id="289" r:id="rId3"/>
    <p:sldId id="288" r:id="rId4"/>
    <p:sldId id="258" r:id="rId5"/>
    <p:sldId id="315" r:id="rId6"/>
    <p:sldId id="290" r:id="rId7"/>
    <p:sldId id="291" r:id="rId8"/>
    <p:sldId id="257" r:id="rId9"/>
    <p:sldId id="292" r:id="rId10"/>
    <p:sldId id="259" r:id="rId11"/>
    <p:sldId id="293" r:id="rId12"/>
    <p:sldId id="261" r:id="rId13"/>
    <p:sldId id="294" r:id="rId14"/>
    <p:sldId id="262" r:id="rId15"/>
    <p:sldId id="296" r:id="rId16"/>
    <p:sldId id="265" r:id="rId17"/>
    <p:sldId id="297" r:id="rId18"/>
    <p:sldId id="267" r:id="rId19"/>
    <p:sldId id="298" r:id="rId20"/>
    <p:sldId id="268" r:id="rId21"/>
    <p:sldId id="299" r:id="rId22"/>
    <p:sldId id="269" r:id="rId23"/>
    <p:sldId id="270" r:id="rId24"/>
    <p:sldId id="301" r:id="rId25"/>
    <p:sldId id="271" r:id="rId26"/>
    <p:sldId id="303" r:id="rId27"/>
    <p:sldId id="272" r:id="rId28"/>
    <p:sldId id="304" r:id="rId29"/>
    <p:sldId id="273" r:id="rId30"/>
    <p:sldId id="305" r:id="rId31"/>
    <p:sldId id="274" r:id="rId32"/>
    <p:sldId id="306" r:id="rId33"/>
    <p:sldId id="275" r:id="rId34"/>
    <p:sldId id="308" r:id="rId35"/>
    <p:sldId id="276" r:id="rId36"/>
    <p:sldId id="277" r:id="rId37"/>
    <p:sldId id="310" r:id="rId38"/>
    <p:sldId id="278" r:id="rId39"/>
    <p:sldId id="316" r:id="rId40"/>
    <p:sldId id="279" r:id="rId41"/>
    <p:sldId id="311" r:id="rId42"/>
    <p:sldId id="280" r:id="rId43"/>
    <p:sldId id="281" r:id="rId44"/>
    <p:sldId id="312" r:id="rId45"/>
    <p:sldId id="317" r:id="rId46"/>
    <p:sldId id="282" r:id="rId47"/>
    <p:sldId id="284" r:id="rId48"/>
    <p:sldId id="28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1" clrIdx="0">
    <p:extLst>
      <p:ext uri="{19B8F6BF-5375-455C-9EA6-DF929625EA0E}">
        <p15:presenceInfo xmlns:p15="http://schemas.microsoft.com/office/powerpoint/2012/main" userId="Usuar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79" autoAdjust="0"/>
  </p:normalViewPr>
  <p:slideViewPr>
    <p:cSldViewPr>
      <p:cViewPr varScale="1">
        <p:scale>
          <a:sx n="60" d="100"/>
          <a:sy n="60" d="100"/>
        </p:scale>
        <p:origin x="160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D16E17-56D8-4855-89A7-0134356E104A}" type="datetimeFigureOut">
              <a:rPr lang="es-CL" smtClean="0"/>
              <a:t>11-05-2020</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FBB5-F9B3-41EA-88F5-2B1725A31B89}" type="slidenum">
              <a:rPr lang="es-CL" smtClean="0"/>
              <a:t>‹Nº›</a:t>
            </a:fld>
            <a:endParaRPr lang="es-CL"/>
          </a:p>
        </p:txBody>
      </p:sp>
    </p:spTree>
    <p:extLst>
      <p:ext uri="{BB962C8B-B14F-4D97-AF65-F5344CB8AC3E}">
        <p14:creationId xmlns:p14="http://schemas.microsoft.com/office/powerpoint/2010/main" val="2280502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b="0" i="0" kern="1200" dirty="0">
                <a:solidFill>
                  <a:schemeClr val="tx1"/>
                </a:solidFill>
                <a:effectLst/>
                <a:latin typeface="+mn-lt"/>
                <a:ea typeface="+mn-ea"/>
                <a:cs typeface="+mn-cs"/>
              </a:rPr>
              <a:t>tejidos blandos cutáneos y subcutáneos, tracto </a:t>
            </a:r>
            <a:r>
              <a:rPr lang="es-CL" sz="1200" b="0" i="0" kern="1200" dirty="0" err="1">
                <a:solidFill>
                  <a:schemeClr val="tx1"/>
                </a:solidFill>
                <a:effectLst/>
                <a:latin typeface="+mn-lt"/>
                <a:ea typeface="+mn-ea"/>
                <a:cs typeface="+mn-cs"/>
              </a:rPr>
              <a:t>aerodigestivo</a:t>
            </a:r>
            <a:r>
              <a:rPr lang="es-CL" sz="1200" b="0" i="0" kern="1200" dirty="0">
                <a:solidFill>
                  <a:schemeClr val="tx1"/>
                </a:solidFill>
                <a:effectLst/>
                <a:latin typeface="+mn-lt"/>
                <a:ea typeface="+mn-ea"/>
                <a:cs typeface="+mn-cs"/>
              </a:rPr>
              <a:t> y tejidos blandos adyacentes, dientes y tejidos periodontales, glándula tiroides , glándulas salivales, ganglios linfáticos, estructuras vasculares, espacios aéreos óseos, columna cervical, órbitas y cerebro con imágenes, ápices pulmonares y mediastino superior.</a:t>
            </a:r>
            <a:endParaRPr lang="es-CL" dirty="0"/>
          </a:p>
        </p:txBody>
      </p:sp>
      <p:sp>
        <p:nvSpPr>
          <p:cNvPr id="4" name="3 Marcador de número de diapositiva"/>
          <p:cNvSpPr>
            <a:spLocks noGrp="1"/>
          </p:cNvSpPr>
          <p:nvPr>
            <p:ph type="sldNum" sz="quarter" idx="10"/>
          </p:nvPr>
        </p:nvSpPr>
        <p:spPr/>
        <p:txBody>
          <a:bodyPr/>
          <a:lstStyle/>
          <a:p>
            <a:fld id="{303CFBB5-F9B3-41EA-88F5-2B1725A31B89}" type="slidenum">
              <a:rPr lang="es-CL" smtClean="0"/>
              <a:t>4</a:t>
            </a:fld>
            <a:endParaRPr lang="es-CL"/>
          </a:p>
        </p:txBody>
      </p:sp>
    </p:spTree>
    <p:extLst>
      <p:ext uri="{BB962C8B-B14F-4D97-AF65-F5344CB8AC3E}">
        <p14:creationId xmlns:p14="http://schemas.microsoft.com/office/powerpoint/2010/main" val="8877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303CFBB5-F9B3-41EA-88F5-2B1725A31B89}" type="slidenum">
              <a:rPr lang="es-CL" smtClean="0"/>
              <a:t>23</a:t>
            </a:fld>
            <a:endParaRPr lang="es-CL"/>
          </a:p>
        </p:txBody>
      </p:sp>
    </p:spTree>
    <p:extLst>
      <p:ext uri="{BB962C8B-B14F-4D97-AF65-F5344CB8AC3E}">
        <p14:creationId xmlns:p14="http://schemas.microsoft.com/office/powerpoint/2010/main" val="4265738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303CFBB5-F9B3-41EA-88F5-2B1725A31B89}" type="slidenum">
              <a:rPr lang="es-CL" smtClean="0"/>
              <a:t>32</a:t>
            </a:fld>
            <a:endParaRPr lang="es-CL"/>
          </a:p>
        </p:txBody>
      </p:sp>
    </p:spTree>
    <p:extLst>
      <p:ext uri="{BB962C8B-B14F-4D97-AF65-F5344CB8AC3E}">
        <p14:creationId xmlns:p14="http://schemas.microsoft.com/office/powerpoint/2010/main" val="277846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303CFBB5-F9B3-41EA-88F5-2B1725A31B89}" type="slidenum">
              <a:rPr lang="es-CL" smtClean="0"/>
              <a:t>41</a:t>
            </a:fld>
            <a:endParaRPr lang="es-CL"/>
          </a:p>
        </p:txBody>
      </p:sp>
    </p:spTree>
    <p:extLst>
      <p:ext uri="{BB962C8B-B14F-4D97-AF65-F5344CB8AC3E}">
        <p14:creationId xmlns:p14="http://schemas.microsoft.com/office/powerpoint/2010/main" val="421119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303CFBB5-F9B3-41EA-88F5-2B1725A31B89}" type="slidenum">
              <a:rPr lang="es-CL" smtClean="0"/>
              <a:t>44</a:t>
            </a:fld>
            <a:endParaRPr lang="es-CL"/>
          </a:p>
        </p:txBody>
      </p:sp>
    </p:spTree>
    <p:extLst>
      <p:ext uri="{BB962C8B-B14F-4D97-AF65-F5344CB8AC3E}">
        <p14:creationId xmlns:p14="http://schemas.microsoft.com/office/powerpoint/2010/main" val="2954278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303CFBB5-F9B3-41EA-88F5-2B1725A31B89}" type="slidenum">
              <a:rPr lang="es-CL" smtClean="0"/>
              <a:t>47</a:t>
            </a:fld>
            <a:endParaRPr lang="es-CL"/>
          </a:p>
        </p:txBody>
      </p:sp>
    </p:spTree>
    <p:extLst>
      <p:ext uri="{BB962C8B-B14F-4D97-AF65-F5344CB8AC3E}">
        <p14:creationId xmlns:p14="http://schemas.microsoft.com/office/powerpoint/2010/main" val="95783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303CFBB5-F9B3-41EA-88F5-2B1725A31B89}" type="slidenum">
              <a:rPr lang="es-CL" smtClean="0"/>
              <a:t>5</a:t>
            </a:fld>
            <a:endParaRPr lang="es-CL"/>
          </a:p>
        </p:txBody>
      </p:sp>
    </p:spTree>
    <p:extLst>
      <p:ext uri="{BB962C8B-B14F-4D97-AF65-F5344CB8AC3E}">
        <p14:creationId xmlns:p14="http://schemas.microsoft.com/office/powerpoint/2010/main" val="280012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Los tejidos blandos cutáneos y subcutáneos incluyen la piel, la grasa subcutánea y los músculos superficiales (p. Ej., Músculo platisma y músculos de expresión facial).</a:t>
            </a:r>
          </a:p>
          <a:p>
            <a:endParaRPr lang="es-AR" dirty="0"/>
          </a:p>
        </p:txBody>
      </p:sp>
      <p:sp>
        <p:nvSpPr>
          <p:cNvPr id="4" name="Marcador de número de diapositiva 3"/>
          <p:cNvSpPr>
            <a:spLocks noGrp="1"/>
          </p:cNvSpPr>
          <p:nvPr>
            <p:ph type="sldNum" sz="quarter" idx="5"/>
          </p:nvPr>
        </p:nvSpPr>
        <p:spPr/>
        <p:txBody>
          <a:bodyPr/>
          <a:lstStyle/>
          <a:p>
            <a:fld id="{303CFBB5-F9B3-41EA-88F5-2B1725A31B89}" type="slidenum">
              <a:rPr lang="es-CL" smtClean="0"/>
              <a:t>6</a:t>
            </a:fld>
            <a:endParaRPr lang="es-CL"/>
          </a:p>
        </p:txBody>
      </p:sp>
    </p:spTree>
    <p:extLst>
      <p:ext uri="{BB962C8B-B14F-4D97-AF65-F5344CB8AC3E}">
        <p14:creationId xmlns:p14="http://schemas.microsoft.com/office/powerpoint/2010/main" val="1848836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3CFBB5-F9B3-41EA-88F5-2B1725A31B89}" type="slidenum">
              <a:rPr lang="es-CL" smtClean="0"/>
              <a:t>8</a:t>
            </a:fld>
            <a:endParaRPr lang="es-CL"/>
          </a:p>
        </p:txBody>
      </p:sp>
    </p:spTree>
    <p:extLst>
      <p:ext uri="{BB962C8B-B14F-4D97-AF65-F5344CB8AC3E}">
        <p14:creationId xmlns:p14="http://schemas.microsoft.com/office/powerpoint/2010/main" val="421784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303CFBB5-F9B3-41EA-88F5-2B1725A31B89}" type="slidenum">
              <a:rPr lang="es-CL" smtClean="0"/>
              <a:t>13</a:t>
            </a:fld>
            <a:endParaRPr lang="es-CL"/>
          </a:p>
        </p:txBody>
      </p:sp>
    </p:spTree>
    <p:extLst>
      <p:ext uri="{BB962C8B-B14F-4D97-AF65-F5344CB8AC3E}">
        <p14:creationId xmlns:p14="http://schemas.microsoft.com/office/powerpoint/2010/main" val="2569564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303CFBB5-F9B3-41EA-88F5-2B1725A31B89}" type="slidenum">
              <a:rPr lang="es-CL" smtClean="0"/>
              <a:t>18</a:t>
            </a:fld>
            <a:endParaRPr lang="es-CL"/>
          </a:p>
        </p:txBody>
      </p:sp>
    </p:spTree>
    <p:extLst>
      <p:ext uri="{BB962C8B-B14F-4D97-AF65-F5344CB8AC3E}">
        <p14:creationId xmlns:p14="http://schemas.microsoft.com/office/powerpoint/2010/main" val="26605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303CFBB5-F9B3-41EA-88F5-2B1725A31B89}" type="slidenum">
              <a:rPr lang="es-CL" smtClean="0"/>
              <a:t>19</a:t>
            </a:fld>
            <a:endParaRPr lang="es-CL"/>
          </a:p>
        </p:txBody>
      </p:sp>
    </p:spTree>
    <p:extLst>
      <p:ext uri="{BB962C8B-B14F-4D97-AF65-F5344CB8AC3E}">
        <p14:creationId xmlns:p14="http://schemas.microsoft.com/office/powerpoint/2010/main" val="3197608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303CFBB5-F9B3-41EA-88F5-2B1725A31B89}" type="slidenum">
              <a:rPr lang="es-CL" smtClean="0"/>
              <a:t>20</a:t>
            </a:fld>
            <a:endParaRPr lang="es-CL"/>
          </a:p>
        </p:txBody>
      </p:sp>
    </p:spTree>
    <p:extLst>
      <p:ext uri="{BB962C8B-B14F-4D97-AF65-F5344CB8AC3E}">
        <p14:creationId xmlns:p14="http://schemas.microsoft.com/office/powerpoint/2010/main" val="415240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303CFBB5-F9B3-41EA-88F5-2B1725A31B89}" type="slidenum">
              <a:rPr lang="es-CL" smtClean="0"/>
              <a:t>21</a:t>
            </a:fld>
            <a:endParaRPr lang="es-CL"/>
          </a:p>
        </p:txBody>
      </p:sp>
    </p:spTree>
    <p:extLst>
      <p:ext uri="{BB962C8B-B14F-4D97-AF65-F5344CB8AC3E}">
        <p14:creationId xmlns:p14="http://schemas.microsoft.com/office/powerpoint/2010/main" val="231642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E7BAD91-48A1-4430-AC36-C4A5BF66388F}" type="datetimeFigureOut">
              <a:rPr lang="es-CL" smtClean="0"/>
              <a:t>11-05-2020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2032233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E7BAD91-48A1-4430-AC36-C4A5BF66388F}" type="datetimeFigureOut">
              <a:rPr lang="es-CL" smtClean="0"/>
              <a:t>11-05-2020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2495958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E7BAD91-48A1-4430-AC36-C4A5BF66388F}" type="datetimeFigureOut">
              <a:rPr lang="es-CL" smtClean="0"/>
              <a:t>11-05-2020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1606448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E7BAD91-48A1-4430-AC36-C4A5BF66388F}" type="datetimeFigureOut">
              <a:rPr lang="es-CL" smtClean="0"/>
              <a:t>11-05-2020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1029940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E7BAD91-48A1-4430-AC36-C4A5BF66388F}" type="datetimeFigureOut">
              <a:rPr lang="es-CL" smtClean="0"/>
              <a:t>11-05-2020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235199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E7BAD91-48A1-4430-AC36-C4A5BF66388F}" type="datetimeFigureOut">
              <a:rPr lang="es-CL" smtClean="0"/>
              <a:t>11-05-2020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273940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E7BAD91-48A1-4430-AC36-C4A5BF66388F}" type="datetimeFigureOut">
              <a:rPr lang="es-CL" smtClean="0"/>
              <a:t>11-05-2020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121664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E7BAD91-48A1-4430-AC36-C4A5BF66388F}" type="datetimeFigureOut">
              <a:rPr lang="es-CL" smtClean="0"/>
              <a:t>11-05-2020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3493704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BAD91-48A1-4430-AC36-C4A5BF66388F}" type="datetimeFigureOut">
              <a:rPr lang="es-CL" smtClean="0"/>
              <a:t>11-05-2020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1352116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E7BAD91-48A1-4430-AC36-C4A5BF66388F}" type="datetimeFigureOut">
              <a:rPr lang="es-CL" smtClean="0"/>
              <a:t>11-05-2020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4032070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E7BAD91-48A1-4430-AC36-C4A5BF66388F}" type="datetimeFigureOut">
              <a:rPr lang="es-CL" smtClean="0"/>
              <a:t>11-05-2020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5F6B599D-90F6-4AC4-9850-9F35481F11BC}" type="slidenum">
              <a:rPr lang="es-CL" smtClean="0"/>
              <a:t>‹Nº›</a:t>
            </a:fld>
            <a:endParaRPr lang="es-CL"/>
          </a:p>
        </p:txBody>
      </p:sp>
    </p:spTree>
    <p:extLst>
      <p:ext uri="{BB962C8B-B14F-4D97-AF65-F5344CB8AC3E}">
        <p14:creationId xmlns:p14="http://schemas.microsoft.com/office/powerpoint/2010/main" val="2203486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BAD91-48A1-4430-AC36-C4A5BF66388F}" type="datetimeFigureOut">
              <a:rPr lang="es-CL" smtClean="0"/>
              <a:t>11-05-2020</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B599D-90F6-4AC4-9850-9F35481F11BC}" type="slidenum">
              <a:rPr lang="es-CL" smtClean="0"/>
              <a:t>‹Nº›</a:t>
            </a:fld>
            <a:endParaRPr lang="es-CL"/>
          </a:p>
        </p:txBody>
      </p:sp>
    </p:spTree>
    <p:extLst>
      <p:ext uri="{BB962C8B-B14F-4D97-AF65-F5344CB8AC3E}">
        <p14:creationId xmlns:p14="http://schemas.microsoft.com/office/powerpoint/2010/main" val="1105344177"/>
      </p:ext>
    </p:extLst>
  </p:cSld>
  <p:clrMap bg1="dk1" tx1="lt1" bg2="dk2" tx2="lt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ACB07-C504-4D61-A17D-E2011FBA1C68}"/>
              </a:ext>
            </a:extLst>
          </p:cNvPr>
          <p:cNvSpPr>
            <a:spLocks noGrp="1"/>
          </p:cNvSpPr>
          <p:nvPr>
            <p:ph type="title"/>
          </p:nvPr>
        </p:nvSpPr>
        <p:spPr>
          <a:xfrm>
            <a:off x="539552" y="1484784"/>
            <a:ext cx="7886700" cy="1325563"/>
          </a:xfrm>
        </p:spPr>
        <p:txBody>
          <a:bodyPr>
            <a:noAutofit/>
          </a:bodyPr>
          <a:lstStyle/>
          <a:p>
            <a:pPr algn="ctr"/>
            <a:r>
              <a:rPr lang="es-ES" sz="4000" b="1" dirty="0"/>
              <a:t>TOMOGRAFIA DE CUELLO: ANALISIS DE IMAGEN E INFORMES EN EL ENTORNO DE EMERGENCIAS</a:t>
            </a:r>
            <a:endParaRPr lang="es-AR" sz="4000" b="1" dirty="0"/>
          </a:p>
        </p:txBody>
      </p:sp>
      <p:sp>
        <p:nvSpPr>
          <p:cNvPr id="5" name="CuadroTexto 4">
            <a:extLst>
              <a:ext uri="{FF2B5EF4-FFF2-40B4-BE49-F238E27FC236}">
                <a16:creationId xmlns:a16="http://schemas.microsoft.com/office/drawing/2014/main" id="{812E26FB-15C5-4F12-A31F-C76B479FD4C8}"/>
              </a:ext>
            </a:extLst>
          </p:cNvPr>
          <p:cNvSpPr txBox="1"/>
          <p:nvPr/>
        </p:nvSpPr>
        <p:spPr>
          <a:xfrm>
            <a:off x="899592" y="3276089"/>
            <a:ext cx="7344816" cy="2308324"/>
          </a:xfrm>
          <a:prstGeom prst="rect">
            <a:avLst/>
          </a:prstGeom>
          <a:noFill/>
        </p:spPr>
        <p:txBody>
          <a:bodyPr wrap="square" rtlCol="0">
            <a:spAutoFit/>
          </a:bodyPr>
          <a:lstStyle/>
          <a:p>
            <a:pPr algn="just"/>
            <a:r>
              <a:rPr lang="es-ES" dirty="0"/>
              <a:t>De la División de Radiología de Emergencia, Departamento de Radiología del Centro Medico </a:t>
            </a:r>
            <a:r>
              <a:rPr lang="es-ES" dirty="0" err="1"/>
              <a:t>Montefiore</a:t>
            </a:r>
            <a:r>
              <a:rPr lang="es-ES" dirty="0"/>
              <a:t> del Colegio de Medicina Albert Einstein, 111 E 210 </a:t>
            </a:r>
            <a:r>
              <a:rPr lang="es-ES" dirty="0" err="1"/>
              <a:t>St</a:t>
            </a:r>
            <a:r>
              <a:rPr lang="es-ES" dirty="0"/>
              <a:t>, Bronx, NT 10467; Departamento de Radiología, Westchester del Centro Medico de Valhalla, NY ; y Departamento de Radiología, Rutgers de la Escuela de Medicina New Jersey , Newark.</a:t>
            </a:r>
          </a:p>
          <a:p>
            <a:pPr algn="just"/>
            <a:endParaRPr lang="es-ES" dirty="0"/>
          </a:p>
          <a:p>
            <a:pPr algn="just"/>
            <a:r>
              <a:rPr lang="es-AR" dirty="0"/>
              <a:t>Autores: Alain Cunqueiro, William A. Gomes, Peter Lee, R. Joshua </a:t>
            </a:r>
            <a:r>
              <a:rPr lang="es-AR" dirty="0" err="1"/>
              <a:t>Dym</a:t>
            </a:r>
            <a:r>
              <a:rPr lang="es-AR" dirty="0"/>
              <a:t>, </a:t>
            </a:r>
            <a:r>
              <a:rPr lang="es-AR" dirty="0" err="1"/>
              <a:t>Meir</a:t>
            </a:r>
            <a:r>
              <a:rPr lang="es-AR" dirty="0"/>
              <a:t> H. </a:t>
            </a:r>
            <a:r>
              <a:rPr lang="es-AR" dirty="0" err="1"/>
              <a:t>Scheinfeld</a:t>
            </a:r>
            <a:r>
              <a:rPr lang="es-AR" dirty="0"/>
              <a:t> </a:t>
            </a:r>
          </a:p>
        </p:txBody>
      </p:sp>
    </p:spTree>
    <p:extLst>
      <p:ext uri="{BB962C8B-B14F-4D97-AF65-F5344CB8AC3E}">
        <p14:creationId xmlns:p14="http://schemas.microsoft.com/office/powerpoint/2010/main" val="512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160" y="1616144"/>
            <a:ext cx="2863953" cy="272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192676" y="1616144"/>
            <a:ext cx="2857876" cy="270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3520" y="1616144"/>
            <a:ext cx="2752328" cy="2790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732777" y="5052936"/>
            <a:ext cx="7568011" cy="954107"/>
          </a:xfrm>
          <a:prstGeom prst="rect">
            <a:avLst/>
          </a:prstGeom>
          <a:noFill/>
        </p:spPr>
        <p:txBody>
          <a:bodyPr wrap="square" rtlCol="0">
            <a:spAutoFit/>
          </a:bodyPr>
          <a:lstStyle/>
          <a:p>
            <a:pPr algn="just"/>
            <a:r>
              <a:rPr lang="es-CL" sz="1400" b="1" dirty="0"/>
              <a:t>Caso 2. (A) I</a:t>
            </a:r>
            <a:r>
              <a:rPr lang="es-CL" sz="1400" dirty="0"/>
              <a:t>magen de TC c/c en corte sagital en un hombre de 41 años muestra una epiglotis normal (flecha) que mide 2–3 mm de espesor. </a:t>
            </a:r>
          </a:p>
          <a:p>
            <a:pPr algn="just"/>
            <a:r>
              <a:rPr lang="es-CL" sz="1400" b="1" dirty="0"/>
              <a:t>(B, C) </a:t>
            </a:r>
            <a:r>
              <a:rPr lang="es-CL" sz="1400" dirty="0"/>
              <a:t>son de un hombre de 21 años con </a:t>
            </a:r>
            <a:r>
              <a:rPr lang="es-CL" sz="1400" dirty="0" err="1"/>
              <a:t>epiglotitis</a:t>
            </a:r>
            <a:r>
              <a:rPr lang="es-CL" sz="1400" dirty="0"/>
              <a:t> muestran engrosamiento de la epiglotis (flecha en </a:t>
            </a:r>
            <a:r>
              <a:rPr lang="es-CL" sz="1400" b="1" dirty="0"/>
              <a:t>b</a:t>
            </a:r>
            <a:r>
              <a:rPr lang="es-CL" sz="1400" dirty="0"/>
              <a:t> ) y pliegues </a:t>
            </a:r>
            <a:r>
              <a:rPr lang="es-CL" sz="1400" dirty="0" err="1"/>
              <a:t>ariepiglóticos</a:t>
            </a:r>
            <a:r>
              <a:rPr lang="es-CL" sz="1400" dirty="0"/>
              <a:t> (flechas en c ).  </a:t>
            </a:r>
          </a:p>
        </p:txBody>
      </p:sp>
      <p:sp>
        <p:nvSpPr>
          <p:cNvPr id="3" name="CuadroTexto 2">
            <a:extLst>
              <a:ext uri="{FF2B5EF4-FFF2-40B4-BE49-F238E27FC236}">
                <a16:creationId xmlns:a16="http://schemas.microsoft.com/office/drawing/2014/main" id="{34877C2A-758D-48C8-8C75-72CB1E0414E8}"/>
              </a:ext>
            </a:extLst>
          </p:cNvPr>
          <p:cNvSpPr txBox="1"/>
          <p:nvPr/>
        </p:nvSpPr>
        <p:spPr>
          <a:xfrm>
            <a:off x="185312" y="4009389"/>
            <a:ext cx="448040" cy="381782"/>
          </a:xfrm>
          <a:prstGeom prst="rect">
            <a:avLst/>
          </a:prstGeom>
          <a:noFill/>
        </p:spPr>
        <p:txBody>
          <a:bodyPr wrap="square" rtlCol="0">
            <a:spAutoFit/>
          </a:bodyPr>
          <a:lstStyle/>
          <a:p>
            <a:r>
              <a:rPr lang="es-ES" b="1" dirty="0">
                <a:solidFill>
                  <a:srgbClr val="FF0000"/>
                </a:solidFill>
              </a:rPr>
              <a:t>A</a:t>
            </a:r>
          </a:p>
        </p:txBody>
      </p:sp>
      <p:sp>
        <p:nvSpPr>
          <p:cNvPr id="4" name="CuadroTexto 3">
            <a:extLst>
              <a:ext uri="{FF2B5EF4-FFF2-40B4-BE49-F238E27FC236}">
                <a16:creationId xmlns:a16="http://schemas.microsoft.com/office/drawing/2014/main" id="{7D930F54-E913-405F-B4FE-F63F045C1F61}"/>
              </a:ext>
            </a:extLst>
          </p:cNvPr>
          <p:cNvSpPr txBox="1"/>
          <p:nvPr/>
        </p:nvSpPr>
        <p:spPr>
          <a:xfrm>
            <a:off x="3134029" y="3959570"/>
            <a:ext cx="561037" cy="381782"/>
          </a:xfrm>
          <a:prstGeom prst="rect">
            <a:avLst/>
          </a:prstGeom>
          <a:noFill/>
        </p:spPr>
        <p:txBody>
          <a:bodyPr wrap="square" rtlCol="0">
            <a:spAutoFit/>
          </a:bodyPr>
          <a:lstStyle/>
          <a:p>
            <a:r>
              <a:rPr lang="es-ES" b="1" dirty="0">
                <a:solidFill>
                  <a:srgbClr val="FF0000"/>
                </a:solidFill>
              </a:rPr>
              <a:t>B</a:t>
            </a:r>
          </a:p>
        </p:txBody>
      </p:sp>
      <p:sp>
        <p:nvSpPr>
          <p:cNvPr id="6" name="CuadroTexto 5">
            <a:extLst>
              <a:ext uri="{FF2B5EF4-FFF2-40B4-BE49-F238E27FC236}">
                <a16:creationId xmlns:a16="http://schemas.microsoft.com/office/drawing/2014/main" id="{DD046FBD-55F2-4218-9E13-087F5696141C}"/>
              </a:ext>
            </a:extLst>
          </p:cNvPr>
          <p:cNvSpPr txBox="1"/>
          <p:nvPr/>
        </p:nvSpPr>
        <p:spPr>
          <a:xfrm>
            <a:off x="6183520" y="4009389"/>
            <a:ext cx="664488" cy="369332"/>
          </a:xfrm>
          <a:prstGeom prst="rect">
            <a:avLst/>
          </a:prstGeom>
          <a:noFill/>
        </p:spPr>
        <p:txBody>
          <a:bodyPr wrap="square" rtlCol="0">
            <a:spAutoFit/>
          </a:bodyPr>
          <a:lstStyle/>
          <a:p>
            <a:r>
              <a:rPr lang="es-ES" b="1" dirty="0">
                <a:solidFill>
                  <a:srgbClr val="FF0000"/>
                </a:solidFill>
              </a:rPr>
              <a:t>C</a:t>
            </a:r>
          </a:p>
        </p:txBody>
      </p:sp>
    </p:spTree>
    <p:extLst>
      <p:ext uri="{BB962C8B-B14F-4D97-AF65-F5344CB8AC3E}">
        <p14:creationId xmlns:p14="http://schemas.microsoft.com/office/powerpoint/2010/main" val="2030812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68760"/>
            <a:ext cx="8229600" cy="4680520"/>
          </a:xfrm>
        </p:spPr>
        <p:txBody>
          <a:bodyPr>
            <a:normAutofit lnSpcReduction="10000"/>
          </a:bodyPr>
          <a:lstStyle/>
          <a:p>
            <a:pPr algn="just"/>
            <a:r>
              <a:rPr lang="es-CL" sz="1800" b="1" dirty="0"/>
              <a:t>Abscesos </a:t>
            </a:r>
            <a:r>
              <a:rPr lang="es-CL" sz="1800" b="1" dirty="0" err="1"/>
              <a:t>periamigdalino</a:t>
            </a:r>
            <a:r>
              <a:rPr lang="es-CL" sz="1800" b="1" dirty="0"/>
              <a:t> : </a:t>
            </a:r>
            <a:r>
              <a:rPr lang="es-CL" sz="1800" dirty="0"/>
              <a:t>Es una patología común en la población pediátrica.</a:t>
            </a:r>
          </a:p>
          <a:p>
            <a:pPr algn="just"/>
            <a:endParaRPr lang="es-CL" sz="1800" dirty="0"/>
          </a:p>
          <a:p>
            <a:pPr algn="just"/>
            <a:r>
              <a:rPr lang="es-CL" sz="1800" dirty="0"/>
              <a:t>Los abscesos periamigdalinos se desarrollan posterior a una amigdalitis o faringitis. </a:t>
            </a:r>
          </a:p>
          <a:p>
            <a:pPr marL="0" indent="0" algn="just">
              <a:buNone/>
            </a:pPr>
            <a:endParaRPr lang="es-CL" sz="1800" dirty="0"/>
          </a:p>
          <a:p>
            <a:pPr algn="just"/>
            <a:r>
              <a:rPr lang="es-CL" sz="1800" dirty="0"/>
              <a:t>El absceso periamigdalino  es una acumulación de pus en el tejido suelto alrededor de la amígdala palatina.</a:t>
            </a:r>
          </a:p>
          <a:p>
            <a:pPr marL="0" indent="0" algn="just">
              <a:buNone/>
            </a:pPr>
            <a:endParaRPr lang="es-CL" sz="1800" dirty="0"/>
          </a:p>
          <a:p>
            <a:pPr algn="just"/>
            <a:r>
              <a:rPr lang="es-CL" sz="1800" dirty="0"/>
              <a:t>La fisiopatología es 2ria a propagación de la infección amigdalina o por la obstrucción de las </a:t>
            </a:r>
            <a:r>
              <a:rPr lang="es-CL" sz="1800" dirty="0" err="1"/>
              <a:t>Gl</a:t>
            </a:r>
            <a:r>
              <a:rPr lang="es-CL" sz="1800" dirty="0"/>
              <a:t>. De Weber (</a:t>
            </a:r>
            <a:r>
              <a:rPr lang="es-CL" sz="1800" dirty="0" err="1"/>
              <a:t>Gl</a:t>
            </a:r>
            <a:r>
              <a:rPr lang="es-CL" sz="1800" dirty="0"/>
              <a:t>. Salivales menores).</a:t>
            </a:r>
          </a:p>
          <a:p>
            <a:pPr marL="0" indent="0" algn="just">
              <a:buNone/>
            </a:pPr>
            <a:endParaRPr lang="es-CL" sz="1800" dirty="0"/>
          </a:p>
          <a:p>
            <a:pPr algn="just"/>
            <a:r>
              <a:rPr lang="es-CL" sz="1800" dirty="0"/>
              <a:t>En TC la amigdalitis, se visualiza como un área vaga de realce sin un borde de  bien formado.</a:t>
            </a:r>
          </a:p>
          <a:p>
            <a:pPr marL="0" indent="0" algn="just">
              <a:buNone/>
            </a:pPr>
            <a:endParaRPr lang="es-CL" sz="1800" dirty="0"/>
          </a:p>
          <a:p>
            <a:pPr algn="just"/>
            <a:r>
              <a:rPr lang="es-CL" sz="1800" dirty="0"/>
              <a:t>La CT es 100% sensible y 75% específica para la detección de los abscesos periamigdalinos. </a:t>
            </a:r>
          </a:p>
          <a:p>
            <a:endParaRPr lang="es-CL" dirty="0"/>
          </a:p>
        </p:txBody>
      </p:sp>
    </p:spTree>
    <p:extLst>
      <p:ext uri="{BB962C8B-B14F-4D97-AF65-F5344CB8AC3E}">
        <p14:creationId xmlns:p14="http://schemas.microsoft.com/office/powerpoint/2010/main" val="246514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846" y="836712"/>
            <a:ext cx="4283452" cy="357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56792"/>
            <a:ext cx="4107964" cy="343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259632" y="5356078"/>
            <a:ext cx="6411394" cy="553998"/>
          </a:xfrm>
          <a:prstGeom prst="rect">
            <a:avLst/>
          </a:prstGeom>
          <a:noFill/>
        </p:spPr>
        <p:txBody>
          <a:bodyPr wrap="square" rtlCol="0">
            <a:spAutoFit/>
          </a:bodyPr>
          <a:lstStyle/>
          <a:p>
            <a:pPr algn="ctr"/>
            <a:r>
              <a:rPr lang="es-CL" sz="1600" b="1" dirty="0"/>
              <a:t>Caso 4. </a:t>
            </a:r>
            <a:r>
              <a:rPr lang="es-CL" sz="1600" dirty="0"/>
              <a:t>Mujer de 21 años con Dg de Abscesos </a:t>
            </a:r>
            <a:r>
              <a:rPr lang="es-CL" sz="1600" dirty="0" err="1"/>
              <a:t>periamigdalinos</a:t>
            </a:r>
            <a:r>
              <a:rPr lang="es-CL" sz="1600" dirty="0"/>
              <a:t> bilaterales. </a:t>
            </a:r>
          </a:p>
          <a:p>
            <a:pPr algn="just"/>
            <a:endParaRPr lang="es-CL" sz="1400" dirty="0"/>
          </a:p>
        </p:txBody>
      </p:sp>
      <p:sp>
        <p:nvSpPr>
          <p:cNvPr id="3" name="2 CuadroTexto"/>
          <p:cNvSpPr txBox="1"/>
          <p:nvPr/>
        </p:nvSpPr>
        <p:spPr>
          <a:xfrm>
            <a:off x="467544" y="908720"/>
            <a:ext cx="432048" cy="369332"/>
          </a:xfrm>
          <a:prstGeom prst="rect">
            <a:avLst/>
          </a:prstGeom>
          <a:noFill/>
        </p:spPr>
        <p:txBody>
          <a:bodyPr wrap="square" rtlCol="0">
            <a:spAutoFit/>
          </a:bodyPr>
          <a:lstStyle/>
          <a:p>
            <a:r>
              <a:rPr lang="es-CL" b="1" dirty="0">
                <a:solidFill>
                  <a:srgbClr val="FF0000"/>
                </a:solidFill>
              </a:rPr>
              <a:t>A</a:t>
            </a:r>
          </a:p>
        </p:txBody>
      </p:sp>
      <p:sp>
        <p:nvSpPr>
          <p:cNvPr id="5" name="4 CuadroTexto"/>
          <p:cNvSpPr txBox="1"/>
          <p:nvPr/>
        </p:nvSpPr>
        <p:spPr>
          <a:xfrm>
            <a:off x="5004048" y="4437112"/>
            <a:ext cx="360040" cy="369332"/>
          </a:xfrm>
          <a:prstGeom prst="rect">
            <a:avLst/>
          </a:prstGeom>
          <a:noFill/>
        </p:spPr>
        <p:txBody>
          <a:bodyPr wrap="square" rtlCol="0">
            <a:spAutoFit/>
          </a:bodyPr>
          <a:lstStyle/>
          <a:p>
            <a:r>
              <a:rPr lang="es-CL" b="1" dirty="0">
                <a:solidFill>
                  <a:srgbClr val="FF0000"/>
                </a:solidFill>
              </a:rPr>
              <a:t>B</a:t>
            </a:r>
          </a:p>
        </p:txBody>
      </p:sp>
      <p:sp>
        <p:nvSpPr>
          <p:cNvPr id="2" name="CuadroTexto 1">
            <a:extLst>
              <a:ext uri="{FF2B5EF4-FFF2-40B4-BE49-F238E27FC236}">
                <a16:creationId xmlns:a16="http://schemas.microsoft.com/office/drawing/2014/main" id="{596AB372-DF6B-4D31-B56F-C905AB0C9AA6}"/>
              </a:ext>
            </a:extLst>
          </p:cNvPr>
          <p:cNvSpPr txBox="1"/>
          <p:nvPr/>
        </p:nvSpPr>
        <p:spPr>
          <a:xfrm>
            <a:off x="3848615" y="836712"/>
            <a:ext cx="648072" cy="369332"/>
          </a:xfrm>
          <a:prstGeom prst="rect">
            <a:avLst/>
          </a:prstGeom>
          <a:noFill/>
        </p:spPr>
        <p:txBody>
          <a:bodyPr wrap="square" rtlCol="0">
            <a:spAutoFit/>
          </a:bodyPr>
          <a:lstStyle/>
          <a:p>
            <a:r>
              <a:rPr lang="es-ES" dirty="0">
                <a:solidFill>
                  <a:schemeClr val="bg1"/>
                </a:solidFill>
              </a:rPr>
              <a:t>Axial</a:t>
            </a:r>
            <a:endParaRPr lang="es-AR" dirty="0">
              <a:solidFill>
                <a:schemeClr val="bg1"/>
              </a:solidFill>
            </a:endParaRPr>
          </a:p>
        </p:txBody>
      </p:sp>
      <p:sp>
        <p:nvSpPr>
          <p:cNvPr id="6" name="CuadroTexto 5">
            <a:extLst>
              <a:ext uri="{FF2B5EF4-FFF2-40B4-BE49-F238E27FC236}">
                <a16:creationId xmlns:a16="http://schemas.microsoft.com/office/drawing/2014/main" id="{875E09BE-5368-4C8C-AA22-A3427A7DFD10}"/>
              </a:ext>
            </a:extLst>
          </p:cNvPr>
          <p:cNvSpPr txBox="1"/>
          <p:nvPr/>
        </p:nvSpPr>
        <p:spPr>
          <a:xfrm>
            <a:off x="7966494" y="4613025"/>
            <a:ext cx="1001502" cy="369332"/>
          </a:xfrm>
          <a:prstGeom prst="rect">
            <a:avLst/>
          </a:prstGeom>
          <a:noFill/>
        </p:spPr>
        <p:txBody>
          <a:bodyPr wrap="square" rtlCol="0">
            <a:spAutoFit/>
          </a:bodyPr>
          <a:lstStyle/>
          <a:p>
            <a:r>
              <a:rPr lang="es-ES" dirty="0">
                <a:solidFill>
                  <a:schemeClr val="bg1"/>
                </a:solidFill>
              </a:rPr>
              <a:t>Coronal</a:t>
            </a:r>
            <a:endParaRPr lang="es-AR" dirty="0">
              <a:solidFill>
                <a:schemeClr val="bg1"/>
              </a:solidFill>
            </a:endParaRPr>
          </a:p>
        </p:txBody>
      </p:sp>
    </p:spTree>
    <p:extLst>
      <p:ext uri="{BB962C8B-B14F-4D97-AF65-F5344CB8AC3E}">
        <p14:creationId xmlns:p14="http://schemas.microsoft.com/office/powerpoint/2010/main" val="1036716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052737"/>
            <a:ext cx="7632848" cy="4968552"/>
          </a:xfrm>
        </p:spPr>
        <p:txBody>
          <a:bodyPr>
            <a:normAutofit fontScale="92500" lnSpcReduction="10000"/>
          </a:bodyPr>
          <a:lstStyle/>
          <a:p>
            <a:pPr algn="just"/>
            <a:r>
              <a:rPr lang="es-CL" sz="1800" b="1" dirty="0"/>
              <a:t>Absceso retro-faríngeo: </a:t>
            </a:r>
            <a:r>
              <a:rPr lang="es-CL" sz="1800" dirty="0"/>
              <a:t>Es una acumulación de pus posterior a la faringe, con un alto potencial de diseminarse hacia el mediastino. </a:t>
            </a:r>
          </a:p>
          <a:p>
            <a:pPr marL="0" indent="0" algn="just">
              <a:buNone/>
            </a:pPr>
            <a:endParaRPr lang="es-CL" sz="1800" dirty="0"/>
          </a:p>
          <a:p>
            <a:pPr algn="just"/>
            <a:r>
              <a:rPr lang="es-CL" sz="1800" dirty="0"/>
              <a:t>Esta diseminación la realiza por un espacio que se extiende desde la base del cráneo hasta el diafragma. El cual está limitado por la fascia alar anterior y la fascia pre-vertebral posterior.</a:t>
            </a:r>
          </a:p>
          <a:p>
            <a:pPr marL="0" indent="0" algn="just">
              <a:buNone/>
            </a:pPr>
            <a:endParaRPr lang="es-CL" sz="1800" dirty="0"/>
          </a:p>
          <a:p>
            <a:pPr algn="just"/>
            <a:r>
              <a:rPr lang="es-CL" sz="1800" dirty="0"/>
              <a:t>Esta patología es rara en adultos, de presentarse  debe sospechar una perforación de un cuerpo extraño.</a:t>
            </a:r>
          </a:p>
          <a:p>
            <a:pPr marL="0" indent="0" algn="just">
              <a:buNone/>
            </a:pPr>
            <a:endParaRPr lang="es-CL" sz="1800" dirty="0"/>
          </a:p>
          <a:p>
            <a:pPr algn="just"/>
            <a:r>
              <a:rPr lang="es-CL" sz="1800" dirty="0"/>
              <a:t>La TC con contraste : Los ganglios linfáticos supurados se observan como estructuras redondas , ubicadas posteriormente en la faringe, con disminución de la atenuación interna y un borde que realza.  El absceso retro-faríngeo : Colección más grande que realza sus bordes, no está limitado extendiéndose a través del espacio retro -faríngeo.</a:t>
            </a:r>
          </a:p>
          <a:p>
            <a:pPr marL="0" indent="0" algn="just">
              <a:buNone/>
            </a:pPr>
            <a:endParaRPr lang="es-CL" sz="1800" dirty="0"/>
          </a:p>
          <a:p>
            <a:pPr algn="just"/>
            <a:r>
              <a:rPr lang="es-CL" sz="1800" dirty="0" err="1"/>
              <a:t>Dx</a:t>
            </a:r>
            <a:r>
              <a:rPr lang="es-CL" sz="1800" dirty="0"/>
              <a:t> diferencial: Edema retro faríngeo (Infección – Inflamación post-radioterapia -  tendinitis calcificada de Musculo </a:t>
            </a:r>
            <a:r>
              <a:rPr lang="es-CL" sz="1800" dirty="0" err="1"/>
              <a:t>Longus</a:t>
            </a:r>
            <a:r>
              <a:rPr lang="es-CL" sz="1800" dirty="0"/>
              <a:t> </a:t>
            </a:r>
            <a:r>
              <a:rPr lang="es-CL" sz="1800" dirty="0" err="1"/>
              <a:t>colli</a:t>
            </a:r>
            <a:r>
              <a:rPr lang="es-CL" sz="1800" dirty="0"/>
              <a:t>.</a:t>
            </a:r>
          </a:p>
        </p:txBody>
      </p:sp>
    </p:spTree>
    <p:extLst>
      <p:ext uri="{BB962C8B-B14F-4D97-AF65-F5344CB8AC3E}">
        <p14:creationId xmlns:p14="http://schemas.microsoft.com/office/powerpoint/2010/main" val="695493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1550" y="188640"/>
            <a:ext cx="388641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2791" y="268148"/>
            <a:ext cx="4236509" cy="468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02174" y="5301208"/>
            <a:ext cx="8064896" cy="738664"/>
          </a:xfrm>
          <a:prstGeom prst="rect">
            <a:avLst/>
          </a:prstGeom>
          <a:noFill/>
        </p:spPr>
        <p:txBody>
          <a:bodyPr wrap="square" rtlCol="0">
            <a:spAutoFit/>
          </a:bodyPr>
          <a:lstStyle/>
          <a:p>
            <a:pPr algn="just"/>
            <a:r>
              <a:rPr lang="es-CL" sz="1400" b="1" dirty="0"/>
              <a:t>Caso 5</a:t>
            </a:r>
            <a:r>
              <a:rPr lang="es-CL" sz="1400" dirty="0"/>
              <a:t>. Niño de 5 años  con ganglio linfático supurado </a:t>
            </a:r>
            <a:r>
              <a:rPr lang="es-CL" sz="1400" dirty="0" err="1"/>
              <a:t>retrofaríngeo</a:t>
            </a:r>
            <a:r>
              <a:rPr lang="es-CL" sz="1400" dirty="0"/>
              <a:t> izquierdo + absceso </a:t>
            </a:r>
            <a:r>
              <a:rPr lang="es-CL" sz="1400" dirty="0" err="1"/>
              <a:t>retrofaríngeo</a:t>
            </a:r>
            <a:r>
              <a:rPr lang="es-CL" sz="1400" dirty="0"/>
              <a:t>. </a:t>
            </a:r>
            <a:r>
              <a:rPr lang="es-CL" sz="1400" b="1" dirty="0"/>
              <a:t>(A)</a:t>
            </a:r>
            <a:r>
              <a:rPr lang="es-CL" sz="1400" dirty="0"/>
              <a:t> Imagen de TC con contraste en corte axial. </a:t>
            </a:r>
            <a:r>
              <a:rPr lang="es-CL" sz="1400" b="1" dirty="0"/>
              <a:t>(B)</a:t>
            </a:r>
            <a:r>
              <a:rPr lang="es-CL" sz="1400" dirty="0"/>
              <a:t> Imagen de TC con contraste en corte axial, obtenida 3 días después</a:t>
            </a:r>
            <a:endParaRPr lang="es-CL" dirty="0"/>
          </a:p>
        </p:txBody>
      </p:sp>
      <p:sp>
        <p:nvSpPr>
          <p:cNvPr id="3" name="2 CuadroTexto"/>
          <p:cNvSpPr txBox="1"/>
          <p:nvPr/>
        </p:nvSpPr>
        <p:spPr>
          <a:xfrm>
            <a:off x="422154" y="268148"/>
            <a:ext cx="360040" cy="369332"/>
          </a:xfrm>
          <a:prstGeom prst="rect">
            <a:avLst/>
          </a:prstGeom>
          <a:noFill/>
        </p:spPr>
        <p:txBody>
          <a:bodyPr wrap="square" rtlCol="0">
            <a:spAutoFit/>
          </a:bodyPr>
          <a:lstStyle/>
          <a:p>
            <a:r>
              <a:rPr lang="es-CL" b="1" dirty="0">
                <a:solidFill>
                  <a:srgbClr val="FF0000"/>
                </a:solidFill>
              </a:rPr>
              <a:t>A</a:t>
            </a:r>
          </a:p>
        </p:txBody>
      </p:sp>
      <p:sp>
        <p:nvSpPr>
          <p:cNvPr id="5" name="4 CuadroTexto"/>
          <p:cNvSpPr txBox="1"/>
          <p:nvPr/>
        </p:nvSpPr>
        <p:spPr>
          <a:xfrm>
            <a:off x="4886525" y="268148"/>
            <a:ext cx="504056" cy="369332"/>
          </a:xfrm>
          <a:prstGeom prst="rect">
            <a:avLst/>
          </a:prstGeom>
          <a:noFill/>
        </p:spPr>
        <p:txBody>
          <a:bodyPr wrap="square" rtlCol="0">
            <a:spAutoFit/>
          </a:bodyPr>
          <a:lstStyle/>
          <a:p>
            <a:r>
              <a:rPr lang="es-CL" b="1" dirty="0">
                <a:solidFill>
                  <a:srgbClr val="FF0000"/>
                </a:solidFill>
              </a:rPr>
              <a:t>B</a:t>
            </a:r>
          </a:p>
        </p:txBody>
      </p:sp>
    </p:spTree>
    <p:extLst>
      <p:ext uri="{BB962C8B-B14F-4D97-AF65-F5344CB8AC3E}">
        <p14:creationId xmlns:p14="http://schemas.microsoft.com/office/powerpoint/2010/main" val="169222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124744"/>
            <a:ext cx="7632848" cy="4824536"/>
          </a:xfrm>
        </p:spPr>
        <p:txBody>
          <a:bodyPr>
            <a:normAutofit/>
          </a:bodyPr>
          <a:lstStyle/>
          <a:p>
            <a:pPr algn="just"/>
            <a:r>
              <a:rPr lang="es-CL" sz="1800" b="1" dirty="0"/>
              <a:t>Cuerpo Extraño (CE):  </a:t>
            </a:r>
            <a:r>
              <a:rPr lang="es-CL" sz="1800" dirty="0"/>
              <a:t>Los cuerpos extraños más comúnmente retenidos, fueron las espinas de pescado (60% de los casos) y las espinas de pollo (16% de los casos).</a:t>
            </a:r>
          </a:p>
          <a:p>
            <a:pPr marL="0" indent="0" algn="just">
              <a:buNone/>
            </a:pPr>
            <a:endParaRPr lang="es-CL" sz="1800" dirty="0"/>
          </a:p>
          <a:p>
            <a:pPr algn="just"/>
            <a:r>
              <a:rPr lang="es-CL" sz="1800" dirty="0"/>
              <a:t>El 76% de los CE faríngeos y esofágicos fueron impactados justo debajo del músculo </a:t>
            </a:r>
            <a:r>
              <a:rPr lang="es-CL" sz="1800" dirty="0" err="1"/>
              <a:t>cricofaríngeo</a:t>
            </a:r>
            <a:r>
              <a:rPr lang="es-CL" sz="1800" dirty="0"/>
              <a:t>, aproximadamente al nivel de C6.</a:t>
            </a:r>
          </a:p>
          <a:p>
            <a:pPr marL="0" indent="0" algn="just">
              <a:buNone/>
            </a:pPr>
            <a:endParaRPr lang="es-CL" sz="1800" dirty="0"/>
          </a:p>
          <a:p>
            <a:pPr algn="just"/>
            <a:r>
              <a:rPr lang="es-CL" sz="1800" dirty="0">
                <a:solidFill>
                  <a:srgbClr val="FFFF00"/>
                </a:solidFill>
              </a:rPr>
              <a:t>La evaluación de un CE, es una de las POCAS indicaciones para las cuales se realiza una TC de cuello sin material de contraste.</a:t>
            </a:r>
          </a:p>
          <a:p>
            <a:pPr marL="0" indent="0" algn="just">
              <a:buNone/>
            </a:pPr>
            <a:endParaRPr lang="es-CL" sz="1800" dirty="0"/>
          </a:p>
          <a:p>
            <a:pPr algn="just"/>
            <a:r>
              <a:rPr lang="es-CL" sz="1800" dirty="0"/>
              <a:t>Un hueso aparecerá como una lesión atenuadora radiopaca delgada o plana alojada dentro de la </a:t>
            </a:r>
            <a:r>
              <a:rPr lang="es-CL" sz="1800" dirty="0" err="1"/>
              <a:t>orofaringe</a:t>
            </a:r>
            <a:r>
              <a:rPr lang="es-CL" sz="1800" dirty="0"/>
              <a:t>, la </a:t>
            </a:r>
            <a:r>
              <a:rPr lang="es-CL" sz="1800" dirty="0" err="1"/>
              <a:t>hipofaringe</a:t>
            </a:r>
            <a:r>
              <a:rPr lang="es-CL" sz="1800" dirty="0"/>
              <a:t> o el esófago.</a:t>
            </a:r>
          </a:p>
          <a:p>
            <a:pPr marL="0" indent="0" algn="just">
              <a:buNone/>
            </a:pPr>
            <a:endParaRPr lang="es-CL" sz="1800" dirty="0"/>
          </a:p>
          <a:p>
            <a:pPr algn="just"/>
            <a:r>
              <a:rPr lang="es-CL" sz="1800" dirty="0"/>
              <a:t>Si ha habido una perforación, puede haber gas y líquido </a:t>
            </a:r>
            <a:r>
              <a:rPr lang="es-CL" sz="1800" dirty="0" err="1"/>
              <a:t>extraluminal</a:t>
            </a:r>
            <a:r>
              <a:rPr lang="es-CL" sz="1800" dirty="0"/>
              <a:t>.  </a:t>
            </a:r>
            <a:endParaRPr lang="es-CL" sz="1800" dirty="0">
              <a:solidFill>
                <a:srgbClr val="FF0000"/>
              </a:solidFill>
            </a:endParaRPr>
          </a:p>
        </p:txBody>
      </p:sp>
    </p:spTree>
    <p:extLst>
      <p:ext uri="{BB962C8B-B14F-4D97-AF65-F5344CB8AC3E}">
        <p14:creationId xmlns:p14="http://schemas.microsoft.com/office/powerpoint/2010/main" val="1102715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36712"/>
            <a:ext cx="4288387" cy="32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766" y="853541"/>
            <a:ext cx="4240649" cy="3224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403648" y="4509120"/>
            <a:ext cx="6480720" cy="1169551"/>
          </a:xfrm>
          <a:prstGeom prst="rect">
            <a:avLst/>
          </a:prstGeom>
          <a:noFill/>
        </p:spPr>
        <p:txBody>
          <a:bodyPr wrap="square" rtlCol="0">
            <a:spAutoFit/>
          </a:bodyPr>
          <a:lstStyle/>
          <a:p>
            <a:pPr algn="just"/>
            <a:r>
              <a:rPr lang="es-CL" sz="1400" b="1" dirty="0"/>
              <a:t>Caso 8. </a:t>
            </a:r>
            <a:r>
              <a:rPr lang="es-CL" sz="1400" dirty="0"/>
              <a:t> Mujer de 78 años  con Dg de Ingesta de cuerpo extraño (hueso de pollo). </a:t>
            </a:r>
          </a:p>
          <a:p>
            <a:pPr algn="just"/>
            <a:r>
              <a:rPr lang="es-CL" sz="1400" b="1" dirty="0"/>
              <a:t>(A) </a:t>
            </a:r>
            <a:r>
              <a:rPr lang="es-CL" sz="1400" dirty="0"/>
              <a:t>Imagen de TC sin contraste en corte axial , (flechas negras)  muestran el hueso </a:t>
            </a:r>
            <a:r>
              <a:rPr lang="es-CL" sz="1400" dirty="0" err="1"/>
              <a:t>radiodenso</a:t>
            </a:r>
            <a:r>
              <a:rPr lang="es-CL" sz="1400" dirty="0"/>
              <a:t> en el esófago cervical, posterior a la laringe. </a:t>
            </a:r>
            <a:r>
              <a:rPr lang="es-CL" sz="1400" b="1" dirty="0"/>
              <a:t> (B) </a:t>
            </a:r>
            <a:r>
              <a:rPr lang="es-CL" sz="1400" dirty="0"/>
              <a:t>Con</a:t>
            </a:r>
            <a:r>
              <a:rPr lang="es-CL" sz="1400" b="1" dirty="0"/>
              <a:t> </a:t>
            </a:r>
            <a:r>
              <a:rPr lang="es-CL" sz="1400" dirty="0"/>
              <a:t>(flechas blancas ) Muestra que hay gas dentro de los tejidos blandos laterales izquierdos adyacentes, consistente con la perforación.</a:t>
            </a:r>
          </a:p>
        </p:txBody>
      </p:sp>
      <p:sp>
        <p:nvSpPr>
          <p:cNvPr id="3" name="2 CuadroTexto"/>
          <p:cNvSpPr txBox="1"/>
          <p:nvPr/>
        </p:nvSpPr>
        <p:spPr>
          <a:xfrm>
            <a:off x="287524" y="916412"/>
            <a:ext cx="360040" cy="369332"/>
          </a:xfrm>
          <a:prstGeom prst="rect">
            <a:avLst/>
          </a:prstGeom>
          <a:noFill/>
        </p:spPr>
        <p:txBody>
          <a:bodyPr wrap="square" rtlCol="0">
            <a:spAutoFit/>
          </a:bodyPr>
          <a:lstStyle/>
          <a:p>
            <a:r>
              <a:rPr lang="es-CL" b="1" dirty="0">
                <a:solidFill>
                  <a:srgbClr val="FF0000"/>
                </a:solidFill>
              </a:rPr>
              <a:t>A</a:t>
            </a:r>
          </a:p>
        </p:txBody>
      </p:sp>
      <p:sp>
        <p:nvSpPr>
          <p:cNvPr id="5" name="4 CuadroTexto"/>
          <p:cNvSpPr txBox="1"/>
          <p:nvPr/>
        </p:nvSpPr>
        <p:spPr>
          <a:xfrm>
            <a:off x="4804154" y="914095"/>
            <a:ext cx="504056" cy="369332"/>
          </a:xfrm>
          <a:prstGeom prst="rect">
            <a:avLst/>
          </a:prstGeom>
          <a:noFill/>
        </p:spPr>
        <p:txBody>
          <a:bodyPr wrap="square" rtlCol="0">
            <a:spAutoFit/>
          </a:bodyPr>
          <a:lstStyle/>
          <a:p>
            <a:r>
              <a:rPr lang="es-CL" b="1" dirty="0">
                <a:solidFill>
                  <a:srgbClr val="FF0000"/>
                </a:solidFill>
              </a:rPr>
              <a:t>B</a:t>
            </a:r>
          </a:p>
        </p:txBody>
      </p:sp>
    </p:spTree>
    <p:extLst>
      <p:ext uri="{BB962C8B-B14F-4D97-AF65-F5344CB8AC3E}">
        <p14:creationId xmlns:p14="http://schemas.microsoft.com/office/powerpoint/2010/main" val="1501528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L" sz="3600" b="1" dirty="0"/>
              <a:t>Dientes y tejidos periodontales</a:t>
            </a:r>
          </a:p>
        </p:txBody>
      </p:sp>
      <p:sp>
        <p:nvSpPr>
          <p:cNvPr id="3" name="2 Marcador de contenido"/>
          <p:cNvSpPr>
            <a:spLocks noGrp="1"/>
          </p:cNvSpPr>
          <p:nvPr>
            <p:ph idx="1"/>
          </p:nvPr>
        </p:nvSpPr>
        <p:spPr/>
        <p:txBody>
          <a:bodyPr>
            <a:normAutofit/>
          </a:bodyPr>
          <a:lstStyle/>
          <a:p>
            <a:pPr algn="just"/>
            <a:r>
              <a:rPr lang="es-CL" sz="1800" dirty="0"/>
              <a:t>Las causas principales de infección </a:t>
            </a:r>
            <a:r>
              <a:rPr lang="es-CL" sz="1800" dirty="0" err="1"/>
              <a:t>odontogénica</a:t>
            </a:r>
            <a:r>
              <a:rPr lang="es-CL" sz="1800" dirty="0"/>
              <a:t> incluyen: Caries dental, Enfermedad periodontal y Enfermedad periapical. </a:t>
            </a:r>
          </a:p>
          <a:p>
            <a:pPr marL="0" indent="0" algn="just">
              <a:buNone/>
            </a:pPr>
            <a:endParaRPr lang="es-CL" sz="1800" dirty="0"/>
          </a:p>
          <a:p>
            <a:pPr algn="just"/>
            <a:r>
              <a:rPr lang="es-CL" sz="1800" dirty="0"/>
              <a:t>Cuando la caries alcanza la cámara pulpar del diente            la pulpa  (infecta,  aumenta la  presión,  sufre isquémica y necrosa)                   liberándose  desde el vértice del diente hacia la región periapical    periodontitis periapical             absceso periapical, granuloma o quiste.</a:t>
            </a:r>
          </a:p>
          <a:p>
            <a:pPr marL="0" indent="0" algn="just">
              <a:buNone/>
            </a:pPr>
            <a:endParaRPr lang="es-CL" sz="1800" dirty="0"/>
          </a:p>
          <a:p>
            <a:pPr algn="just"/>
            <a:r>
              <a:rPr lang="es-CL" sz="1800" dirty="0"/>
              <a:t>Que informan  de las lesiones dentales:</a:t>
            </a:r>
          </a:p>
          <a:p>
            <a:pPr algn="just"/>
            <a:endParaRPr lang="es-CL" sz="1800" dirty="0"/>
          </a:p>
          <a:p>
            <a:pPr marL="0" indent="0" algn="just">
              <a:buNone/>
            </a:pPr>
            <a:endParaRPr lang="es-CL" sz="1800" dirty="0"/>
          </a:p>
          <a:p>
            <a:pPr algn="just"/>
            <a:r>
              <a:rPr lang="es-CL" sz="1800" dirty="0"/>
              <a:t> Complicaciones: Extensión a áreas cercanas como senos maxilares  -  orbitas –  compartimiento intracraneal.</a:t>
            </a:r>
          </a:p>
        </p:txBody>
      </p:sp>
      <p:cxnSp>
        <p:nvCxnSpPr>
          <p:cNvPr id="5" name="4 Conector recto de flecha"/>
          <p:cNvCxnSpPr/>
          <p:nvPr/>
        </p:nvCxnSpPr>
        <p:spPr>
          <a:xfrm>
            <a:off x="6117462" y="2996952"/>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5782464" y="3212976"/>
            <a:ext cx="504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2051720" y="3789040"/>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5649410" y="3429000"/>
            <a:ext cx="46805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1220918" y="4581128"/>
            <a:ext cx="5256584" cy="1015663"/>
          </a:xfrm>
          <a:prstGeom prst="rect">
            <a:avLst/>
          </a:prstGeom>
          <a:noFill/>
        </p:spPr>
        <p:txBody>
          <a:bodyPr wrap="square" rtlCol="0">
            <a:spAutoFit/>
          </a:bodyPr>
          <a:lstStyle/>
          <a:p>
            <a:pPr>
              <a:buFont typeface="Wingdings" panose="05000000000000000000" pitchFamily="2" charset="2"/>
              <a:buChar char="§"/>
            </a:pPr>
            <a:r>
              <a:rPr lang="es-CL" sz="1400" dirty="0"/>
              <a:t>    La extensión de la enfermedad .</a:t>
            </a:r>
          </a:p>
          <a:p>
            <a:pPr>
              <a:buFont typeface="Wingdings" panose="05000000000000000000" pitchFamily="2" charset="2"/>
              <a:buChar char="§"/>
            </a:pPr>
            <a:r>
              <a:rPr lang="es-CL" sz="1400" dirty="0"/>
              <a:t>    Si hay enfermedad difusa,</a:t>
            </a:r>
          </a:p>
          <a:p>
            <a:pPr>
              <a:buFont typeface="Wingdings" panose="05000000000000000000" pitchFamily="2" charset="2"/>
              <a:buChar char="§"/>
            </a:pPr>
            <a:r>
              <a:rPr lang="es-CL" sz="1400" dirty="0"/>
              <a:t>    Si hay varias lesiones, describir la de peor condición.</a:t>
            </a:r>
          </a:p>
          <a:p>
            <a:endParaRPr lang="es-CL" dirty="0"/>
          </a:p>
        </p:txBody>
      </p:sp>
    </p:spTree>
    <p:extLst>
      <p:ext uri="{BB962C8B-B14F-4D97-AF65-F5344CB8AC3E}">
        <p14:creationId xmlns:p14="http://schemas.microsoft.com/office/powerpoint/2010/main" val="1525491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78716"/>
            <a:ext cx="4271881" cy="352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9899" y="578716"/>
            <a:ext cx="4311151" cy="354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259632" y="4365104"/>
            <a:ext cx="6696744" cy="1600438"/>
          </a:xfrm>
          <a:prstGeom prst="rect">
            <a:avLst/>
          </a:prstGeom>
          <a:noFill/>
        </p:spPr>
        <p:txBody>
          <a:bodyPr wrap="square" rtlCol="0">
            <a:spAutoFit/>
          </a:bodyPr>
          <a:lstStyle/>
          <a:p>
            <a:pPr algn="just"/>
            <a:r>
              <a:rPr lang="es-CL" sz="1400" b="1" dirty="0"/>
              <a:t>Caso 10. </a:t>
            </a:r>
            <a:r>
              <a:rPr lang="es-CL" sz="1400" dirty="0"/>
              <a:t> Hombre de 50 años Dg Absceso periodontal .</a:t>
            </a:r>
          </a:p>
          <a:p>
            <a:pPr algn="just"/>
            <a:r>
              <a:rPr lang="es-CL" sz="1400" b="1" dirty="0"/>
              <a:t>(A)</a:t>
            </a:r>
            <a:r>
              <a:rPr lang="es-CL" sz="1400" dirty="0"/>
              <a:t> Imagen  de TC sin contraste en corte axial,  muestra un engrosamiento asimétrico de los tejidos blandos medial a la rama mandibular izquierda, así como un engrosamiento del músculo masetero izquierdo. Debido a la falta de contraste, no se puede discernir un absceso. Engrosamiento del músculo </a:t>
            </a:r>
            <a:r>
              <a:rPr lang="es-CL" sz="1400" dirty="0" err="1"/>
              <a:t>platisma</a:t>
            </a:r>
            <a:r>
              <a:rPr lang="es-CL" sz="1400" dirty="0"/>
              <a:t> izquierdo. </a:t>
            </a:r>
          </a:p>
          <a:p>
            <a:pPr algn="just"/>
            <a:r>
              <a:rPr lang="es-CL" sz="1400" b="1" dirty="0"/>
              <a:t>(B)</a:t>
            </a:r>
            <a:r>
              <a:rPr lang="es-CL" sz="1400" dirty="0"/>
              <a:t> Doce horas más tarde, se repitió TC con contraste intravenoso, y se evidencia un absceso , que se pudo delinear entre la rama mandibular y el músculo masetero</a:t>
            </a:r>
            <a:r>
              <a:rPr lang="es-CL" sz="1100" dirty="0">
                <a:solidFill>
                  <a:schemeClr val="bg1"/>
                </a:solidFill>
              </a:rPr>
              <a:t>.</a:t>
            </a:r>
          </a:p>
        </p:txBody>
      </p:sp>
      <p:sp>
        <p:nvSpPr>
          <p:cNvPr id="2" name="1 CuadroTexto"/>
          <p:cNvSpPr txBox="1"/>
          <p:nvPr/>
        </p:nvSpPr>
        <p:spPr>
          <a:xfrm>
            <a:off x="395536" y="599242"/>
            <a:ext cx="648072" cy="369332"/>
          </a:xfrm>
          <a:prstGeom prst="rect">
            <a:avLst/>
          </a:prstGeom>
          <a:noFill/>
        </p:spPr>
        <p:txBody>
          <a:bodyPr wrap="square" rtlCol="0">
            <a:spAutoFit/>
          </a:bodyPr>
          <a:lstStyle/>
          <a:p>
            <a:r>
              <a:rPr lang="es-CL" dirty="0">
                <a:solidFill>
                  <a:schemeClr val="bg1"/>
                </a:solidFill>
              </a:rPr>
              <a:t>A</a:t>
            </a:r>
          </a:p>
        </p:txBody>
      </p:sp>
      <p:sp>
        <p:nvSpPr>
          <p:cNvPr id="3" name="2 CuadroTexto"/>
          <p:cNvSpPr txBox="1"/>
          <p:nvPr/>
        </p:nvSpPr>
        <p:spPr>
          <a:xfrm>
            <a:off x="4860032" y="599242"/>
            <a:ext cx="576064" cy="369332"/>
          </a:xfrm>
          <a:prstGeom prst="rect">
            <a:avLst/>
          </a:prstGeom>
          <a:noFill/>
        </p:spPr>
        <p:txBody>
          <a:bodyPr wrap="square" rtlCol="0">
            <a:spAutoFit/>
          </a:bodyPr>
          <a:lstStyle/>
          <a:p>
            <a:r>
              <a:rPr lang="es-CL" b="1" dirty="0">
                <a:solidFill>
                  <a:schemeClr val="bg1"/>
                </a:solidFill>
              </a:rPr>
              <a:t>B</a:t>
            </a:r>
          </a:p>
        </p:txBody>
      </p:sp>
    </p:spTree>
    <p:extLst>
      <p:ext uri="{BB962C8B-B14F-4D97-AF65-F5344CB8AC3E}">
        <p14:creationId xmlns:p14="http://schemas.microsoft.com/office/powerpoint/2010/main" val="3867274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268760"/>
            <a:ext cx="7886700" cy="4464496"/>
          </a:xfrm>
        </p:spPr>
        <p:txBody>
          <a:bodyPr>
            <a:normAutofit/>
          </a:bodyPr>
          <a:lstStyle/>
          <a:p>
            <a:pPr algn="just"/>
            <a:r>
              <a:rPr lang="es-CL" sz="1800" dirty="0"/>
              <a:t>La angina de Ludwig es una de las complicaciones más temidas de la infección dental.</a:t>
            </a:r>
          </a:p>
          <a:p>
            <a:pPr marL="0" indent="0" algn="just">
              <a:buNone/>
            </a:pPr>
            <a:endParaRPr lang="es-CL" sz="1800" dirty="0"/>
          </a:p>
          <a:p>
            <a:pPr algn="just"/>
            <a:r>
              <a:rPr lang="es-CL" sz="1800" dirty="0"/>
              <a:t>Es una celulitis infecciosa poli-microbiana.</a:t>
            </a:r>
          </a:p>
          <a:p>
            <a:pPr marL="0" indent="0" algn="just">
              <a:buNone/>
            </a:pPr>
            <a:endParaRPr lang="es-CL" sz="1800" dirty="0"/>
          </a:p>
          <a:p>
            <a:pPr algn="just"/>
            <a:r>
              <a:rPr lang="es-CL" sz="1800" dirty="0"/>
              <a:t>Es una infección que involucra el espacio sublingual y el espacio </a:t>
            </a:r>
            <a:r>
              <a:rPr lang="es-CL" sz="1800" dirty="0" err="1"/>
              <a:t>submandibular</a:t>
            </a:r>
            <a:r>
              <a:rPr lang="es-CL" sz="1800" dirty="0"/>
              <a:t>.</a:t>
            </a:r>
          </a:p>
          <a:p>
            <a:pPr marL="0" indent="0" algn="just">
              <a:buNone/>
            </a:pPr>
            <a:endParaRPr lang="es-CL" sz="1800" dirty="0"/>
          </a:p>
          <a:p>
            <a:pPr algn="just"/>
            <a:r>
              <a:rPr lang="es-CL" sz="1800" dirty="0"/>
              <a:t>La mayoría de los casos de angina de Ludwig están relacionados con infección dental, extracción reciente del segundo o tercer molar, piercings.</a:t>
            </a:r>
          </a:p>
          <a:p>
            <a:pPr marL="0" indent="0" algn="just">
              <a:buNone/>
            </a:pPr>
            <a:endParaRPr lang="es-CL" sz="1800" dirty="0"/>
          </a:p>
          <a:p>
            <a:pPr algn="just"/>
            <a:r>
              <a:rPr lang="es-CL" sz="1800" dirty="0">
                <a:solidFill>
                  <a:srgbClr val="FFFF00"/>
                </a:solidFill>
              </a:rPr>
              <a:t>Las imágenes de CT muestran presencia de unas imágenes lineales (hebras inflamatorias) asociada con fluidos en los espacios submandibular y sublingual, con o sin abscesos y presencia de gases. </a:t>
            </a:r>
            <a:endParaRPr lang="es-CL" dirty="0">
              <a:solidFill>
                <a:srgbClr val="FFFF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509120"/>
            <a:ext cx="1008112" cy="20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30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692696"/>
            <a:ext cx="7886700" cy="1325563"/>
          </a:xfrm>
        </p:spPr>
        <p:txBody>
          <a:bodyPr>
            <a:normAutofit/>
          </a:bodyPr>
          <a:lstStyle/>
          <a:p>
            <a:r>
              <a:rPr lang="es-CL" sz="4000" b="1" dirty="0"/>
              <a:t>Objetivos</a:t>
            </a:r>
          </a:p>
        </p:txBody>
      </p:sp>
      <p:sp>
        <p:nvSpPr>
          <p:cNvPr id="3" name="2 Marcador de contenido"/>
          <p:cNvSpPr>
            <a:spLocks noGrp="1"/>
          </p:cNvSpPr>
          <p:nvPr>
            <p:ph idx="1"/>
          </p:nvPr>
        </p:nvSpPr>
        <p:spPr>
          <a:xfrm>
            <a:off x="922451" y="2338283"/>
            <a:ext cx="7299098" cy="3024336"/>
          </a:xfrm>
        </p:spPr>
        <p:txBody>
          <a:bodyPr>
            <a:normAutofit/>
          </a:bodyPr>
          <a:lstStyle/>
          <a:p>
            <a:pPr algn="just">
              <a:buFont typeface="Wingdings" panose="05000000000000000000" pitchFamily="2" charset="2"/>
              <a:buChar char="§"/>
            </a:pPr>
            <a:r>
              <a:rPr lang="es-CL" sz="2200" dirty="0"/>
              <a:t> </a:t>
            </a:r>
            <a:r>
              <a:rPr lang="es-CL" sz="1800" dirty="0"/>
              <a:t>Describir cómo interpretar sistemáticamente los hallazgos de la TC de cuello realizada en urgencias.</a:t>
            </a:r>
          </a:p>
          <a:p>
            <a:pPr algn="just"/>
            <a:endParaRPr lang="es-CL" sz="1800" dirty="0"/>
          </a:p>
          <a:p>
            <a:pPr algn="just">
              <a:buFont typeface="Wingdings" panose="05000000000000000000" pitchFamily="2" charset="2"/>
              <a:buChar char="§"/>
            </a:pPr>
            <a:r>
              <a:rPr lang="es-CL" sz="1800" dirty="0"/>
              <a:t> Identificar entidades patológicas comunes encontradas en la tomografía computarizada del cuello en urgencias.</a:t>
            </a:r>
          </a:p>
          <a:p>
            <a:pPr algn="just"/>
            <a:endParaRPr lang="es-CL" sz="1800" dirty="0"/>
          </a:p>
          <a:p>
            <a:pPr algn="just">
              <a:buFont typeface="Wingdings" panose="05000000000000000000" pitchFamily="2" charset="2"/>
              <a:buChar char="§"/>
            </a:pPr>
            <a:r>
              <a:rPr lang="es-CL" sz="1800" dirty="0"/>
              <a:t> Redactar un informe que detalle y sintetice los hallazgos observados en la TC de cuello de emergencia.</a:t>
            </a:r>
          </a:p>
          <a:p>
            <a:endParaRPr lang="es-CL" dirty="0"/>
          </a:p>
        </p:txBody>
      </p:sp>
    </p:spTree>
    <p:extLst>
      <p:ext uri="{BB962C8B-B14F-4D97-AF65-F5344CB8AC3E}">
        <p14:creationId xmlns:p14="http://schemas.microsoft.com/office/powerpoint/2010/main" val="261560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200731"/>
            <a:ext cx="3528392" cy="517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32656"/>
            <a:ext cx="402729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232806" y="4437112"/>
            <a:ext cx="4432591" cy="584775"/>
          </a:xfrm>
          <a:prstGeom prst="rect">
            <a:avLst/>
          </a:prstGeom>
          <a:noFill/>
        </p:spPr>
        <p:txBody>
          <a:bodyPr wrap="square" rtlCol="0">
            <a:spAutoFit/>
          </a:bodyPr>
          <a:lstStyle/>
          <a:p>
            <a:pPr algn="just"/>
            <a:r>
              <a:rPr lang="es-CL" sz="1600" b="1" dirty="0"/>
              <a:t>Caso 11. </a:t>
            </a:r>
            <a:r>
              <a:rPr lang="es-CL" sz="1600" dirty="0"/>
              <a:t> Hombre de 26 años con Dg de Angina de Ludwig</a:t>
            </a:r>
            <a:r>
              <a:rPr lang="es-CL" sz="1200" dirty="0"/>
              <a:t>.</a:t>
            </a:r>
          </a:p>
        </p:txBody>
      </p:sp>
      <p:sp>
        <p:nvSpPr>
          <p:cNvPr id="3" name="2 CuadroTexto"/>
          <p:cNvSpPr txBox="1"/>
          <p:nvPr/>
        </p:nvSpPr>
        <p:spPr>
          <a:xfrm>
            <a:off x="539552" y="1268760"/>
            <a:ext cx="432048" cy="369332"/>
          </a:xfrm>
          <a:prstGeom prst="rect">
            <a:avLst/>
          </a:prstGeom>
          <a:noFill/>
        </p:spPr>
        <p:txBody>
          <a:bodyPr wrap="square" rtlCol="0">
            <a:spAutoFit/>
          </a:bodyPr>
          <a:lstStyle/>
          <a:p>
            <a:r>
              <a:rPr lang="es-CL" b="1" dirty="0">
                <a:solidFill>
                  <a:schemeClr val="bg1"/>
                </a:solidFill>
              </a:rPr>
              <a:t>A</a:t>
            </a:r>
          </a:p>
        </p:txBody>
      </p:sp>
      <p:sp>
        <p:nvSpPr>
          <p:cNvPr id="4" name="3 CuadroTexto"/>
          <p:cNvSpPr txBox="1"/>
          <p:nvPr/>
        </p:nvSpPr>
        <p:spPr>
          <a:xfrm>
            <a:off x="8094490" y="3542297"/>
            <a:ext cx="570908" cy="369332"/>
          </a:xfrm>
          <a:prstGeom prst="rect">
            <a:avLst/>
          </a:prstGeom>
          <a:noFill/>
        </p:spPr>
        <p:txBody>
          <a:bodyPr wrap="square" rtlCol="0">
            <a:spAutoFit/>
          </a:bodyPr>
          <a:lstStyle/>
          <a:p>
            <a:r>
              <a:rPr lang="es-CL" b="1" dirty="0">
                <a:solidFill>
                  <a:schemeClr val="bg1"/>
                </a:solidFill>
              </a:rPr>
              <a:t>B</a:t>
            </a:r>
          </a:p>
        </p:txBody>
      </p:sp>
    </p:spTree>
    <p:extLst>
      <p:ext uri="{BB962C8B-B14F-4D97-AF65-F5344CB8AC3E}">
        <p14:creationId xmlns:p14="http://schemas.microsoft.com/office/powerpoint/2010/main" val="342843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L" sz="3600" b="1" dirty="0"/>
              <a:t>Glándula tiroides</a:t>
            </a:r>
          </a:p>
        </p:txBody>
      </p:sp>
      <p:sp>
        <p:nvSpPr>
          <p:cNvPr id="3" name="2 Marcador de contenido"/>
          <p:cNvSpPr>
            <a:spLocks noGrp="1"/>
          </p:cNvSpPr>
          <p:nvPr>
            <p:ph idx="1"/>
          </p:nvPr>
        </p:nvSpPr>
        <p:spPr>
          <a:xfrm>
            <a:off x="457200" y="1412776"/>
            <a:ext cx="8291264" cy="4680520"/>
          </a:xfrm>
        </p:spPr>
        <p:txBody>
          <a:bodyPr>
            <a:normAutofit/>
          </a:bodyPr>
          <a:lstStyle/>
          <a:p>
            <a:pPr algn="just"/>
            <a:r>
              <a:rPr lang="es-CL" sz="1800" dirty="0"/>
              <a:t>En la TC sin contraste, la tiroides se observa </a:t>
            </a:r>
            <a:r>
              <a:rPr lang="es-CL" sz="1800" dirty="0" err="1"/>
              <a:t>hiperdensa</a:t>
            </a:r>
            <a:r>
              <a:rPr lang="es-CL" sz="1800" dirty="0"/>
              <a:t> debido a su alta concentración de yodo, y posterior  a la administración de contraste la tiroides  se realza homogéneamente.  </a:t>
            </a:r>
          </a:p>
          <a:p>
            <a:pPr marL="0" indent="0" algn="just">
              <a:buNone/>
            </a:pPr>
            <a:endParaRPr lang="es-CL" sz="1800" dirty="0"/>
          </a:p>
          <a:p>
            <a:pPr algn="just"/>
            <a:r>
              <a:rPr lang="es-CL" sz="1800" dirty="0"/>
              <a:t>Que debemos informar de la tiroides cuando esta esta agrandada?:</a:t>
            </a:r>
          </a:p>
          <a:p>
            <a:pPr algn="just"/>
            <a:endParaRPr lang="es-CL" sz="1800" dirty="0"/>
          </a:p>
          <a:p>
            <a:pPr algn="just"/>
            <a:endParaRPr lang="es-CL" sz="1800" dirty="0"/>
          </a:p>
          <a:p>
            <a:pPr algn="just"/>
            <a:endParaRPr lang="es-CL" sz="1800" dirty="0"/>
          </a:p>
          <a:p>
            <a:pPr algn="just"/>
            <a:endParaRPr lang="es-CL" sz="1800" dirty="0"/>
          </a:p>
          <a:p>
            <a:pPr algn="just"/>
            <a:endParaRPr lang="es-CL" sz="1800" dirty="0"/>
          </a:p>
          <a:p>
            <a:pPr marL="64008" indent="0" algn="just">
              <a:buNone/>
            </a:pPr>
            <a:r>
              <a:rPr lang="es-CL" sz="1800" dirty="0"/>
              <a:t>Causas de  bocio : Tiroiditis de Hashimoto  -  Enfermedad de Graves  -  el bocio nodular tóxico o no tóxico.</a:t>
            </a:r>
          </a:p>
        </p:txBody>
      </p:sp>
      <p:sp>
        <p:nvSpPr>
          <p:cNvPr id="6" name="5 CuadroTexto"/>
          <p:cNvSpPr txBox="1"/>
          <p:nvPr/>
        </p:nvSpPr>
        <p:spPr>
          <a:xfrm>
            <a:off x="774885" y="2968663"/>
            <a:ext cx="7992888" cy="1846659"/>
          </a:xfrm>
          <a:prstGeom prst="rect">
            <a:avLst/>
          </a:prstGeom>
          <a:noFill/>
        </p:spPr>
        <p:txBody>
          <a:bodyPr wrap="square" rtlCol="0">
            <a:spAutoFit/>
          </a:bodyPr>
          <a:lstStyle/>
          <a:p>
            <a:pPr marL="285750" lvl="0" indent="-285750">
              <a:buFont typeface="Arial" panose="020B0604020202020204" pitchFamily="34" charset="0"/>
              <a:buChar char="•"/>
            </a:pPr>
            <a:r>
              <a:rPr lang="es-AR" sz="1600" dirty="0"/>
              <a:t>Extensión del agrandamiento. </a:t>
            </a:r>
            <a:endParaRPr lang="es-CL" sz="1600" dirty="0"/>
          </a:p>
          <a:p>
            <a:pPr marL="285750" lvl="0" indent="-285750">
              <a:buFont typeface="Arial" panose="020B0604020202020204" pitchFamily="34" charset="0"/>
              <a:buChar char="•"/>
            </a:pPr>
            <a:r>
              <a:rPr lang="es-AR" sz="1600" dirty="0"/>
              <a:t>Presencia o no de efecto de masa en la tráquea, esófago y  vasos del cuello.</a:t>
            </a:r>
            <a:endParaRPr lang="es-CL" sz="1600" dirty="0"/>
          </a:p>
          <a:p>
            <a:pPr marL="285750" lvl="0" indent="-285750">
              <a:buFont typeface="Arial" panose="020B0604020202020204" pitchFamily="34" charset="0"/>
              <a:buChar char="•"/>
            </a:pPr>
            <a:r>
              <a:rPr lang="es-AR" sz="1600" dirty="0"/>
              <a:t>Si hay compresión traqueal, se debe estimar la longitud </a:t>
            </a:r>
            <a:r>
              <a:rPr lang="es-AR" sz="1600" dirty="0" err="1"/>
              <a:t>craneocaudal</a:t>
            </a:r>
            <a:r>
              <a:rPr lang="es-AR" sz="1600" dirty="0"/>
              <a:t> de la compresión y el grado de reducción del área de la sección transversal. </a:t>
            </a:r>
            <a:endParaRPr lang="es-CL" sz="1600" dirty="0"/>
          </a:p>
          <a:p>
            <a:pPr marL="285750" lvl="0" indent="-285750">
              <a:buFont typeface="Arial" panose="020B0604020202020204" pitchFamily="34" charset="0"/>
              <a:buChar char="•"/>
            </a:pPr>
            <a:r>
              <a:rPr lang="es-CL" sz="1600" dirty="0"/>
              <a:t>Evaluar l</a:t>
            </a:r>
            <a:r>
              <a:rPr lang="es-AR" sz="1600" dirty="0"/>
              <a:t>as cuerdas vocales para detectar signos de asimetría, ya que puede producirse parálisis debido a la compresión del nervio laríngeo recurrente.</a:t>
            </a:r>
            <a:endParaRPr lang="es-CL" sz="1600" dirty="0"/>
          </a:p>
          <a:p>
            <a:endParaRPr lang="es-CL" dirty="0"/>
          </a:p>
        </p:txBody>
      </p:sp>
    </p:spTree>
    <p:extLst>
      <p:ext uri="{BB962C8B-B14F-4D97-AF65-F5344CB8AC3E}">
        <p14:creationId xmlns:p14="http://schemas.microsoft.com/office/powerpoint/2010/main" val="2266443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67319"/>
            <a:ext cx="545400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940152" y="4869160"/>
            <a:ext cx="2808312" cy="1169551"/>
          </a:xfrm>
          <a:prstGeom prst="rect">
            <a:avLst/>
          </a:prstGeom>
          <a:noFill/>
        </p:spPr>
        <p:txBody>
          <a:bodyPr wrap="square" rtlCol="0">
            <a:spAutoFit/>
          </a:bodyPr>
          <a:lstStyle/>
          <a:p>
            <a:pPr algn="just"/>
            <a:r>
              <a:rPr lang="es-CL" sz="1400" b="1" dirty="0"/>
              <a:t>Caso 12.</a:t>
            </a:r>
            <a:r>
              <a:rPr lang="es-CL" sz="1400" dirty="0"/>
              <a:t>  Mujer de 29 años, con Enfermedad de Graves. Imagen de TC con contraste en corte axial, muestra una glándula tiroides homogéneamente agrandada ( </a:t>
            </a:r>
            <a:r>
              <a:rPr lang="es-CL" sz="1400" b="1" dirty="0"/>
              <a:t>*</a:t>
            </a:r>
            <a:r>
              <a:rPr lang="es-CL" sz="1400" dirty="0"/>
              <a:t> ).</a:t>
            </a:r>
          </a:p>
        </p:txBody>
      </p:sp>
    </p:spTree>
    <p:extLst>
      <p:ext uri="{BB962C8B-B14F-4D97-AF65-F5344CB8AC3E}">
        <p14:creationId xmlns:p14="http://schemas.microsoft.com/office/powerpoint/2010/main" val="1391781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082658" y="404664"/>
            <a:ext cx="5194708" cy="468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611560" y="5373216"/>
            <a:ext cx="8136904" cy="369332"/>
          </a:xfrm>
          <a:prstGeom prst="rect">
            <a:avLst/>
          </a:prstGeom>
          <a:noFill/>
        </p:spPr>
        <p:txBody>
          <a:bodyPr wrap="square" rtlCol="0">
            <a:spAutoFit/>
          </a:bodyPr>
          <a:lstStyle/>
          <a:p>
            <a:pPr algn="ctr"/>
            <a:r>
              <a:rPr lang="es-CL" b="1" dirty="0"/>
              <a:t>Caso 13.</a:t>
            </a:r>
            <a:r>
              <a:rPr lang="es-CL" dirty="0"/>
              <a:t>  Mujer de 56 años con </a:t>
            </a:r>
            <a:r>
              <a:rPr lang="es-CL" dirty="0" err="1"/>
              <a:t>Dx</a:t>
            </a:r>
            <a:r>
              <a:rPr lang="es-CL" dirty="0"/>
              <a:t> Bocio nodular  tiroideo.</a:t>
            </a:r>
          </a:p>
        </p:txBody>
      </p:sp>
    </p:spTree>
    <p:extLst>
      <p:ext uri="{BB962C8B-B14F-4D97-AF65-F5344CB8AC3E}">
        <p14:creationId xmlns:p14="http://schemas.microsoft.com/office/powerpoint/2010/main" val="632149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692696"/>
            <a:ext cx="7886700" cy="1325563"/>
          </a:xfrm>
        </p:spPr>
        <p:txBody>
          <a:bodyPr>
            <a:normAutofit/>
          </a:bodyPr>
          <a:lstStyle/>
          <a:p>
            <a:r>
              <a:rPr lang="es-CL" sz="3600" b="1" dirty="0">
                <a:effectLst/>
              </a:rPr>
              <a:t>Glándulas salivales</a:t>
            </a:r>
            <a:br>
              <a:rPr lang="es-CL" b="1" dirty="0">
                <a:effectLst/>
              </a:rPr>
            </a:br>
            <a:endParaRPr lang="es-CL" dirty="0"/>
          </a:p>
        </p:txBody>
      </p:sp>
      <p:sp>
        <p:nvSpPr>
          <p:cNvPr id="3" name="2 Marcador de contenido"/>
          <p:cNvSpPr>
            <a:spLocks noGrp="1"/>
          </p:cNvSpPr>
          <p:nvPr>
            <p:ph idx="1"/>
          </p:nvPr>
        </p:nvSpPr>
        <p:spPr>
          <a:xfrm>
            <a:off x="628650" y="1628800"/>
            <a:ext cx="7886700" cy="4176464"/>
          </a:xfrm>
        </p:spPr>
        <p:txBody>
          <a:bodyPr>
            <a:noAutofit/>
          </a:bodyPr>
          <a:lstStyle/>
          <a:p>
            <a:pPr algn="just"/>
            <a:r>
              <a:rPr lang="es-CL" sz="1800" dirty="0"/>
              <a:t>Las glándulas salivales principales incluyen las glándulas parótidas, </a:t>
            </a:r>
            <a:r>
              <a:rPr lang="es-CL" sz="1800" dirty="0" err="1"/>
              <a:t>submandibulares</a:t>
            </a:r>
            <a:r>
              <a:rPr lang="es-CL" sz="1800" dirty="0"/>
              <a:t> y sublinguales. </a:t>
            </a:r>
          </a:p>
          <a:p>
            <a:pPr marL="0" indent="0" algn="just">
              <a:buNone/>
            </a:pPr>
            <a:endParaRPr lang="es-CL" sz="1800" dirty="0"/>
          </a:p>
          <a:p>
            <a:pPr algn="just"/>
            <a:r>
              <a:rPr lang="es-CL" sz="1800" dirty="0"/>
              <a:t>La sialoadenitis se refiere a la inflamación de una glándula salival. </a:t>
            </a:r>
          </a:p>
          <a:p>
            <a:pPr marL="0" indent="0" algn="just">
              <a:buNone/>
            </a:pPr>
            <a:endParaRPr lang="es-CL" sz="1800" dirty="0"/>
          </a:p>
          <a:p>
            <a:pPr algn="just"/>
            <a:r>
              <a:rPr lang="es-CL" sz="1800" dirty="0"/>
              <a:t>La </a:t>
            </a:r>
            <a:r>
              <a:rPr lang="es-CL" sz="1800" dirty="0" err="1"/>
              <a:t>sialolitiasis</a:t>
            </a:r>
            <a:r>
              <a:rPr lang="es-CL" sz="1800" dirty="0"/>
              <a:t> con cálculos ductales obstructores es una causa importante de sialoadenitis submandibular; El 80% –90% de los </a:t>
            </a:r>
            <a:r>
              <a:rPr lang="es-CL" sz="1800" dirty="0" err="1"/>
              <a:t>sialolitos</a:t>
            </a:r>
            <a:r>
              <a:rPr lang="es-CL" sz="1800" dirty="0"/>
              <a:t> se producen en las glándulas submandibulares, mientras que el 10% –20% se producen en las glándulas parótidas.</a:t>
            </a:r>
          </a:p>
          <a:p>
            <a:pPr marL="0" indent="0" algn="just">
              <a:buNone/>
            </a:pPr>
            <a:r>
              <a:rPr lang="es-CL" sz="1800" dirty="0"/>
              <a:t> </a:t>
            </a:r>
          </a:p>
          <a:p>
            <a:pPr algn="just"/>
            <a:r>
              <a:rPr lang="es-CL" sz="1800" dirty="0"/>
              <a:t>En la fase aguda, la sialoadenitis se manifiesta en la TC con contraste con aumento de su  volumen y un  </a:t>
            </a:r>
            <a:r>
              <a:rPr lang="es-CL" sz="1800" dirty="0" err="1"/>
              <a:t>hiperealce</a:t>
            </a:r>
            <a:r>
              <a:rPr lang="es-CL" sz="1800" dirty="0"/>
              <a:t> heterogéneo de la glándula afectada, asociado con hebras de grasa circundantes.  Si hay obstrucción 2ria a un cálculo ductal         la dilatación ductal.</a:t>
            </a:r>
          </a:p>
          <a:p>
            <a:pPr marL="0" indent="0">
              <a:buNone/>
            </a:pPr>
            <a:endParaRPr lang="es-CL" sz="1800" dirty="0"/>
          </a:p>
        </p:txBody>
      </p:sp>
      <p:pic>
        <p:nvPicPr>
          <p:cNvPr id="4" name="Imagen 3">
            <a:extLst>
              <a:ext uri="{FF2B5EF4-FFF2-40B4-BE49-F238E27FC236}">
                <a16:creationId xmlns:a16="http://schemas.microsoft.com/office/drawing/2014/main" id="{55269DBD-2C3C-42FF-9B17-607669F2513B}"/>
              </a:ext>
            </a:extLst>
          </p:cNvPr>
          <p:cNvPicPr>
            <a:picLocks noChangeAspect="1"/>
          </p:cNvPicPr>
          <p:nvPr/>
        </p:nvPicPr>
        <p:blipFill>
          <a:blip r:embed="rId2"/>
          <a:stretch>
            <a:fillRect/>
          </a:stretch>
        </p:blipFill>
        <p:spPr>
          <a:xfrm>
            <a:off x="1547664" y="5517232"/>
            <a:ext cx="353599" cy="128027"/>
          </a:xfrm>
          <a:prstGeom prst="rect">
            <a:avLst/>
          </a:prstGeom>
          <a:ln>
            <a:solidFill>
              <a:schemeClr val="bg1"/>
            </a:solidFill>
          </a:ln>
        </p:spPr>
      </p:pic>
    </p:spTree>
    <p:extLst>
      <p:ext uri="{BB962C8B-B14F-4D97-AF65-F5344CB8AC3E}">
        <p14:creationId xmlns:p14="http://schemas.microsoft.com/office/powerpoint/2010/main" val="2349286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2532" y="836712"/>
            <a:ext cx="2360689" cy="367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836712"/>
            <a:ext cx="236768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449" y="824577"/>
            <a:ext cx="3322142"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23528" y="4736604"/>
            <a:ext cx="8496944" cy="830997"/>
          </a:xfrm>
          <a:prstGeom prst="rect">
            <a:avLst/>
          </a:prstGeom>
          <a:noFill/>
        </p:spPr>
        <p:txBody>
          <a:bodyPr wrap="square" rtlCol="0">
            <a:spAutoFit/>
          </a:bodyPr>
          <a:lstStyle/>
          <a:p>
            <a:pPr algn="just"/>
            <a:r>
              <a:rPr lang="es-CL" sz="1600" b="1" dirty="0"/>
              <a:t>Caso 14 </a:t>
            </a:r>
            <a:r>
              <a:rPr lang="es-CL" sz="1600" b="1" dirty="0" err="1"/>
              <a:t>Sialadenitis</a:t>
            </a:r>
            <a:r>
              <a:rPr lang="es-CL" sz="1600" b="1" dirty="0"/>
              <a:t> en dos pacientes.</a:t>
            </a:r>
            <a:r>
              <a:rPr lang="es-CL" sz="1600" dirty="0"/>
              <a:t> Figura </a:t>
            </a:r>
            <a:r>
              <a:rPr lang="es-CL" sz="1600" b="1" dirty="0"/>
              <a:t>(A, B)</a:t>
            </a:r>
            <a:r>
              <a:rPr lang="es-CL" sz="1600" dirty="0"/>
              <a:t> Mujer de 57 años con Dg de Sialoadenitis submandibular derecha aguda.</a:t>
            </a:r>
          </a:p>
          <a:p>
            <a:pPr algn="just"/>
            <a:r>
              <a:rPr lang="es-CL" sz="1600" dirty="0"/>
              <a:t> </a:t>
            </a:r>
            <a:r>
              <a:rPr lang="es-CL" sz="1600" b="1" dirty="0"/>
              <a:t>(C) </a:t>
            </a:r>
            <a:r>
              <a:rPr lang="es-CL" sz="1600" dirty="0"/>
              <a:t>Mujer de 22 años con parotiditis aguda izquierda. </a:t>
            </a:r>
          </a:p>
        </p:txBody>
      </p:sp>
      <p:sp>
        <p:nvSpPr>
          <p:cNvPr id="3" name="2 CuadroTexto"/>
          <p:cNvSpPr txBox="1"/>
          <p:nvPr/>
        </p:nvSpPr>
        <p:spPr>
          <a:xfrm>
            <a:off x="323528" y="837178"/>
            <a:ext cx="576064" cy="369332"/>
          </a:xfrm>
          <a:prstGeom prst="rect">
            <a:avLst/>
          </a:prstGeom>
          <a:noFill/>
        </p:spPr>
        <p:txBody>
          <a:bodyPr wrap="square" rtlCol="0">
            <a:spAutoFit/>
          </a:bodyPr>
          <a:lstStyle/>
          <a:p>
            <a:r>
              <a:rPr lang="es-CL" b="1" dirty="0">
                <a:solidFill>
                  <a:srgbClr val="FF0000"/>
                </a:solidFill>
              </a:rPr>
              <a:t>A</a:t>
            </a:r>
          </a:p>
        </p:txBody>
      </p:sp>
      <p:sp>
        <p:nvSpPr>
          <p:cNvPr id="5" name="4 CuadroTexto"/>
          <p:cNvSpPr txBox="1"/>
          <p:nvPr/>
        </p:nvSpPr>
        <p:spPr>
          <a:xfrm>
            <a:off x="2977633" y="836712"/>
            <a:ext cx="432048" cy="369332"/>
          </a:xfrm>
          <a:prstGeom prst="rect">
            <a:avLst/>
          </a:prstGeom>
          <a:noFill/>
        </p:spPr>
        <p:txBody>
          <a:bodyPr wrap="square" rtlCol="0">
            <a:spAutoFit/>
          </a:bodyPr>
          <a:lstStyle/>
          <a:p>
            <a:r>
              <a:rPr lang="es-CL" b="1" dirty="0">
                <a:solidFill>
                  <a:srgbClr val="FF0000"/>
                </a:solidFill>
              </a:rPr>
              <a:t>B</a:t>
            </a:r>
          </a:p>
        </p:txBody>
      </p:sp>
      <p:sp>
        <p:nvSpPr>
          <p:cNvPr id="6" name="5 CuadroTexto"/>
          <p:cNvSpPr txBox="1"/>
          <p:nvPr/>
        </p:nvSpPr>
        <p:spPr>
          <a:xfrm>
            <a:off x="5588977" y="4074109"/>
            <a:ext cx="432048" cy="369332"/>
          </a:xfrm>
          <a:prstGeom prst="rect">
            <a:avLst/>
          </a:prstGeom>
          <a:noFill/>
        </p:spPr>
        <p:txBody>
          <a:bodyPr wrap="square" rtlCol="0">
            <a:spAutoFit/>
          </a:bodyPr>
          <a:lstStyle/>
          <a:p>
            <a:r>
              <a:rPr lang="es-CL" b="1" dirty="0">
                <a:solidFill>
                  <a:schemeClr val="bg1"/>
                </a:solidFill>
              </a:rPr>
              <a:t>C</a:t>
            </a:r>
          </a:p>
        </p:txBody>
      </p:sp>
    </p:spTree>
    <p:extLst>
      <p:ext uri="{BB962C8B-B14F-4D97-AF65-F5344CB8AC3E}">
        <p14:creationId xmlns:p14="http://schemas.microsoft.com/office/powerpoint/2010/main" val="3581475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5D0FFC-0651-4289-8727-7E7B56A69B1D}"/>
              </a:ext>
            </a:extLst>
          </p:cNvPr>
          <p:cNvSpPr>
            <a:spLocks noGrp="1"/>
          </p:cNvSpPr>
          <p:nvPr>
            <p:ph type="title"/>
          </p:nvPr>
        </p:nvSpPr>
        <p:spPr/>
        <p:txBody>
          <a:bodyPr>
            <a:normAutofit/>
          </a:bodyPr>
          <a:lstStyle/>
          <a:p>
            <a:r>
              <a:rPr lang="es-ES" sz="3600" b="1" dirty="0"/>
              <a:t>Ganglios linfáticos</a:t>
            </a:r>
            <a:endParaRPr lang="es-AR" sz="3600" b="1" dirty="0"/>
          </a:p>
        </p:txBody>
      </p:sp>
      <p:sp>
        <p:nvSpPr>
          <p:cNvPr id="3" name="Marcador de contenido 2">
            <a:extLst>
              <a:ext uri="{FF2B5EF4-FFF2-40B4-BE49-F238E27FC236}">
                <a16:creationId xmlns:a16="http://schemas.microsoft.com/office/drawing/2014/main" id="{228EF19A-B1FB-411B-92C8-F945EA9A7950}"/>
              </a:ext>
            </a:extLst>
          </p:cNvPr>
          <p:cNvSpPr>
            <a:spLocks noGrp="1"/>
          </p:cNvSpPr>
          <p:nvPr>
            <p:ph idx="1"/>
          </p:nvPr>
        </p:nvSpPr>
        <p:spPr>
          <a:xfrm>
            <a:off x="467544" y="1556792"/>
            <a:ext cx="7886700" cy="4567362"/>
          </a:xfrm>
        </p:spPr>
        <p:txBody>
          <a:bodyPr>
            <a:normAutofit fontScale="62500" lnSpcReduction="20000"/>
          </a:bodyPr>
          <a:lstStyle/>
          <a:p>
            <a:pPr algn="just"/>
            <a:r>
              <a:rPr lang="es-ES" dirty="0"/>
              <a:t>La adenopatía en el cuello puede ser causada por muchas entidades diferentes, que incluyen infección, enfermedad inflamatoria y malignidad.</a:t>
            </a:r>
          </a:p>
          <a:p>
            <a:pPr marL="0" indent="0" algn="just">
              <a:buNone/>
            </a:pPr>
            <a:endParaRPr lang="es-ES" dirty="0"/>
          </a:p>
          <a:p>
            <a:pPr algn="just"/>
            <a:r>
              <a:rPr lang="es-ES" dirty="0"/>
              <a:t>Las infecciones virales son la causa más común de adenopatía reactiva en niños y adultos jóvenes.  En la  TC,  los ganglios se ven alargados, ligeramente aumentados y con realce, sin  reacción de la grasa que los rodea .</a:t>
            </a:r>
          </a:p>
          <a:p>
            <a:pPr marL="0" indent="0" algn="just">
              <a:buNone/>
            </a:pPr>
            <a:endParaRPr lang="es-ES" dirty="0"/>
          </a:p>
          <a:p>
            <a:pPr algn="just"/>
            <a:r>
              <a:rPr lang="es-AR" dirty="0"/>
              <a:t>Las infecciones bacterianas en la TC, producen un agrandamiento ganglionar más prominente, con presencia de hebra inflamatoria circundante</a:t>
            </a:r>
            <a:r>
              <a:rPr lang="es-CL" dirty="0"/>
              <a:t> y un cambio inflamatorio adyacente. </a:t>
            </a:r>
          </a:p>
          <a:p>
            <a:pPr algn="just"/>
            <a:endParaRPr lang="es-CL" dirty="0"/>
          </a:p>
          <a:p>
            <a:pPr algn="just"/>
            <a:r>
              <a:rPr lang="es-ES" dirty="0"/>
              <a:t>La metástasis ganglionar es una característica común del carcinoma de células escamosas de cabeza y cuello. En la TC, estos ganglios se agrandan, pierden su forma alargada y son más redondos, centralmente  están necróticos  y carecen de la hebra inflamatoria circundante que se observa con la adenitis bacteriana.</a:t>
            </a:r>
          </a:p>
          <a:p>
            <a:pPr marL="0" indent="0" algn="just">
              <a:buNone/>
            </a:pPr>
            <a:endParaRPr lang="es-ES" dirty="0"/>
          </a:p>
        </p:txBody>
      </p:sp>
    </p:spTree>
    <p:extLst>
      <p:ext uri="{BB962C8B-B14F-4D97-AF65-F5344CB8AC3E}">
        <p14:creationId xmlns:p14="http://schemas.microsoft.com/office/powerpoint/2010/main" val="3417818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24140"/>
            <a:ext cx="4608512" cy="580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364088" y="2091437"/>
            <a:ext cx="2952328" cy="2893100"/>
          </a:xfrm>
          <a:prstGeom prst="rect">
            <a:avLst/>
          </a:prstGeom>
          <a:noFill/>
        </p:spPr>
        <p:txBody>
          <a:bodyPr wrap="square" rtlCol="0">
            <a:spAutoFit/>
          </a:bodyPr>
          <a:lstStyle/>
          <a:p>
            <a:pPr algn="just"/>
            <a:r>
              <a:rPr lang="es-CL" sz="1400" b="1" dirty="0"/>
              <a:t>Caso 15.</a:t>
            </a:r>
            <a:r>
              <a:rPr lang="es-CL" sz="1400" dirty="0"/>
              <a:t>  Hombre de 43 años con Dg de Linfadenitis micobacteriana (escrófula) en el lado izquierdo del cuello. </a:t>
            </a:r>
          </a:p>
          <a:p>
            <a:pPr algn="just"/>
            <a:r>
              <a:rPr lang="es-CL" sz="1400" dirty="0"/>
              <a:t>Imagen de TC con contraste en corte axial, (flecha negra) muestra un ganglio linfático quístico centralmente (</a:t>
            </a:r>
            <a:r>
              <a:rPr lang="es-CL" sz="1400" dirty="0" err="1"/>
              <a:t>hipoatenutante</a:t>
            </a:r>
            <a:r>
              <a:rPr lang="es-CL" sz="1400" dirty="0"/>
              <a:t>) con un mínimo de hebra grasa circundante.  (flecha blanca) muestra otro ganglio linfático que se ha roto y </a:t>
            </a:r>
            <a:r>
              <a:rPr lang="es-CL" sz="1400" dirty="0" err="1"/>
              <a:t>fistulizado</a:t>
            </a:r>
            <a:r>
              <a:rPr lang="es-CL" sz="1400" dirty="0"/>
              <a:t> en la piel.</a:t>
            </a:r>
          </a:p>
          <a:p>
            <a:endParaRPr lang="es-CL" sz="1400" dirty="0"/>
          </a:p>
          <a:p>
            <a:endParaRPr lang="es-CL" sz="1400" dirty="0"/>
          </a:p>
        </p:txBody>
      </p:sp>
    </p:spTree>
    <p:extLst>
      <p:ext uri="{BB962C8B-B14F-4D97-AF65-F5344CB8AC3E}">
        <p14:creationId xmlns:p14="http://schemas.microsoft.com/office/powerpoint/2010/main" val="2572383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50DC35-8854-4748-8C05-6855E34AB7B8}"/>
              </a:ext>
            </a:extLst>
          </p:cNvPr>
          <p:cNvSpPr>
            <a:spLocks noGrp="1"/>
          </p:cNvSpPr>
          <p:nvPr>
            <p:ph type="title"/>
          </p:nvPr>
        </p:nvSpPr>
        <p:spPr/>
        <p:txBody>
          <a:bodyPr>
            <a:normAutofit/>
          </a:bodyPr>
          <a:lstStyle/>
          <a:p>
            <a:r>
              <a:rPr lang="es-AR" dirty="0">
                <a:effectLst/>
              </a:rPr>
              <a:t>Estructuras vasculares</a:t>
            </a:r>
            <a:br>
              <a:rPr lang="es-AR" b="1" dirty="0">
                <a:effectLst/>
              </a:rPr>
            </a:br>
            <a:endParaRPr lang="es-AR" dirty="0"/>
          </a:p>
        </p:txBody>
      </p:sp>
      <p:sp>
        <p:nvSpPr>
          <p:cNvPr id="3" name="Marcador de contenido 2">
            <a:extLst>
              <a:ext uri="{FF2B5EF4-FFF2-40B4-BE49-F238E27FC236}">
                <a16:creationId xmlns:a16="http://schemas.microsoft.com/office/drawing/2014/main" id="{9CE8DF81-FD96-4CA4-B62D-41CAFA6B7B21}"/>
              </a:ext>
            </a:extLst>
          </p:cNvPr>
          <p:cNvSpPr>
            <a:spLocks noGrp="1"/>
          </p:cNvSpPr>
          <p:nvPr>
            <p:ph idx="1"/>
          </p:nvPr>
        </p:nvSpPr>
        <p:spPr>
          <a:xfrm>
            <a:off x="628650" y="1340768"/>
            <a:ext cx="7886700" cy="4836195"/>
          </a:xfrm>
        </p:spPr>
        <p:txBody>
          <a:bodyPr>
            <a:normAutofit/>
          </a:bodyPr>
          <a:lstStyle/>
          <a:p>
            <a:pPr algn="just"/>
            <a:r>
              <a:rPr lang="es-ES" sz="1900" dirty="0"/>
              <a:t>La aterosclerosis de las arterias cervicales, particularmente en los bulbos </a:t>
            </a:r>
            <a:r>
              <a:rPr lang="es-ES" sz="1900" dirty="0" err="1"/>
              <a:t>carótidos</a:t>
            </a:r>
            <a:r>
              <a:rPr lang="es-ES" sz="1900" dirty="0"/>
              <a:t>, es extremadamente común en adultos de mediana edad y mayores y se puede evaluar por diferentes estudios como la TC.</a:t>
            </a:r>
          </a:p>
          <a:p>
            <a:pPr marL="0" indent="0" algn="just">
              <a:buNone/>
            </a:pPr>
            <a:endParaRPr lang="es-ES" sz="1900" dirty="0"/>
          </a:p>
          <a:p>
            <a:pPr algn="just"/>
            <a:r>
              <a:rPr lang="es-ES" sz="1900" dirty="0"/>
              <a:t> La disección arterial se caracteriza por un defecto en la capa íntima de la arteria que permite el paso de sangre a la pared arterial. Este defecto conduce a la formación de una luz falsa, que con frecuencia se acompaña de estrechamiento u oclusión de la luz verdadera.</a:t>
            </a:r>
          </a:p>
          <a:p>
            <a:pPr marL="0" indent="0" algn="just">
              <a:buNone/>
            </a:pPr>
            <a:endParaRPr lang="es-ES" sz="1900" dirty="0"/>
          </a:p>
          <a:p>
            <a:pPr algn="just"/>
            <a:r>
              <a:rPr lang="es-ES" sz="1900" dirty="0"/>
              <a:t>La </a:t>
            </a:r>
            <a:r>
              <a:rPr lang="es-ES" sz="1900" dirty="0" err="1"/>
              <a:t>carotidinia</a:t>
            </a:r>
            <a:r>
              <a:rPr lang="es-ES" sz="1900" dirty="0"/>
              <a:t> es una condición idiopática poco conocida, caracterizada por dolor de cuello y sensibilidad focal en la región de la bifurcación carotídea.  En la TC, se </a:t>
            </a:r>
            <a:r>
              <a:rPr lang="es-ES" sz="1900" dirty="0" err="1"/>
              <a:t>observaria</a:t>
            </a:r>
            <a:r>
              <a:rPr lang="es-ES" sz="1900" dirty="0"/>
              <a:t> engrosamiento mural de la arteria carótida afectada y engrosamiento de la grasa circundante.</a:t>
            </a:r>
          </a:p>
          <a:p>
            <a:pPr marL="0" indent="0" algn="just">
              <a:buNone/>
            </a:pPr>
            <a:endParaRPr lang="es-ES" sz="1900" dirty="0"/>
          </a:p>
          <a:p>
            <a:endParaRPr lang="es-AR" dirty="0"/>
          </a:p>
        </p:txBody>
      </p:sp>
    </p:spTree>
    <p:extLst>
      <p:ext uri="{BB962C8B-B14F-4D97-AF65-F5344CB8AC3E}">
        <p14:creationId xmlns:p14="http://schemas.microsoft.com/office/powerpoint/2010/main" val="383378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3442" y="548680"/>
            <a:ext cx="4312838" cy="565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220072" y="2683126"/>
            <a:ext cx="3168352" cy="646331"/>
          </a:xfrm>
          <a:prstGeom prst="rect">
            <a:avLst/>
          </a:prstGeom>
          <a:noFill/>
        </p:spPr>
        <p:txBody>
          <a:bodyPr wrap="square" rtlCol="0">
            <a:spAutoFit/>
          </a:bodyPr>
          <a:lstStyle/>
          <a:p>
            <a:pPr algn="just"/>
            <a:r>
              <a:rPr lang="es-CL" b="1" dirty="0"/>
              <a:t>Caso 16.</a:t>
            </a:r>
            <a:r>
              <a:rPr lang="es-CL" dirty="0"/>
              <a:t> Mujer de 29 años con Dg de  </a:t>
            </a:r>
            <a:r>
              <a:rPr lang="es-CL" dirty="0" err="1"/>
              <a:t>Carotidinia</a:t>
            </a:r>
            <a:r>
              <a:rPr lang="es-CL" dirty="0"/>
              <a:t>. </a:t>
            </a:r>
          </a:p>
        </p:txBody>
      </p:sp>
    </p:spTree>
    <p:extLst>
      <p:ext uri="{BB962C8B-B14F-4D97-AF65-F5344CB8AC3E}">
        <p14:creationId xmlns:p14="http://schemas.microsoft.com/office/powerpoint/2010/main" val="113443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60648"/>
            <a:ext cx="7886700" cy="1325563"/>
          </a:xfrm>
        </p:spPr>
        <p:txBody>
          <a:bodyPr>
            <a:normAutofit/>
          </a:bodyPr>
          <a:lstStyle/>
          <a:p>
            <a:r>
              <a:rPr lang="es-CL" sz="4000" b="1" dirty="0"/>
              <a:t>Introducción</a:t>
            </a:r>
          </a:p>
        </p:txBody>
      </p:sp>
      <p:sp>
        <p:nvSpPr>
          <p:cNvPr id="3" name="2 Marcador de contenido"/>
          <p:cNvSpPr>
            <a:spLocks noGrp="1"/>
          </p:cNvSpPr>
          <p:nvPr>
            <p:ph idx="1"/>
          </p:nvPr>
        </p:nvSpPr>
        <p:spPr>
          <a:xfrm>
            <a:off x="800099" y="1628800"/>
            <a:ext cx="7543801" cy="4527416"/>
          </a:xfrm>
        </p:spPr>
        <p:txBody>
          <a:bodyPr>
            <a:normAutofit fontScale="92500" lnSpcReduction="10000"/>
          </a:bodyPr>
          <a:lstStyle/>
          <a:p>
            <a:pPr algn="just">
              <a:buFont typeface="Wingdings" panose="05000000000000000000" pitchFamily="2" charset="2"/>
              <a:buChar char="§"/>
            </a:pPr>
            <a:r>
              <a:rPr lang="es-ES" sz="1900" dirty="0"/>
              <a:t>En el entorno de emergencia, la TC del cuello, se realiza para investigar los síntomas de infección o inflamación  aguda  o  síntomas de compromiso del tracto </a:t>
            </a:r>
            <a:r>
              <a:rPr lang="es-ES" sz="1900" dirty="0" err="1"/>
              <a:t>aerodigestivo</a:t>
            </a:r>
            <a:r>
              <a:rPr lang="es-ES" sz="1900" dirty="0"/>
              <a:t>.</a:t>
            </a:r>
          </a:p>
          <a:p>
            <a:pPr marL="0" indent="0" algn="just">
              <a:buNone/>
            </a:pPr>
            <a:endParaRPr lang="es-CL" sz="1900" dirty="0"/>
          </a:p>
          <a:p>
            <a:pPr algn="just">
              <a:buFont typeface="Wingdings" panose="05000000000000000000" pitchFamily="2" charset="2"/>
              <a:buChar char="§"/>
            </a:pPr>
            <a:r>
              <a:rPr lang="es-CL" sz="1900" dirty="0"/>
              <a:t>El enfoque tradicional para el análisis de CT del cuello se centra en la comprensión de los espacios fasciales del cuello. El conocimiento de esta anatomía es necesario cuando se identifica una masa o proceso inflamatorio, determinando qué estructuras se desvían y la dirección de las desviaciones para hacer un diagnóstico o diagnóstico diferencial. </a:t>
            </a:r>
          </a:p>
          <a:p>
            <a:pPr marL="0" indent="0" algn="just">
              <a:buNone/>
            </a:pPr>
            <a:endParaRPr lang="es-CL" sz="1900" dirty="0"/>
          </a:p>
          <a:p>
            <a:pPr algn="just">
              <a:buFont typeface="Wingdings" panose="05000000000000000000" pitchFamily="2" charset="2"/>
              <a:buChar char="§"/>
            </a:pPr>
            <a:r>
              <a:rPr lang="es-ES" sz="1900" dirty="0"/>
              <a:t> Un enfoque de lista de verificación sistemática parece prudente para interpretar el cuello Imágenes de tomografía computarizada.</a:t>
            </a:r>
          </a:p>
          <a:p>
            <a:pPr marL="0" indent="0" algn="just">
              <a:buNone/>
            </a:pPr>
            <a:endParaRPr lang="es-CL" sz="1900" dirty="0"/>
          </a:p>
          <a:p>
            <a:pPr algn="just">
              <a:buFont typeface="Wingdings" panose="05000000000000000000" pitchFamily="2" charset="2"/>
              <a:buChar char="§"/>
            </a:pPr>
            <a:r>
              <a:rPr lang="es-CL" sz="1900" dirty="0"/>
              <a:t> En el entorno de emergencia no traumática, los autores proponen utilizar  la  TC  del cuello, para evaluar 12 áreas  de una manera sistematiza, para así interpretarlos  e informarlos.</a:t>
            </a:r>
          </a:p>
          <a:p>
            <a:pPr algn="just"/>
            <a:endParaRPr lang="es-CL" sz="1800" dirty="0"/>
          </a:p>
        </p:txBody>
      </p:sp>
    </p:spTree>
    <p:extLst>
      <p:ext uri="{BB962C8B-B14F-4D97-AF65-F5344CB8AC3E}">
        <p14:creationId xmlns:p14="http://schemas.microsoft.com/office/powerpoint/2010/main" val="1917417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C547B3C-5020-4F87-8598-D5630408B886}"/>
              </a:ext>
            </a:extLst>
          </p:cNvPr>
          <p:cNvSpPr>
            <a:spLocks noGrp="1"/>
          </p:cNvSpPr>
          <p:nvPr>
            <p:ph idx="1"/>
          </p:nvPr>
        </p:nvSpPr>
        <p:spPr>
          <a:xfrm>
            <a:off x="611560" y="1268760"/>
            <a:ext cx="7886700" cy="4608512"/>
          </a:xfrm>
        </p:spPr>
        <p:txBody>
          <a:bodyPr>
            <a:normAutofit/>
          </a:bodyPr>
          <a:lstStyle/>
          <a:p>
            <a:pPr algn="just"/>
            <a:r>
              <a:rPr lang="es-ES" sz="1800" b="1" dirty="0">
                <a:solidFill>
                  <a:srgbClr val="FFFF00"/>
                </a:solidFill>
              </a:rPr>
              <a:t>La prevalencia de aneurisma intracraneal en la población general sin comorbilidades se ha estimado en 3.2%. Debido al riesgo de ruptura aneurismática con hemorragia subaracnoidea devastadora y la disponibilidad de opciones de tratamiento efectivas, las arterias intracraneales deben ser examinadas en todos los casos.</a:t>
            </a:r>
          </a:p>
          <a:p>
            <a:pPr marL="0" indent="0" algn="just">
              <a:buNone/>
            </a:pPr>
            <a:endParaRPr lang="es-CL" sz="1800" dirty="0"/>
          </a:p>
          <a:p>
            <a:pPr algn="just"/>
            <a:r>
              <a:rPr lang="es-AR" sz="1800" dirty="0"/>
              <a:t>También en las estructuras vasculares, se puede producir una Trombosis venosa. Un trombo venoso yugular puede ser suave, tumoral o séptico.</a:t>
            </a:r>
          </a:p>
          <a:p>
            <a:pPr marL="0" indent="0" algn="just">
              <a:buNone/>
            </a:pPr>
            <a:endParaRPr lang="es-AR" sz="1800" dirty="0"/>
          </a:p>
          <a:p>
            <a:pPr algn="just"/>
            <a:r>
              <a:rPr lang="es-ES" sz="1800" dirty="0"/>
              <a:t> Los trombo suave se asocia con frecuencia a catéteres venosos permanentes, (</a:t>
            </a:r>
            <a:r>
              <a:rPr lang="es-ES" sz="1800" dirty="0" err="1"/>
              <a:t>Ej</a:t>
            </a:r>
            <a:r>
              <a:rPr lang="es-ES" sz="1800" dirty="0"/>
              <a:t>: Hemodiálisis, Catéter venoso centrales) o en condiciones </a:t>
            </a:r>
            <a:r>
              <a:rPr lang="es-ES" sz="1800" dirty="0" err="1"/>
              <a:t>trombofílicas</a:t>
            </a:r>
            <a:r>
              <a:rPr lang="es-ES" sz="1800" dirty="0"/>
              <a:t>.</a:t>
            </a:r>
          </a:p>
          <a:p>
            <a:pPr marL="0" indent="0" algn="just">
              <a:buNone/>
            </a:pPr>
            <a:endParaRPr lang="es-ES" sz="1800" dirty="0"/>
          </a:p>
          <a:p>
            <a:pPr algn="just"/>
            <a:r>
              <a:rPr lang="es-ES" sz="1800" dirty="0"/>
              <a:t>En el síndrome de </a:t>
            </a:r>
            <a:r>
              <a:rPr lang="es-ES" sz="1800" dirty="0" err="1"/>
              <a:t>Lemierre</a:t>
            </a:r>
            <a:r>
              <a:rPr lang="es-ES" sz="1800" dirty="0"/>
              <a:t>, la tromboflebitis séptica de la vena yugular interna ocurre secundaria a una infección faríngea como la faringitis o abscesos periamigdalino asociado con émbolos pulmonares sépticos.</a:t>
            </a:r>
          </a:p>
        </p:txBody>
      </p:sp>
      <p:pic>
        <p:nvPicPr>
          <p:cNvPr id="2" name="Imagen 1">
            <a:extLst>
              <a:ext uri="{FF2B5EF4-FFF2-40B4-BE49-F238E27FC236}">
                <a16:creationId xmlns:a16="http://schemas.microsoft.com/office/drawing/2014/main" id="{8547EC60-59CC-46F1-B3A6-F97C4E24A0F4}"/>
              </a:ext>
            </a:extLst>
          </p:cNvPr>
          <p:cNvPicPr>
            <a:picLocks noChangeAspect="1"/>
          </p:cNvPicPr>
          <p:nvPr/>
        </p:nvPicPr>
        <p:blipFill>
          <a:blip r:embed="rId2"/>
          <a:stretch>
            <a:fillRect/>
          </a:stretch>
        </p:blipFill>
        <p:spPr>
          <a:xfrm>
            <a:off x="827584" y="1061478"/>
            <a:ext cx="1005927" cy="207282"/>
          </a:xfrm>
          <a:prstGeom prst="rect">
            <a:avLst/>
          </a:prstGeom>
        </p:spPr>
      </p:pic>
    </p:spTree>
    <p:extLst>
      <p:ext uri="{BB962C8B-B14F-4D97-AF65-F5344CB8AC3E}">
        <p14:creationId xmlns:p14="http://schemas.microsoft.com/office/powerpoint/2010/main" val="3594006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17101"/>
            <a:ext cx="2304256" cy="321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544822"/>
            <a:ext cx="2304256" cy="321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3761862"/>
            <a:ext cx="4508104" cy="277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275856" y="651706"/>
            <a:ext cx="5184576" cy="2893100"/>
          </a:xfrm>
          <a:prstGeom prst="rect">
            <a:avLst/>
          </a:prstGeom>
          <a:noFill/>
        </p:spPr>
        <p:txBody>
          <a:bodyPr wrap="square" rtlCol="0">
            <a:spAutoFit/>
          </a:bodyPr>
          <a:lstStyle/>
          <a:p>
            <a:pPr algn="just"/>
            <a:r>
              <a:rPr lang="es-CL" sz="1400" b="1" dirty="0"/>
              <a:t>Caso 17. </a:t>
            </a:r>
            <a:r>
              <a:rPr lang="es-CL" sz="1400" dirty="0"/>
              <a:t> Niña de 15 años con Dg de Síndrome de </a:t>
            </a:r>
            <a:r>
              <a:rPr lang="es-CL" sz="1400" dirty="0" err="1"/>
              <a:t>Lemierre</a:t>
            </a:r>
            <a:r>
              <a:rPr lang="es-CL" sz="1400" dirty="0"/>
              <a:t>.</a:t>
            </a:r>
          </a:p>
          <a:p>
            <a:pPr algn="just"/>
            <a:endParaRPr lang="es-CL" sz="1400" dirty="0"/>
          </a:p>
          <a:p>
            <a:pPr algn="just"/>
            <a:r>
              <a:rPr lang="es-CL" sz="1400" b="1" dirty="0"/>
              <a:t>(A)</a:t>
            </a:r>
            <a:r>
              <a:rPr lang="es-CL" sz="1400" dirty="0"/>
              <a:t> Imagen de TC con contraste en corte axial, muestra edema    </a:t>
            </a:r>
            <a:r>
              <a:rPr lang="es-CL" sz="1400" dirty="0" err="1"/>
              <a:t>periamigdalino</a:t>
            </a:r>
            <a:r>
              <a:rPr lang="es-CL" sz="1400" dirty="0"/>
              <a:t> izquierdo posterior amigdalitis.</a:t>
            </a:r>
          </a:p>
          <a:p>
            <a:pPr algn="just"/>
            <a:r>
              <a:rPr lang="es-CL" sz="1400" dirty="0"/>
              <a:t> </a:t>
            </a:r>
          </a:p>
          <a:p>
            <a:pPr algn="just"/>
            <a:r>
              <a:rPr lang="es-CL" sz="1400" b="1" dirty="0"/>
              <a:t>(B) I</a:t>
            </a:r>
            <a:r>
              <a:rPr lang="es-CL" sz="1400" dirty="0"/>
              <a:t>magen de TC con contraste en corte sagital muestra un coágulo en la vena yugular interna izquierda. </a:t>
            </a:r>
          </a:p>
          <a:p>
            <a:pPr algn="just"/>
            <a:endParaRPr lang="es-CL" sz="1400" dirty="0"/>
          </a:p>
          <a:p>
            <a:pPr algn="just"/>
            <a:r>
              <a:rPr lang="es-CL" sz="1400" b="1" dirty="0"/>
              <a:t>(C)</a:t>
            </a:r>
            <a:r>
              <a:rPr lang="es-CL" sz="1400" dirty="0"/>
              <a:t> Imagen de CT con contraste en corte axial (ventana de pulmonar), muestra una opacidad nodular en el vértice del pulmón izquierdo, en consecuencia con un émbolo pulmonar séptico. </a:t>
            </a:r>
          </a:p>
          <a:p>
            <a:pPr algn="just"/>
            <a:r>
              <a:rPr lang="es-CL" sz="1400" dirty="0"/>
              <a:t>Se observaron lesiones similares adicionales en otras imágenes (no mostradas).</a:t>
            </a:r>
          </a:p>
        </p:txBody>
      </p:sp>
      <p:sp>
        <p:nvSpPr>
          <p:cNvPr id="3" name="CuadroTexto 2">
            <a:extLst>
              <a:ext uri="{FF2B5EF4-FFF2-40B4-BE49-F238E27FC236}">
                <a16:creationId xmlns:a16="http://schemas.microsoft.com/office/drawing/2014/main" id="{AFAB9E79-0164-482E-9D34-93E4C3E8F384}"/>
              </a:ext>
            </a:extLst>
          </p:cNvPr>
          <p:cNvSpPr txBox="1"/>
          <p:nvPr/>
        </p:nvSpPr>
        <p:spPr>
          <a:xfrm>
            <a:off x="611560" y="217101"/>
            <a:ext cx="432046" cy="369332"/>
          </a:xfrm>
          <a:prstGeom prst="rect">
            <a:avLst/>
          </a:prstGeom>
          <a:noFill/>
        </p:spPr>
        <p:txBody>
          <a:bodyPr wrap="square" rtlCol="0">
            <a:spAutoFit/>
          </a:bodyPr>
          <a:lstStyle/>
          <a:p>
            <a:r>
              <a:rPr lang="es-ES" b="1" dirty="0">
                <a:solidFill>
                  <a:srgbClr val="FF0000"/>
                </a:solidFill>
              </a:rPr>
              <a:t>A</a:t>
            </a:r>
            <a:endParaRPr lang="es-AR" b="1" dirty="0">
              <a:solidFill>
                <a:srgbClr val="FF0000"/>
              </a:solidFill>
            </a:endParaRPr>
          </a:p>
        </p:txBody>
      </p:sp>
      <p:sp>
        <p:nvSpPr>
          <p:cNvPr id="5" name="CuadroTexto 4">
            <a:extLst>
              <a:ext uri="{FF2B5EF4-FFF2-40B4-BE49-F238E27FC236}">
                <a16:creationId xmlns:a16="http://schemas.microsoft.com/office/drawing/2014/main" id="{7EB2E569-8A7A-410A-BF92-5586A73DA213}"/>
              </a:ext>
            </a:extLst>
          </p:cNvPr>
          <p:cNvSpPr txBox="1"/>
          <p:nvPr/>
        </p:nvSpPr>
        <p:spPr>
          <a:xfrm>
            <a:off x="827584" y="6093296"/>
            <a:ext cx="432048" cy="369332"/>
          </a:xfrm>
          <a:prstGeom prst="rect">
            <a:avLst/>
          </a:prstGeom>
          <a:noFill/>
        </p:spPr>
        <p:txBody>
          <a:bodyPr wrap="square" rtlCol="0">
            <a:spAutoFit/>
          </a:bodyPr>
          <a:lstStyle/>
          <a:p>
            <a:r>
              <a:rPr lang="es-ES" b="1" dirty="0">
                <a:solidFill>
                  <a:srgbClr val="FF0000"/>
                </a:solidFill>
              </a:rPr>
              <a:t>B</a:t>
            </a:r>
            <a:endParaRPr lang="es-AR" b="1" dirty="0">
              <a:solidFill>
                <a:srgbClr val="FF0000"/>
              </a:solidFill>
            </a:endParaRPr>
          </a:p>
        </p:txBody>
      </p:sp>
      <p:sp>
        <p:nvSpPr>
          <p:cNvPr id="6" name="CuadroTexto 5">
            <a:extLst>
              <a:ext uri="{FF2B5EF4-FFF2-40B4-BE49-F238E27FC236}">
                <a16:creationId xmlns:a16="http://schemas.microsoft.com/office/drawing/2014/main" id="{7CE46EA3-8136-4746-B8D9-D5281ACD3FC2}"/>
              </a:ext>
            </a:extLst>
          </p:cNvPr>
          <p:cNvSpPr txBox="1"/>
          <p:nvPr/>
        </p:nvSpPr>
        <p:spPr>
          <a:xfrm>
            <a:off x="3779914" y="4017986"/>
            <a:ext cx="1152128" cy="369332"/>
          </a:xfrm>
          <a:prstGeom prst="rect">
            <a:avLst/>
          </a:prstGeom>
          <a:noFill/>
        </p:spPr>
        <p:txBody>
          <a:bodyPr wrap="square" rtlCol="0">
            <a:spAutoFit/>
          </a:bodyPr>
          <a:lstStyle/>
          <a:p>
            <a:r>
              <a:rPr lang="es-ES" b="1" dirty="0">
                <a:solidFill>
                  <a:srgbClr val="FF0000"/>
                </a:solidFill>
              </a:rPr>
              <a:t>C</a:t>
            </a:r>
            <a:endParaRPr lang="es-AR" b="1" dirty="0">
              <a:solidFill>
                <a:srgbClr val="FF0000"/>
              </a:solidFill>
            </a:endParaRPr>
          </a:p>
        </p:txBody>
      </p:sp>
    </p:spTree>
    <p:extLst>
      <p:ext uri="{BB962C8B-B14F-4D97-AF65-F5344CB8AC3E}">
        <p14:creationId xmlns:p14="http://schemas.microsoft.com/office/powerpoint/2010/main" val="594163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C69BD6-179A-41D2-84C6-2085C5707D54}"/>
              </a:ext>
            </a:extLst>
          </p:cNvPr>
          <p:cNvSpPr>
            <a:spLocks noGrp="1"/>
          </p:cNvSpPr>
          <p:nvPr>
            <p:ph type="title"/>
          </p:nvPr>
        </p:nvSpPr>
        <p:spPr>
          <a:xfrm>
            <a:off x="539552" y="692696"/>
            <a:ext cx="7886700" cy="1325563"/>
          </a:xfrm>
        </p:spPr>
        <p:txBody>
          <a:bodyPr>
            <a:normAutofit/>
          </a:bodyPr>
          <a:lstStyle/>
          <a:p>
            <a:r>
              <a:rPr lang="es-AR" sz="3600" b="1" dirty="0">
                <a:effectLst/>
              </a:rPr>
              <a:t>Espacios aéreos óseos</a:t>
            </a:r>
            <a:br>
              <a:rPr lang="es-AR" b="1" dirty="0">
                <a:effectLst/>
              </a:rPr>
            </a:br>
            <a:endParaRPr lang="es-AR" dirty="0"/>
          </a:p>
        </p:txBody>
      </p:sp>
      <p:sp>
        <p:nvSpPr>
          <p:cNvPr id="3" name="Marcador de contenido 2">
            <a:extLst>
              <a:ext uri="{FF2B5EF4-FFF2-40B4-BE49-F238E27FC236}">
                <a16:creationId xmlns:a16="http://schemas.microsoft.com/office/drawing/2014/main" id="{5251DD7D-D8E6-416F-B252-678276020E87}"/>
              </a:ext>
            </a:extLst>
          </p:cNvPr>
          <p:cNvSpPr>
            <a:spLocks noGrp="1"/>
          </p:cNvSpPr>
          <p:nvPr>
            <p:ph idx="1"/>
          </p:nvPr>
        </p:nvSpPr>
        <p:spPr/>
        <p:txBody>
          <a:bodyPr>
            <a:normAutofit lnSpcReduction="10000"/>
          </a:bodyPr>
          <a:lstStyle/>
          <a:p>
            <a:pPr algn="just"/>
            <a:r>
              <a:rPr lang="es-AR" sz="1800" b="1" dirty="0"/>
              <a:t>La sinusitis bacteriana aguda</a:t>
            </a:r>
            <a:r>
              <a:rPr lang="es-AR" sz="1800" dirty="0"/>
              <a:t> </a:t>
            </a:r>
            <a:r>
              <a:rPr lang="es-CL" sz="1800" dirty="0"/>
              <a:t>, en la TC se caracteriza por la presencia de líquido y engrosamiento de la mucosa en uno o más senos, para emitir el diagnóstico de sinusitis aguda, se debe de correlacionar con los antecedentes clínicos y examen físico del paciente. </a:t>
            </a:r>
          </a:p>
          <a:p>
            <a:pPr marL="0" indent="0" algn="just">
              <a:buNone/>
            </a:pPr>
            <a:endParaRPr lang="es-CL" sz="1800" dirty="0"/>
          </a:p>
          <a:p>
            <a:pPr algn="just"/>
            <a:r>
              <a:rPr lang="es-AR" sz="1800" b="1" dirty="0"/>
              <a:t>La enfermedad </a:t>
            </a:r>
            <a:r>
              <a:rPr lang="es-AR" sz="1800" b="1" dirty="0" err="1"/>
              <a:t>sinusal</a:t>
            </a:r>
            <a:r>
              <a:rPr lang="es-AR" sz="1800" b="1" dirty="0"/>
              <a:t> </a:t>
            </a:r>
            <a:r>
              <a:rPr lang="es-AR" sz="1800" b="1" dirty="0" err="1"/>
              <a:t>micótica</a:t>
            </a:r>
            <a:r>
              <a:rPr lang="es-AR" sz="1800" dirty="0"/>
              <a:t> incluye sinusitis </a:t>
            </a:r>
            <a:r>
              <a:rPr lang="es-AR" sz="1800" dirty="0" err="1"/>
              <a:t>micótica</a:t>
            </a:r>
            <a:r>
              <a:rPr lang="es-AR" sz="1800" dirty="0"/>
              <a:t> alérgica y sinusitis </a:t>
            </a:r>
            <a:r>
              <a:rPr lang="es-AR" sz="1800" dirty="0" err="1"/>
              <a:t>micótica</a:t>
            </a:r>
            <a:r>
              <a:rPr lang="es-AR" sz="1800" dirty="0"/>
              <a:t> invasiva. </a:t>
            </a:r>
          </a:p>
          <a:p>
            <a:pPr marL="0" indent="0" algn="just">
              <a:buNone/>
            </a:pPr>
            <a:endParaRPr lang="es-AR" sz="1800" dirty="0"/>
          </a:p>
          <a:p>
            <a:pPr algn="just"/>
            <a:r>
              <a:rPr lang="es-AR" sz="1800" u="sng" dirty="0"/>
              <a:t>La sinusitis </a:t>
            </a:r>
            <a:r>
              <a:rPr lang="es-AR" sz="1800" u="sng" dirty="0" err="1"/>
              <a:t>micótica</a:t>
            </a:r>
            <a:r>
              <a:rPr lang="es-AR" sz="1800" u="sng" dirty="0"/>
              <a:t> alérgica</a:t>
            </a:r>
            <a:r>
              <a:rPr lang="es-AR" sz="1800" dirty="0"/>
              <a:t> es una afección inflamatoria crónica que se caracteriza en la TC por la </a:t>
            </a:r>
            <a:r>
              <a:rPr lang="es-AR" sz="1800" dirty="0" err="1"/>
              <a:t>opacificación</a:t>
            </a:r>
            <a:r>
              <a:rPr lang="es-AR" sz="1800" dirty="0"/>
              <a:t> extensa de múltiples senos, con un material </a:t>
            </a:r>
            <a:r>
              <a:rPr lang="es-AR" sz="1800" dirty="0" err="1"/>
              <a:t>hiperatenuante</a:t>
            </a:r>
            <a:r>
              <a:rPr lang="es-AR" sz="1800" dirty="0"/>
              <a:t>, que refleja la mucina.</a:t>
            </a:r>
          </a:p>
          <a:p>
            <a:pPr marL="0" indent="0" algn="just">
              <a:buNone/>
            </a:pPr>
            <a:endParaRPr lang="es-AR" sz="1800" dirty="0"/>
          </a:p>
          <a:p>
            <a:pPr algn="just"/>
            <a:r>
              <a:rPr lang="es-AR" sz="1800" u="sng" dirty="0"/>
              <a:t>La sinusitis </a:t>
            </a:r>
            <a:r>
              <a:rPr lang="es-AR" sz="1800" u="sng" dirty="0" err="1"/>
              <a:t>micótica</a:t>
            </a:r>
            <a:r>
              <a:rPr lang="es-AR" sz="1800" u="sng" dirty="0"/>
              <a:t> invasiva aguda</a:t>
            </a:r>
            <a:r>
              <a:rPr lang="es-AR" sz="1800" dirty="0"/>
              <a:t> generalmente ocurre en pacientes inmunocomprometidos y es rápidamente progresiva y potencialmente mortal. </a:t>
            </a:r>
            <a:r>
              <a:rPr lang="es-AR" sz="1800" b="1" dirty="0">
                <a:solidFill>
                  <a:srgbClr val="FFFF00"/>
                </a:solidFill>
              </a:rPr>
              <a:t>En la TC un dato clave diagnostico es la infiltración grasa </a:t>
            </a:r>
            <a:r>
              <a:rPr lang="es-AR" sz="1800" b="1" dirty="0" err="1">
                <a:solidFill>
                  <a:srgbClr val="FFFF00"/>
                </a:solidFill>
              </a:rPr>
              <a:t>periantral</a:t>
            </a:r>
            <a:r>
              <a:rPr lang="es-AR" sz="1800" b="1" dirty="0">
                <a:solidFill>
                  <a:srgbClr val="FFFF00"/>
                </a:solidFill>
              </a:rPr>
              <a:t>.</a:t>
            </a:r>
            <a:endParaRPr lang="es-CL" sz="1800" b="1" dirty="0">
              <a:solidFill>
                <a:srgbClr val="FFFF00"/>
              </a:solidFill>
            </a:endParaRPr>
          </a:p>
          <a:p>
            <a:endParaRPr lang="es-ES" dirty="0">
              <a:solidFill>
                <a:srgbClr val="C00000"/>
              </a:solidFill>
            </a:endParaRPr>
          </a:p>
          <a:p>
            <a:endParaRPr lang="es-AR" dirty="0"/>
          </a:p>
        </p:txBody>
      </p:sp>
    </p:spTree>
    <p:extLst>
      <p:ext uri="{BB962C8B-B14F-4D97-AF65-F5344CB8AC3E}">
        <p14:creationId xmlns:p14="http://schemas.microsoft.com/office/powerpoint/2010/main" val="1433056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10952"/>
            <a:ext cx="4795488" cy="5436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652120" y="2282532"/>
            <a:ext cx="3168352" cy="1600438"/>
          </a:xfrm>
          <a:prstGeom prst="rect">
            <a:avLst/>
          </a:prstGeom>
          <a:noFill/>
        </p:spPr>
        <p:txBody>
          <a:bodyPr wrap="square" rtlCol="0">
            <a:spAutoFit/>
          </a:bodyPr>
          <a:lstStyle/>
          <a:p>
            <a:pPr algn="just"/>
            <a:r>
              <a:rPr lang="es-CL" sz="1400" b="1" dirty="0"/>
              <a:t>Caso 18. </a:t>
            </a:r>
            <a:r>
              <a:rPr lang="es-CL" sz="1400" dirty="0"/>
              <a:t> Mujer de 59 años con diabetes con Dg de Sinusitis por </a:t>
            </a:r>
            <a:r>
              <a:rPr lang="es-CL" sz="1400" dirty="0" err="1"/>
              <a:t>Mucor</a:t>
            </a:r>
            <a:r>
              <a:rPr lang="es-CL" sz="1400" dirty="0"/>
              <a:t>.</a:t>
            </a:r>
          </a:p>
          <a:p>
            <a:pPr algn="just"/>
            <a:r>
              <a:rPr lang="es-AR" sz="1400" dirty="0"/>
              <a:t>TC axial con contraste muestra con un nivel de líquido de en el seno maxilar izquierdo consistente con la sinusitis. Asociado con hebras de grasa </a:t>
            </a:r>
            <a:r>
              <a:rPr lang="es-AR" sz="1400" dirty="0" err="1"/>
              <a:t>periantral</a:t>
            </a:r>
            <a:r>
              <a:rPr lang="es-AR" sz="1400" dirty="0"/>
              <a:t> a la izquierda.</a:t>
            </a:r>
            <a:endParaRPr lang="es-CL" sz="1400" dirty="0"/>
          </a:p>
        </p:txBody>
      </p:sp>
    </p:spTree>
    <p:extLst>
      <p:ext uri="{BB962C8B-B14F-4D97-AF65-F5344CB8AC3E}">
        <p14:creationId xmlns:p14="http://schemas.microsoft.com/office/powerpoint/2010/main" val="2053000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1268760"/>
            <a:ext cx="7239000" cy="3960440"/>
          </a:xfrm>
        </p:spPr>
        <p:txBody>
          <a:bodyPr>
            <a:normAutofit/>
          </a:bodyPr>
          <a:lstStyle/>
          <a:p>
            <a:pPr marL="0" indent="0" algn="just">
              <a:buNone/>
            </a:pPr>
            <a:r>
              <a:rPr lang="es-CL" sz="1800" b="1" dirty="0"/>
              <a:t>La </a:t>
            </a:r>
            <a:r>
              <a:rPr lang="es-CL" sz="1800" b="1" dirty="0" err="1"/>
              <a:t>otomastoiditis</a:t>
            </a:r>
            <a:r>
              <a:rPr lang="es-CL" sz="1800" b="1" dirty="0"/>
              <a:t> </a:t>
            </a:r>
            <a:r>
              <a:rPr lang="es-CL" sz="1800" dirty="0"/>
              <a:t>ocurre cuando la otitis media se propaga para involucrar las mastoides. En la TC, se observa una </a:t>
            </a:r>
            <a:r>
              <a:rPr lang="es-CL" sz="1800" dirty="0" err="1"/>
              <a:t>opacificación</a:t>
            </a:r>
            <a:r>
              <a:rPr lang="es-CL" sz="1800" dirty="0"/>
              <a:t> de la cavidad del oído medio y las mastoideas, sin destrucción ósea. </a:t>
            </a:r>
          </a:p>
          <a:p>
            <a:pPr marL="0" indent="0" algn="just">
              <a:buNone/>
            </a:pPr>
            <a:endParaRPr lang="es-CL" sz="1800" dirty="0"/>
          </a:p>
          <a:p>
            <a:pPr marL="0" indent="0" algn="just">
              <a:buNone/>
            </a:pPr>
            <a:r>
              <a:rPr lang="es-CL" sz="1800" b="1" dirty="0"/>
              <a:t>La mastoiditis coalescente </a:t>
            </a:r>
            <a:r>
              <a:rPr lang="es-CL" sz="1800" dirty="0"/>
              <a:t>es el progreso de una  mastoiditis, donde los tabiques de la mastoides se erosionan </a:t>
            </a:r>
            <a:r>
              <a:rPr lang="es-CL" sz="1800" dirty="0" err="1"/>
              <a:t>asociandose</a:t>
            </a:r>
            <a:r>
              <a:rPr lang="es-CL" sz="1800" dirty="0"/>
              <a:t> con derrame, la cual puede traer complicaciones intracraneales.</a:t>
            </a:r>
            <a:r>
              <a:rPr lang="es-AR" sz="1800" dirty="0"/>
              <a:t> La MRI es útil para evaluar la extensión intracraneal de la mastoiditis.</a:t>
            </a:r>
          </a:p>
          <a:p>
            <a:pPr marL="0" indent="0" algn="just">
              <a:buNone/>
            </a:pPr>
            <a:endParaRPr lang="es-AR" sz="1800" dirty="0"/>
          </a:p>
          <a:p>
            <a:pPr marL="0" indent="0" algn="just">
              <a:buNone/>
            </a:pPr>
            <a:r>
              <a:rPr lang="es-AR" sz="1800" b="1" dirty="0"/>
              <a:t>La </a:t>
            </a:r>
            <a:r>
              <a:rPr lang="es-AR" sz="1800" b="1" dirty="0" err="1"/>
              <a:t>apicitis</a:t>
            </a:r>
            <a:r>
              <a:rPr lang="es-AR" sz="1800" b="1" dirty="0"/>
              <a:t> petrosa</a:t>
            </a:r>
            <a:r>
              <a:rPr lang="es-AR" sz="1800" dirty="0"/>
              <a:t>, una condición análoga a la mastoiditis, que ocurre en el ápice petroso; donde  </a:t>
            </a:r>
            <a:r>
              <a:rPr lang="es-AR" sz="1800" b="1" dirty="0"/>
              <a:t>el síndrome de </a:t>
            </a:r>
            <a:r>
              <a:rPr lang="es-AR" sz="1800" b="1" dirty="0" err="1"/>
              <a:t>Gradenigo</a:t>
            </a:r>
            <a:r>
              <a:rPr lang="es-AR" sz="1800" dirty="0"/>
              <a:t> es una manifestación clásica  (Dolor facial + </a:t>
            </a:r>
            <a:r>
              <a:rPr lang="es-AR" sz="1800" dirty="0" err="1"/>
              <a:t>oftalmoplejia</a:t>
            </a:r>
            <a:r>
              <a:rPr lang="es-AR" sz="1800" dirty="0"/>
              <a:t> + otalgia/otorrea).</a:t>
            </a:r>
            <a:endParaRPr lang="es-CL" sz="1800" dirty="0"/>
          </a:p>
          <a:p>
            <a:pPr marL="0" indent="0">
              <a:buNone/>
            </a:pPr>
            <a:endParaRPr lang="es-CL" dirty="0"/>
          </a:p>
        </p:txBody>
      </p:sp>
    </p:spTree>
    <p:extLst>
      <p:ext uri="{BB962C8B-B14F-4D97-AF65-F5344CB8AC3E}">
        <p14:creationId xmlns:p14="http://schemas.microsoft.com/office/powerpoint/2010/main" val="4090529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7287" y="253874"/>
            <a:ext cx="4522481" cy="412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004" y="2708920"/>
            <a:ext cx="4363665" cy="396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169656" y="980728"/>
            <a:ext cx="3240360" cy="830997"/>
          </a:xfrm>
          <a:prstGeom prst="rect">
            <a:avLst/>
          </a:prstGeom>
          <a:noFill/>
        </p:spPr>
        <p:txBody>
          <a:bodyPr wrap="square" rtlCol="0">
            <a:spAutoFit/>
          </a:bodyPr>
          <a:lstStyle/>
          <a:p>
            <a:pPr algn="just"/>
            <a:r>
              <a:rPr lang="es-CL" sz="1600" b="1" dirty="0"/>
              <a:t>Caso 19. </a:t>
            </a:r>
            <a:r>
              <a:rPr lang="es-CL" sz="1600" dirty="0"/>
              <a:t>Niña de 13 años con Dg de Mastoiditis coalescente derecha con absceso </a:t>
            </a:r>
            <a:r>
              <a:rPr lang="es-CL" sz="1600" dirty="0" err="1"/>
              <a:t>extracraneal</a:t>
            </a:r>
            <a:r>
              <a:rPr lang="es-CL" sz="1600" dirty="0"/>
              <a:t>. </a:t>
            </a:r>
          </a:p>
        </p:txBody>
      </p:sp>
      <p:sp>
        <p:nvSpPr>
          <p:cNvPr id="5" name="4 CuadroTexto"/>
          <p:cNvSpPr txBox="1"/>
          <p:nvPr/>
        </p:nvSpPr>
        <p:spPr>
          <a:xfrm>
            <a:off x="251520" y="241288"/>
            <a:ext cx="432048" cy="369332"/>
          </a:xfrm>
          <a:prstGeom prst="rect">
            <a:avLst/>
          </a:prstGeom>
          <a:noFill/>
        </p:spPr>
        <p:txBody>
          <a:bodyPr wrap="square" rtlCol="0">
            <a:spAutoFit/>
          </a:bodyPr>
          <a:lstStyle/>
          <a:p>
            <a:r>
              <a:rPr lang="es-CL" b="1" dirty="0">
                <a:solidFill>
                  <a:srgbClr val="FF0000"/>
                </a:solidFill>
              </a:rPr>
              <a:t>A</a:t>
            </a:r>
          </a:p>
        </p:txBody>
      </p:sp>
      <p:sp>
        <p:nvSpPr>
          <p:cNvPr id="6" name="5 CuadroTexto"/>
          <p:cNvSpPr txBox="1"/>
          <p:nvPr/>
        </p:nvSpPr>
        <p:spPr>
          <a:xfrm>
            <a:off x="4608004" y="2703412"/>
            <a:ext cx="360040" cy="369332"/>
          </a:xfrm>
          <a:prstGeom prst="rect">
            <a:avLst/>
          </a:prstGeom>
          <a:noFill/>
        </p:spPr>
        <p:txBody>
          <a:bodyPr wrap="square" rtlCol="0">
            <a:spAutoFit/>
          </a:bodyPr>
          <a:lstStyle/>
          <a:p>
            <a:r>
              <a:rPr lang="es-CL" b="1" dirty="0">
                <a:solidFill>
                  <a:srgbClr val="FF0000"/>
                </a:solidFill>
              </a:rPr>
              <a:t>B</a:t>
            </a:r>
          </a:p>
        </p:txBody>
      </p:sp>
    </p:spTree>
    <p:extLst>
      <p:ext uri="{BB962C8B-B14F-4D97-AF65-F5344CB8AC3E}">
        <p14:creationId xmlns:p14="http://schemas.microsoft.com/office/powerpoint/2010/main" val="2369485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5355" y="764704"/>
            <a:ext cx="4020357" cy="462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3727" y="764704"/>
            <a:ext cx="4003983" cy="460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115616" y="5661248"/>
            <a:ext cx="6300192" cy="861774"/>
          </a:xfrm>
          <a:prstGeom prst="rect">
            <a:avLst/>
          </a:prstGeom>
          <a:noFill/>
        </p:spPr>
        <p:txBody>
          <a:bodyPr wrap="square" rtlCol="0">
            <a:spAutoFit/>
          </a:bodyPr>
          <a:lstStyle/>
          <a:p>
            <a:pPr algn="ctr"/>
            <a:r>
              <a:rPr lang="es-CL" b="1" dirty="0"/>
              <a:t>Caso 20. </a:t>
            </a:r>
            <a:r>
              <a:rPr lang="es-CL" dirty="0"/>
              <a:t>Niña de 11 años, se presento a urgencias con presentó con otorrea y diplopía. Se Dg: </a:t>
            </a:r>
            <a:r>
              <a:rPr lang="es-CL" dirty="0" err="1"/>
              <a:t>Apicitis</a:t>
            </a:r>
            <a:r>
              <a:rPr lang="es-CL" dirty="0"/>
              <a:t> petrosa izquierda.</a:t>
            </a:r>
          </a:p>
          <a:p>
            <a:pPr algn="just"/>
            <a:endParaRPr lang="es-CL" sz="1400" dirty="0"/>
          </a:p>
        </p:txBody>
      </p:sp>
      <p:sp>
        <p:nvSpPr>
          <p:cNvPr id="5" name="4 CuadroTexto"/>
          <p:cNvSpPr txBox="1"/>
          <p:nvPr/>
        </p:nvSpPr>
        <p:spPr>
          <a:xfrm>
            <a:off x="258455" y="764704"/>
            <a:ext cx="432048" cy="369332"/>
          </a:xfrm>
          <a:prstGeom prst="rect">
            <a:avLst/>
          </a:prstGeom>
          <a:noFill/>
        </p:spPr>
        <p:txBody>
          <a:bodyPr wrap="square" rtlCol="0">
            <a:spAutoFit/>
          </a:bodyPr>
          <a:lstStyle/>
          <a:p>
            <a:r>
              <a:rPr lang="es-CL" b="1" dirty="0">
                <a:solidFill>
                  <a:srgbClr val="FF0000"/>
                </a:solidFill>
              </a:rPr>
              <a:t>A</a:t>
            </a:r>
          </a:p>
        </p:txBody>
      </p:sp>
      <p:sp>
        <p:nvSpPr>
          <p:cNvPr id="6" name="5 CuadroTexto"/>
          <p:cNvSpPr txBox="1"/>
          <p:nvPr/>
        </p:nvSpPr>
        <p:spPr>
          <a:xfrm>
            <a:off x="4784294" y="814235"/>
            <a:ext cx="252028" cy="369332"/>
          </a:xfrm>
          <a:prstGeom prst="rect">
            <a:avLst/>
          </a:prstGeom>
          <a:noFill/>
        </p:spPr>
        <p:txBody>
          <a:bodyPr wrap="square" rtlCol="0">
            <a:spAutoFit/>
          </a:bodyPr>
          <a:lstStyle/>
          <a:p>
            <a:r>
              <a:rPr lang="es-CL" b="1" dirty="0">
                <a:solidFill>
                  <a:srgbClr val="FF0000"/>
                </a:solidFill>
              </a:rPr>
              <a:t>B</a:t>
            </a:r>
          </a:p>
        </p:txBody>
      </p:sp>
    </p:spTree>
    <p:extLst>
      <p:ext uri="{BB962C8B-B14F-4D97-AF65-F5344CB8AC3E}">
        <p14:creationId xmlns:p14="http://schemas.microsoft.com/office/powerpoint/2010/main" val="3128289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980728"/>
            <a:ext cx="7886700" cy="975642"/>
          </a:xfrm>
        </p:spPr>
        <p:txBody>
          <a:bodyPr>
            <a:normAutofit fontScale="90000"/>
          </a:bodyPr>
          <a:lstStyle/>
          <a:p>
            <a:r>
              <a:rPr lang="es-CL" sz="4000" b="1" dirty="0"/>
              <a:t>Columna cervical</a:t>
            </a:r>
            <a:br>
              <a:rPr lang="es-CL" dirty="0"/>
            </a:br>
            <a:endParaRPr lang="es-CL" dirty="0"/>
          </a:p>
        </p:txBody>
      </p:sp>
      <p:sp>
        <p:nvSpPr>
          <p:cNvPr id="3" name="2 Marcador de contenido"/>
          <p:cNvSpPr>
            <a:spLocks noGrp="1"/>
          </p:cNvSpPr>
          <p:nvPr>
            <p:ph idx="1"/>
          </p:nvPr>
        </p:nvSpPr>
        <p:spPr>
          <a:xfrm>
            <a:off x="628650" y="2051856"/>
            <a:ext cx="7886700" cy="3979639"/>
          </a:xfrm>
        </p:spPr>
        <p:txBody>
          <a:bodyPr>
            <a:normAutofit/>
          </a:bodyPr>
          <a:lstStyle/>
          <a:p>
            <a:pPr marL="0" indent="0" algn="just">
              <a:buNone/>
            </a:pPr>
            <a:r>
              <a:rPr lang="es-CL" sz="1800" dirty="0"/>
              <a:t>A nivel cervical se debe evaluar la unión </a:t>
            </a:r>
            <a:r>
              <a:rPr lang="es-CL" sz="1800" dirty="0" err="1"/>
              <a:t>craneo</a:t>
            </a:r>
            <a:r>
              <a:rPr lang="es-CL" sz="1800" dirty="0"/>
              <a:t>-cervical y toda la columna cervical visible.</a:t>
            </a:r>
          </a:p>
          <a:p>
            <a:pPr marL="0" indent="0" algn="just">
              <a:buNone/>
            </a:pPr>
            <a:endParaRPr lang="es-CL" sz="1800" dirty="0"/>
          </a:p>
          <a:p>
            <a:pPr marL="0" indent="0" algn="just">
              <a:buNone/>
            </a:pPr>
            <a:r>
              <a:rPr lang="es-CL" sz="1800" b="1" dirty="0" err="1"/>
              <a:t>Discitis</a:t>
            </a:r>
            <a:r>
              <a:rPr lang="es-CL" sz="1800" b="1" dirty="0"/>
              <a:t> bacteriana</a:t>
            </a:r>
            <a:r>
              <a:rPr lang="es-CL" sz="1800" dirty="0"/>
              <a:t> (Infección del disco intervertebral)</a:t>
            </a:r>
            <a:r>
              <a:rPr lang="es-CL" sz="1800" b="1" dirty="0"/>
              <a:t>  y osteomielitis </a:t>
            </a:r>
            <a:r>
              <a:rPr lang="es-CL" sz="1800" dirty="0"/>
              <a:t>(Infección de las vértebras.</a:t>
            </a:r>
          </a:p>
          <a:p>
            <a:pPr marL="0" indent="0" algn="just">
              <a:buNone/>
            </a:pPr>
            <a:endParaRPr lang="es-CL" sz="1800" dirty="0"/>
          </a:p>
          <a:p>
            <a:pPr marL="0" indent="0" algn="just">
              <a:buNone/>
            </a:pPr>
            <a:r>
              <a:rPr lang="es-CL" sz="1800" dirty="0"/>
              <a:t>La afectación infecciosa del espacio epidural puede ocurrir de forma aislada o dentro del contexto de infección vertebral. La TC no es el mejor método de estudio, pero se puede observar el LCR de atenuación mas baja  que la medula espinal, los cuales nos deben de alarmar.   </a:t>
            </a:r>
          </a:p>
        </p:txBody>
      </p:sp>
    </p:spTree>
    <p:extLst>
      <p:ext uri="{BB962C8B-B14F-4D97-AF65-F5344CB8AC3E}">
        <p14:creationId xmlns:p14="http://schemas.microsoft.com/office/powerpoint/2010/main" val="1040309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764704"/>
            <a:ext cx="3125506" cy="550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4355976" y="1844824"/>
            <a:ext cx="3960440" cy="2800767"/>
          </a:xfrm>
          <a:prstGeom prst="rect">
            <a:avLst/>
          </a:prstGeom>
          <a:noFill/>
        </p:spPr>
        <p:txBody>
          <a:bodyPr wrap="square" rtlCol="0">
            <a:spAutoFit/>
          </a:bodyPr>
          <a:lstStyle/>
          <a:p>
            <a:pPr algn="just"/>
            <a:r>
              <a:rPr lang="es-CL" sz="1600" b="1" dirty="0"/>
              <a:t>Caso 21.</a:t>
            </a:r>
            <a:r>
              <a:rPr lang="es-CL" sz="1600" dirty="0"/>
              <a:t> Hombre de 59 años con antecedentes de Infección del virus de la inmunodeficiencia humana y consumo de drogas por vía intravenosa con Dg: Flemón epidural.</a:t>
            </a:r>
          </a:p>
          <a:p>
            <a:pPr algn="just"/>
            <a:r>
              <a:rPr lang="es-CL" sz="1600" dirty="0"/>
              <a:t>Imagen de TC con contraste en corte sagital muestra edema </a:t>
            </a:r>
            <a:r>
              <a:rPr lang="es-CL" sz="1600" dirty="0" err="1"/>
              <a:t>prevertebral</a:t>
            </a:r>
            <a:r>
              <a:rPr lang="es-CL" sz="1600" dirty="0"/>
              <a:t>. También hay un realce  delgado en el espacio epidural anterior que se extiende desde las vértebras C1-C5, lo que es consistente con el flemón epidural. </a:t>
            </a:r>
            <a:r>
              <a:rPr lang="es-CL" sz="1600" dirty="0" err="1"/>
              <a:t>Tto</a:t>
            </a:r>
            <a:r>
              <a:rPr lang="es-CL" sz="1600" dirty="0"/>
              <a:t>: Se realizó drenaje quirúrgico.</a:t>
            </a:r>
          </a:p>
        </p:txBody>
      </p:sp>
    </p:spTree>
    <p:extLst>
      <p:ext uri="{BB962C8B-B14F-4D97-AF65-F5344CB8AC3E}">
        <p14:creationId xmlns:p14="http://schemas.microsoft.com/office/powerpoint/2010/main" val="225212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764704"/>
            <a:ext cx="7886700" cy="1214017"/>
          </a:xfrm>
        </p:spPr>
        <p:txBody>
          <a:bodyPr/>
          <a:lstStyle/>
          <a:p>
            <a:r>
              <a:rPr lang="es-CL" sz="3600" b="1" dirty="0"/>
              <a:t>Órbitas y cerebro</a:t>
            </a:r>
            <a:br>
              <a:rPr lang="es-CL" b="1" dirty="0"/>
            </a:br>
            <a:endParaRPr lang="es-CL" dirty="0"/>
          </a:p>
        </p:txBody>
      </p:sp>
      <p:sp>
        <p:nvSpPr>
          <p:cNvPr id="3" name="2 Marcador de contenido"/>
          <p:cNvSpPr>
            <a:spLocks noGrp="1"/>
          </p:cNvSpPr>
          <p:nvPr>
            <p:ph idx="1"/>
          </p:nvPr>
        </p:nvSpPr>
        <p:spPr>
          <a:xfrm>
            <a:off x="611560" y="2348880"/>
            <a:ext cx="7886700" cy="3266637"/>
          </a:xfrm>
        </p:spPr>
        <p:txBody>
          <a:bodyPr>
            <a:normAutofit lnSpcReduction="10000"/>
          </a:bodyPr>
          <a:lstStyle/>
          <a:p>
            <a:pPr algn="just"/>
            <a:r>
              <a:rPr lang="es-CL" sz="1800" dirty="0"/>
              <a:t>La infección </a:t>
            </a:r>
            <a:r>
              <a:rPr lang="es-CL" sz="1800" dirty="0" err="1"/>
              <a:t>intraorbitaria</a:t>
            </a:r>
            <a:r>
              <a:rPr lang="es-CL" sz="1800" dirty="0"/>
              <a:t>  o la progresión de una infección a espacio orbitario,  puede provocar trombosis de la vena oftálmica superior, la cual puede propagarse al seno cavernoso.</a:t>
            </a:r>
          </a:p>
          <a:p>
            <a:pPr marL="0" indent="0" algn="just">
              <a:buNone/>
            </a:pPr>
            <a:endParaRPr lang="es-CL" sz="1800" dirty="0"/>
          </a:p>
          <a:p>
            <a:pPr algn="just"/>
            <a:r>
              <a:rPr lang="es-CL" sz="1800" dirty="0"/>
              <a:t>La trombosis de la vena oftálmica superior aparece en las imágenes de TC con contraste como el agrandamiento asociado con un defecto de llenado central y el alteración de grasa circundante.</a:t>
            </a:r>
          </a:p>
          <a:p>
            <a:pPr marL="0" indent="0" algn="just">
              <a:buNone/>
            </a:pPr>
            <a:endParaRPr lang="es-CL" sz="1800" dirty="0"/>
          </a:p>
          <a:p>
            <a:pPr algn="just"/>
            <a:r>
              <a:rPr lang="es-CL" sz="1800" dirty="0"/>
              <a:t>La trombosis del seno cavernoso, se evidencia como una protuberancia externa de la pared lateral, que  normalmente es recta o cóncava, asociada con defectos de llenado.</a:t>
            </a:r>
          </a:p>
        </p:txBody>
      </p:sp>
    </p:spTree>
    <p:extLst>
      <p:ext uri="{BB962C8B-B14F-4D97-AF65-F5344CB8AC3E}">
        <p14:creationId xmlns:p14="http://schemas.microsoft.com/office/powerpoint/2010/main" val="37416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399032"/>
          </a:xfrm>
        </p:spPr>
        <p:txBody>
          <a:bodyPr>
            <a:noAutofit/>
          </a:bodyPr>
          <a:lstStyle/>
          <a:p>
            <a:r>
              <a:rPr lang="es-CL" sz="2800" b="1" dirty="0"/>
              <a:t>Áreas de evaluación en la lista de verificación del análisis del CT de cuello</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90750" y="2167731"/>
            <a:ext cx="476250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962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563888" y="427891"/>
            <a:ext cx="4968552" cy="593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11560" y="1772816"/>
            <a:ext cx="2592288" cy="3293209"/>
          </a:xfrm>
          <a:prstGeom prst="rect">
            <a:avLst/>
          </a:prstGeom>
          <a:solidFill>
            <a:schemeClr val="bg1"/>
          </a:solidFill>
        </p:spPr>
        <p:txBody>
          <a:bodyPr wrap="square" rtlCol="0">
            <a:spAutoFit/>
          </a:bodyPr>
          <a:lstStyle/>
          <a:p>
            <a:pPr algn="just"/>
            <a:r>
              <a:rPr lang="es-CL" sz="1600" b="1" dirty="0"/>
              <a:t>Caso  22.</a:t>
            </a:r>
            <a:r>
              <a:rPr lang="es-CL" sz="1600" dirty="0"/>
              <a:t> Niña de 14 años con Dg Trombosis del seno cavernoso.</a:t>
            </a:r>
          </a:p>
          <a:p>
            <a:pPr algn="just"/>
            <a:r>
              <a:rPr lang="es-CL" sz="1600" dirty="0"/>
              <a:t>Imagen de TC con contraste corte axial , muestra un realce incompleto del seno cavernoso izquierdo. </a:t>
            </a:r>
          </a:p>
          <a:p>
            <a:pPr algn="just"/>
            <a:r>
              <a:rPr lang="es-CL" sz="1600" dirty="0"/>
              <a:t>Dilatación de la vena oftálmica superior izquierda sin  realce asociado con edema subcutáneo asociado de la cara y edema en la órbita izquierda.</a:t>
            </a:r>
          </a:p>
        </p:txBody>
      </p:sp>
    </p:spTree>
    <p:extLst>
      <p:ext uri="{BB962C8B-B14F-4D97-AF65-F5344CB8AC3E}">
        <p14:creationId xmlns:p14="http://schemas.microsoft.com/office/powerpoint/2010/main" val="165828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98675" y="1340768"/>
            <a:ext cx="7931224" cy="3816424"/>
          </a:xfrm>
        </p:spPr>
        <p:txBody>
          <a:bodyPr>
            <a:noAutofit/>
          </a:bodyPr>
          <a:lstStyle/>
          <a:p>
            <a:pPr algn="just"/>
            <a:endParaRPr lang="es-CL" sz="1800" dirty="0">
              <a:solidFill>
                <a:srgbClr val="C00000"/>
              </a:solidFill>
            </a:endParaRPr>
          </a:p>
          <a:p>
            <a:pPr algn="just"/>
            <a:r>
              <a:rPr lang="es-CL" sz="1800" dirty="0">
                <a:solidFill>
                  <a:srgbClr val="FFFF00"/>
                </a:solidFill>
              </a:rPr>
              <a:t>Los abscesos epidurales son acumulaciones de pus en el espacio epidural y se deben más comúnmente a infecciones </a:t>
            </a:r>
            <a:r>
              <a:rPr lang="es-CL" sz="1800" dirty="0" err="1">
                <a:solidFill>
                  <a:srgbClr val="FFFF00"/>
                </a:solidFill>
              </a:rPr>
              <a:t>sinusales</a:t>
            </a:r>
            <a:r>
              <a:rPr lang="es-CL" sz="1800" dirty="0">
                <a:solidFill>
                  <a:srgbClr val="FFFF00"/>
                </a:solidFill>
              </a:rPr>
              <a:t>. Las imágenes de TC muestran una colección que realza en su borde con características de una colección epidural (forma </a:t>
            </a:r>
            <a:r>
              <a:rPr lang="es-CL" sz="1800" dirty="0" err="1">
                <a:solidFill>
                  <a:srgbClr val="FFFF00"/>
                </a:solidFill>
              </a:rPr>
              <a:t>lentiforme</a:t>
            </a:r>
            <a:r>
              <a:rPr lang="es-CL" sz="1800" dirty="0">
                <a:solidFill>
                  <a:srgbClr val="FFFF00"/>
                </a:solidFill>
              </a:rPr>
              <a:t>, sin  cruce de suturas ). </a:t>
            </a:r>
          </a:p>
          <a:p>
            <a:pPr marL="0" indent="0" algn="just">
              <a:buNone/>
            </a:pPr>
            <a:endParaRPr lang="es-CL" sz="1800" dirty="0"/>
          </a:p>
          <a:p>
            <a:pPr marL="0" indent="0" algn="just">
              <a:buNone/>
            </a:pPr>
            <a:endParaRPr lang="es-CL" sz="1800" dirty="0"/>
          </a:p>
          <a:p>
            <a:pPr algn="just"/>
            <a:r>
              <a:rPr lang="es-CL" sz="1800" dirty="0"/>
              <a:t>Un absceso cerebral, se observa como un anillo </a:t>
            </a:r>
            <a:r>
              <a:rPr lang="es-CL" sz="1800" dirty="0" err="1"/>
              <a:t>intraparenquimatoso</a:t>
            </a:r>
            <a:r>
              <a:rPr lang="es-CL" sz="1800" dirty="0"/>
              <a:t> </a:t>
            </a:r>
            <a:r>
              <a:rPr lang="es-CL" sz="1800" dirty="0" err="1"/>
              <a:t>hiperatenuante</a:t>
            </a:r>
            <a:r>
              <a:rPr lang="es-CL" sz="1800" dirty="0"/>
              <a:t> que realza después de la administración de contraste asociándose con las áreas de </a:t>
            </a:r>
            <a:r>
              <a:rPr lang="es-CL" sz="1800" dirty="0" err="1"/>
              <a:t>hipoatenuación</a:t>
            </a:r>
            <a:r>
              <a:rPr lang="es-CL" sz="1800" dirty="0"/>
              <a:t> internas y adyacentes que representan material purulento y edema.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1006475"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904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94462" y="543075"/>
            <a:ext cx="3682687" cy="478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523829"/>
            <a:ext cx="3672408" cy="476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768699" y="5661248"/>
            <a:ext cx="7632848" cy="369332"/>
          </a:xfrm>
          <a:prstGeom prst="rect">
            <a:avLst/>
          </a:prstGeom>
          <a:noFill/>
        </p:spPr>
        <p:txBody>
          <a:bodyPr wrap="square" rtlCol="0">
            <a:spAutoFit/>
          </a:bodyPr>
          <a:lstStyle/>
          <a:p>
            <a:pPr algn="ctr"/>
            <a:r>
              <a:rPr lang="es-CL" b="1" dirty="0"/>
              <a:t>Caso 23. </a:t>
            </a:r>
            <a:r>
              <a:rPr lang="es-CL" dirty="0"/>
              <a:t>Niño de 13 años con Dg de Absceso epidural y flemón </a:t>
            </a:r>
            <a:r>
              <a:rPr lang="es-CL" dirty="0" err="1"/>
              <a:t>subgaleal</a:t>
            </a:r>
            <a:r>
              <a:rPr lang="es-CL" sz="1600" dirty="0"/>
              <a:t>.</a:t>
            </a:r>
          </a:p>
        </p:txBody>
      </p:sp>
      <p:sp>
        <p:nvSpPr>
          <p:cNvPr id="5" name="4 CuadroTexto"/>
          <p:cNvSpPr txBox="1"/>
          <p:nvPr/>
        </p:nvSpPr>
        <p:spPr>
          <a:xfrm>
            <a:off x="3779912" y="586474"/>
            <a:ext cx="432048" cy="369332"/>
          </a:xfrm>
          <a:prstGeom prst="rect">
            <a:avLst/>
          </a:prstGeom>
          <a:noFill/>
        </p:spPr>
        <p:txBody>
          <a:bodyPr wrap="square" rtlCol="0">
            <a:spAutoFit/>
          </a:bodyPr>
          <a:lstStyle/>
          <a:p>
            <a:r>
              <a:rPr lang="es-CL" b="1" dirty="0">
                <a:solidFill>
                  <a:srgbClr val="FF0000"/>
                </a:solidFill>
              </a:rPr>
              <a:t>A</a:t>
            </a:r>
          </a:p>
        </p:txBody>
      </p:sp>
      <p:sp>
        <p:nvSpPr>
          <p:cNvPr id="6" name="5 CuadroTexto"/>
          <p:cNvSpPr txBox="1"/>
          <p:nvPr/>
        </p:nvSpPr>
        <p:spPr>
          <a:xfrm>
            <a:off x="8169757" y="586474"/>
            <a:ext cx="432048" cy="369332"/>
          </a:xfrm>
          <a:prstGeom prst="rect">
            <a:avLst/>
          </a:prstGeom>
          <a:noFill/>
        </p:spPr>
        <p:txBody>
          <a:bodyPr wrap="square" rtlCol="0">
            <a:spAutoFit/>
          </a:bodyPr>
          <a:lstStyle/>
          <a:p>
            <a:r>
              <a:rPr lang="es-CL" b="1" dirty="0">
                <a:solidFill>
                  <a:srgbClr val="FF0000"/>
                </a:solidFill>
              </a:rPr>
              <a:t>B</a:t>
            </a:r>
          </a:p>
        </p:txBody>
      </p:sp>
    </p:spTree>
    <p:extLst>
      <p:ext uri="{BB962C8B-B14F-4D97-AF65-F5344CB8AC3E}">
        <p14:creationId xmlns:p14="http://schemas.microsoft.com/office/powerpoint/2010/main" val="782085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86666"/>
            <a:ext cx="4009274" cy="4832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1272" y="476672"/>
            <a:ext cx="4017565" cy="484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971600" y="5547628"/>
            <a:ext cx="7079345" cy="646331"/>
          </a:xfrm>
          <a:prstGeom prst="rect">
            <a:avLst/>
          </a:prstGeom>
          <a:solidFill>
            <a:schemeClr val="bg1"/>
          </a:solidFill>
        </p:spPr>
        <p:txBody>
          <a:bodyPr wrap="square" rtlCol="0">
            <a:spAutoFit/>
          </a:bodyPr>
          <a:lstStyle/>
          <a:p>
            <a:pPr algn="ctr"/>
            <a:r>
              <a:rPr lang="es-CL" b="1" dirty="0"/>
              <a:t>Caso 24. </a:t>
            </a:r>
            <a:r>
              <a:rPr lang="es-CL" dirty="0"/>
              <a:t> Hombre de 22 años  con Dg Sinusitis frontal izquierda y absceso del lóbulo frontal izquierdo.</a:t>
            </a:r>
          </a:p>
        </p:txBody>
      </p:sp>
      <p:sp>
        <p:nvSpPr>
          <p:cNvPr id="2" name="1 CuadroTexto"/>
          <p:cNvSpPr txBox="1"/>
          <p:nvPr/>
        </p:nvSpPr>
        <p:spPr>
          <a:xfrm>
            <a:off x="395536" y="620688"/>
            <a:ext cx="576064" cy="369332"/>
          </a:xfrm>
          <a:prstGeom prst="rect">
            <a:avLst/>
          </a:prstGeom>
          <a:noFill/>
        </p:spPr>
        <p:txBody>
          <a:bodyPr wrap="square" rtlCol="0">
            <a:spAutoFit/>
          </a:bodyPr>
          <a:lstStyle/>
          <a:p>
            <a:r>
              <a:rPr lang="es-CL" b="1" dirty="0">
                <a:solidFill>
                  <a:schemeClr val="bg1"/>
                </a:solidFill>
              </a:rPr>
              <a:t>A</a:t>
            </a:r>
          </a:p>
        </p:txBody>
      </p:sp>
      <p:sp>
        <p:nvSpPr>
          <p:cNvPr id="3" name="2 CuadroTexto"/>
          <p:cNvSpPr txBox="1"/>
          <p:nvPr/>
        </p:nvSpPr>
        <p:spPr>
          <a:xfrm>
            <a:off x="4738368" y="620688"/>
            <a:ext cx="492776" cy="369332"/>
          </a:xfrm>
          <a:prstGeom prst="rect">
            <a:avLst/>
          </a:prstGeom>
          <a:noFill/>
        </p:spPr>
        <p:txBody>
          <a:bodyPr wrap="square" rtlCol="0">
            <a:spAutoFit/>
          </a:bodyPr>
          <a:lstStyle/>
          <a:p>
            <a:r>
              <a:rPr lang="es-CL" b="1" dirty="0">
                <a:solidFill>
                  <a:schemeClr val="bg1"/>
                </a:solidFill>
              </a:rPr>
              <a:t>B</a:t>
            </a:r>
          </a:p>
        </p:txBody>
      </p:sp>
    </p:spTree>
    <p:extLst>
      <p:ext uri="{BB962C8B-B14F-4D97-AF65-F5344CB8AC3E}">
        <p14:creationId xmlns:p14="http://schemas.microsoft.com/office/powerpoint/2010/main" val="1868695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7781" y="836712"/>
            <a:ext cx="8820472" cy="1296144"/>
          </a:xfrm>
        </p:spPr>
        <p:txBody>
          <a:bodyPr>
            <a:normAutofit/>
          </a:bodyPr>
          <a:lstStyle/>
          <a:p>
            <a:r>
              <a:rPr lang="es-CL" sz="3600" b="1" dirty="0" err="1"/>
              <a:t>Apices</a:t>
            </a:r>
            <a:r>
              <a:rPr lang="es-CL" sz="3600" b="1" dirty="0"/>
              <a:t> pulmonares </a:t>
            </a:r>
            <a:endParaRPr lang="es-CL" dirty="0"/>
          </a:p>
        </p:txBody>
      </p:sp>
      <p:sp>
        <p:nvSpPr>
          <p:cNvPr id="3" name="2 Marcador de contenido"/>
          <p:cNvSpPr>
            <a:spLocks noGrp="1"/>
          </p:cNvSpPr>
          <p:nvPr>
            <p:ph idx="1"/>
          </p:nvPr>
        </p:nvSpPr>
        <p:spPr>
          <a:xfrm>
            <a:off x="755576" y="2348880"/>
            <a:ext cx="7488832" cy="2683495"/>
          </a:xfrm>
        </p:spPr>
        <p:txBody>
          <a:bodyPr>
            <a:normAutofit fontScale="92500" lnSpcReduction="10000"/>
          </a:bodyPr>
          <a:lstStyle/>
          <a:p>
            <a:pPr algn="just"/>
            <a:r>
              <a:rPr lang="es-CL" sz="2000" dirty="0"/>
              <a:t>Neumonía: Opacidades nodulares y / o consolidaciones en el parénquima pulmonar. La CT es más sensible que la radiografía de tórax para la detección de neumonía.</a:t>
            </a:r>
          </a:p>
          <a:p>
            <a:pPr marL="0" indent="0" algn="just">
              <a:buNone/>
            </a:pPr>
            <a:endParaRPr lang="es-CL" sz="2000" dirty="0"/>
          </a:p>
          <a:p>
            <a:pPr algn="just"/>
            <a:r>
              <a:rPr lang="es-CL" sz="2000" dirty="0"/>
              <a:t>Se pueden visualizar nódulos o masas, como por </a:t>
            </a:r>
            <a:r>
              <a:rPr lang="es-CL" sz="2000" dirty="0" err="1"/>
              <a:t>Ej</a:t>
            </a:r>
            <a:r>
              <a:rPr lang="es-CL" sz="2000" dirty="0"/>
              <a:t>: </a:t>
            </a:r>
            <a:r>
              <a:rPr lang="es-CL" sz="2000" dirty="0" err="1"/>
              <a:t>Embolos</a:t>
            </a:r>
            <a:r>
              <a:rPr lang="es-CL" sz="2000" dirty="0"/>
              <a:t> sépticos en presencia de trombosis de la vena yugular interna puede confirmar el diagnóstico del síndrome de </a:t>
            </a:r>
            <a:r>
              <a:rPr lang="es-CL" sz="2000" dirty="0" err="1"/>
              <a:t>Lemierre</a:t>
            </a:r>
            <a:r>
              <a:rPr lang="es-CL" sz="2000" dirty="0"/>
              <a:t>  o lesiones </a:t>
            </a:r>
            <a:r>
              <a:rPr lang="es-CL" sz="2000" dirty="0" err="1"/>
              <a:t>neoplasicas</a:t>
            </a:r>
            <a:r>
              <a:rPr lang="es-CL" sz="2000" dirty="0"/>
              <a:t> 1rias o </a:t>
            </a:r>
            <a:r>
              <a:rPr lang="es-CL" sz="2000" dirty="0" err="1"/>
              <a:t>Metastasis</a:t>
            </a:r>
            <a:r>
              <a:rPr lang="es-CL" sz="2000" dirty="0"/>
              <a:t>.</a:t>
            </a:r>
          </a:p>
          <a:p>
            <a:pPr marL="0" indent="0">
              <a:buNone/>
            </a:pPr>
            <a:r>
              <a:rPr lang="es-CL" dirty="0"/>
              <a:t>  </a:t>
            </a:r>
          </a:p>
        </p:txBody>
      </p:sp>
    </p:spTree>
    <p:extLst>
      <p:ext uri="{BB962C8B-B14F-4D97-AF65-F5344CB8AC3E}">
        <p14:creationId xmlns:p14="http://schemas.microsoft.com/office/powerpoint/2010/main" val="3184267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20688"/>
            <a:ext cx="7886700" cy="1325563"/>
          </a:xfrm>
        </p:spPr>
        <p:txBody>
          <a:bodyPr/>
          <a:lstStyle/>
          <a:p>
            <a:r>
              <a:rPr lang="es-CL" sz="3200" b="1" dirty="0"/>
              <a:t>Mediastino Superior</a:t>
            </a:r>
            <a:br>
              <a:rPr lang="es-CL" dirty="0"/>
            </a:br>
            <a:endParaRPr lang="es-CL" dirty="0"/>
          </a:p>
        </p:txBody>
      </p:sp>
      <p:sp>
        <p:nvSpPr>
          <p:cNvPr id="3" name="2 Marcador de contenido"/>
          <p:cNvSpPr>
            <a:spLocks noGrp="1"/>
          </p:cNvSpPr>
          <p:nvPr>
            <p:ph idx="1"/>
          </p:nvPr>
        </p:nvSpPr>
        <p:spPr/>
        <p:txBody>
          <a:bodyPr/>
          <a:lstStyle/>
          <a:p>
            <a:pPr algn="just"/>
            <a:r>
              <a:rPr lang="es-CL" sz="1800" dirty="0"/>
              <a:t>Cuando hay una infección </a:t>
            </a:r>
            <a:r>
              <a:rPr lang="es-CL" sz="1800" dirty="0" err="1"/>
              <a:t>orofaríngea</a:t>
            </a:r>
            <a:r>
              <a:rPr lang="es-CL" sz="1800" dirty="0"/>
              <a:t> o dental </a:t>
            </a:r>
            <a:r>
              <a:rPr lang="es-CL" sz="1800" b="1" dirty="0"/>
              <a:t>siempre </a:t>
            </a:r>
            <a:r>
              <a:rPr lang="es-CL" sz="1800" dirty="0"/>
              <a:t>evaluar el Mediastino, ya que se puede presentar un </a:t>
            </a:r>
            <a:r>
              <a:rPr lang="es-CL" sz="1800" dirty="0" err="1"/>
              <a:t>mediastinitis</a:t>
            </a:r>
            <a:r>
              <a:rPr lang="es-CL" sz="1800" dirty="0"/>
              <a:t> necrotizante descendente. En TC se observaría alteraciones de grasa, miositis, colecciones de líquido mediastínico, derrame pleural y pericárdico, adenopatía cervical y trombosis vascular.</a:t>
            </a:r>
          </a:p>
          <a:p>
            <a:pPr marL="0" indent="0" algn="just">
              <a:buNone/>
            </a:pPr>
            <a:endParaRPr lang="es-CL" sz="1800" dirty="0"/>
          </a:p>
          <a:p>
            <a:pPr algn="just"/>
            <a:r>
              <a:rPr lang="es-CL" sz="1800" dirty="0"/>
              <a:t>Aneurisma aórtico torácico, las disecciones aórticas, las úlceras penetrantes y los ateromas grandes son otras afecciones patológicas aórticas que se pueden ver en la TC del cuello y que es importante reconocer.</a:t>
            </a:r>
          </a:p>
          <a:p>
            <a:pPr marL="0" indent="0" algn="just">
              <a:buNone/>
            </a:pPr>
            <a:endParaRPr lang="es-CL" sz="1800" dirty="0"/>
          </a:p>
          <a:p>
            <a:pPr algn="just"/>
            <a:r>
              <a:rPr lang="es-CL" sz="1800" dirty="0"/>
              <a:t>Masa </a:t>
            </a:r>
            <a:r>
              <a:rPr lang="es-CL" sz="1800" dirty="0" err="1"/>
              <a:t>mediastínica</a:t>
            </a:r>
            <a:r>
              <a:rPr lang="es-CL" sz="1800" dirty="0"/>
              <a:t> anterior en un paciente con adenopatía cervical puede ayudar al médico a diagnosticar el linfoma.</a:t>
            </a:r>
          </a:p>
          <a:p>
            <a:pPr marL="0" indent="0">
              <a:buNone/>
            </a:pPr>
            <a:endParaRPr lang="es-CL" dirty="0"/>
          </a:p>
        </p:txBody>
      </p:sp>
    </p:spTree>
    <p:extLst>
      <p:ext uri="{BB962C8B-B14F-4D97-AF65-F5344CB8AC3E}">
        <p14:creationId xmlns:p14="http://schemas.microsoft.com/office/powerpoint/2010/main" val="1131217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6597"/>
            <a:ext cx="3551260" cy="5105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980728"/>
            <a:ext cx="4464496" cy="3862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187757" y="5381927"/>
            <a:ext cx="6526190" cy="584775"/>
          </a:xfrm>
          <a:prstGeom prst="rect">
            <a:avLst/>
          </a:prstGeom>
          <a:noFill/>
        </p:spPr>
        <p:txBody>
          <a:bodyPr wrap="square" rtlCol="0">
            <a:spAutoFit/>
          </a:bodyPr>
          <a:lstStyle/>
          <a:p>
            <a:pPr algn="ctr"/>
            <a:r>
              <a:rPr lang="es-CL" sz="1600" b="1" dirty="0"/>
              <a:t>Caso  25. </a:t>
            </a:r>
            <a:r>
              <a:rPr lang="es-CL" sz="1600" dirty="0"/>
              <a:t> Mujer de 50 años con antecedente de haberse sometido a un procedimiento dental, quien presento  Dg </a:t>
            </a:r>
            <a:r>
              <a:rPr lang="es-CL" sz="1600" dirty="0" err="1"/>
              <a:t>Mediastinitis</a:t>
            </a:r>
            <a:r>
              <a:rPr lang="es-CL" sz="1600" dirty="0"/>
              <a:t> descendente. </a:t>
            </a:r>
          </a:p>
        </p:txBody>
      </p:sp>
      <p:sp>
        <p:nvSpPr>
          <p:cNvPr id="3" name="2 CuadroTexto"/>
          <p:cNvSpPr txBox="1"/>
          <p:nvPr/>
        </p:nvSpPr>
        <p:spPr>
          <a:xfrm>
            <a:off x="251520" y="230870"/>
            <a:ext cx="648072" cy="369332"/>
          </a:xfrm>
          <a:prstGeom prst="rect">
            <a:avLst/>
          </a:prstGeom>
          <a:noFill/>
        </p:spPr>
        <p:txBody>
          <a:bodyPr wrap="square" rtlCol="0">
            <a:spAutoFit/>
          </a:bodyPr>
          <a:lstStyle/>
          <a:p>
            <a:r>
              <a:rPr lang="es-CL" b="1" dirty="0">
                <a:solidFill>
                  <a:srgbClr val="FF0000"/>
                </a:solidFill>
              </a:rPr>
              <a:t>A</a:t>
            </a:r>
          </a:p>
        </p:txBody>
      </p:sp>
      <p:sp>
        <p:nvSpPr>
          <p:cNvPr id="5" name="4 CuadroTexto"/>
          <p:cNvSpPr txBox="1"/>
          <p:nvPr/>
        </p:nvSpPr>
        <p:spPr>
          <a:xfrm>
            <a:off x="4450852" y="1132609"/>
            <a:ext cx="720080" cy="369332"/>
          </a:xfrm>
          <a:prstGeom prst="rect">
            <a:avLst/>
          </a:prstGeom>
          <a:noFill/>
        </p:spPr>
        <p:txBody>
          <a:bodyPr wrap="square" rtlCol="0">
            <a:spAutoFit/>
          </a:bodyPr>
          <a:lstStyle/>
          <a:p>
            <a:r>
              <a:rPr lang="es-CL" b="1" dirty="0">
                <a:solidFill>
                  <a:srgbClr val="FF0000"/>
                </a:solidFill>
              </a:rPr>
              <a:t>B</a:t>
            </a:r>
          </a:p>
        </p:txBody>
      </p:sp>
    </p:spTree>
    <p:extLst>
      <p:ext uri="{BB962C8B-B14F-4D97-AF65-F5344CB8AC3E}">
        <p14:creationId xmlns:p14="http://schemas.microsoft.com/office/powerpoint/2010/main" val="785109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692696"/>
            <a:ext cx="7886700" cy="1325563"/>
          </a:xfrm>
        </p:spPr>
        <p:txBody>
          <a:bodyPr>
            <a:normAutofit/>
          </a:bodyPr>
          <a:lstStyle/>
          <a:p>
            <a:r>
              <a:rPr lang="es-CL" sz="3600" b="1" dirty="0"/>
              <a:t>Conclusiones</a:t>
            </a:r>
          </a:p>
        </p:txBody>
      </p:sp>
      <p:sp>
        <p:nvSpPr>
          <p:cNvPr id="3" name="2 Marcador de contenido"/>
          <p:cNvSpPr>
            <a:spLocks noGrp="1"/>
          </p:cNvSpPr>
          <p:nvPr>
            <p:ph idx="1"/>
          </p:nvPr>
        </p:nvSpPr>
        <p:spPr>
          <a:xfrm>
            <a:off x="683568" y="2132856"/>
            <a:ext cx="7886700" cy="3259559"/>
          </a:xfrm>
        </p:spPr>
        <p:txBody>
          <a:bodyPr>
            <a:normAutofit/>
          </a:bodyPr>
          <a:lstStyle/>
          <a:p>
            <a:pPr algn="just"/>
            <a:r>
              <a:rPr lang="es-ES" sz="1800" dirty="0"/>
              <a:t>En el entorno del departamento de emergencias, la TC se realiza para investigar síntomas infecciosos o inflamatorios agudos y procesos crónicos.</a:t>
            </a:r>
          </a:p>
          <a:p>
            <a:pPr marL="0" indent="0" algn="just">
              <a:buNone/>
            </a:pPr>
            <a:endParaRPr lang="es-ES" sz="1800" dirty="0"/>
          </a:p>
          <a:p>
            <a:pPr algn="just"/>
            <a:r>
              <a:rPr lang="es-ES" sz="1800" dirty="0"/>
              <a:t>La Tomografía de cuello, debe de realizarse con contraste intravenoso para poder evaluar mejor las estructuras.</a:t>
            </a:r>
          </a:p>
          <a:p>
            <a:pPr marL="0" indent="0" algn="just">
              <a:buNone/>
            </a:pPr>
            <a:endParaRPr lang="es-ES" sz="1800" dirty="0"/>
          </a:p>
          <a:p>
            <a:pPr algn="just"/>
            <a:r>
              <a:rPr lang="es-AR" sz="1800" dirty="0"/>
              <a:t>Siempre realizar evaluación sistemáticamente  de las 12 áreas, así lograr</a:t>
            </a:r>
            <a:r>
              <a:rPr lang="es-ES" sz="1800" dirty="0"/>
              <a:t> identificar los hallazgos sobresalientes y formular el diagnóstico correcto.</a:t>
            </a:r>
            <a:r>
              <a:rPr lang="es-AR" sz="1800" dirty="0"/>
              <a:t> </a:t>
            </a:r>
            <a:endParaRPr lang="es-CL" sz="1800" dirty="0"/>
          </a:p>
        </p:txBody>
      </p:sp>
    </p:spTree>
    <p:extLst>
      <p:ext uri="{BB962C8B-B14F-4D97-AF65-F5344CB8AC3E}">
        <p14:creationId xmlns:p14="http://schemas.microsoft.com/office/powerpoint/2010/main" val="4116220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708920"/>
            <a:ext cx="7886700" cy="1325563"/>
          </a:xfrm>
        </p:spPr>
        <p:txBody>
          <a:bodyPr>
            <a:noAutofit/>
          </a:bodyPr>
          <a:lstStyle/>
          <a:p>
            <a:pPr algn="ctr"/>
            <a:r>
              <a:rPr lang="es-CL" sz="9600" b="1" dirty="0"/>
              <a:t>GRACIAS !!</a:t>
            </a:r>
          </a:p>
        </p:txBody>
      </p:sp>
    </p:spTree>
    <p:extLst>
      <p:ext uri="{BB962C8B-B14F-4D97-AF65-F5344CB8AC3E}">
        <p14:creationId xmlns:p14="http://schemas.microsoft.com/office/powerpoint/2010/main" val="4054122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41BCC-7586-47B1-8338-1E20B727420A}"/>
              </a:ext>
            </a:extLst>
          </p:cNvPr>
          <p:cNvSpPr>
            <a:spLocks noGrp="1"/>
          </p:cNvSpPr>
          <p:nvPr>
            <p:ph type="title"/>
          </p:nvPr>
        </p:nvSpPr>
        <p:spPr>
          <a:xfrm>
            <a:off x="800100" y="988906"/>
            <a:ext cx="7543800" cy="1225046"/>
          </a:xfrm>
        </p:spPr>
        <p:txBody>
          <a:bodyPr>
            <a:normAutofit fontScale="90000"/>
          </a:bodyPr>
          <a:lstStyle/>
          <a:p>
            <a:br>
              <a:rPr lang="es-AR" sz="4400" b="1" dirty="0"/>
            </a:br>
            <a:r>
              <a:rPr lang="es-AR" sz="4400" b="1" dirty="0"/>
              <a:t>Protocolo TC para cuello</a:t>
            </a:r>
            <a:br>
              <a:rPr lang="es-AR" b="1" dirty="0"/>
            </a:br>
            <a:endParaRPr lang="es-AR" dirty="0"/>
          </a:p>
        </p:txBody>
      </p:sp>
      <p:sp>
        <p:nvSpPr>
          <p:cNvPr id="3" name="Marcador de contenido 2">
            <a:extLst>
              <a:ext uri="{FF2B5EF4-FFF2-40B4-BE49-F238E27FC236}">
                <a16:creationId xmlns:a16="http://schemas.microsoft.com/office/drawing/2014/main" id="{BA1A3D58-40FE-42D5-8C4C-0A6ECAD601EF}"/>
              </a:ext>
            </a:extLst>
          </p:cNvPr>
          <p:cNvSpPr>
            <a:spLocks noGrp="1"/>
          </p:cNvSpPr>
          <p:nvPr>
            <p:ph idx="1"/>
          </p:nvPr>
        </p:nvSpPr>
        <p:spPr>
          <a:xfrm>
            <a:off x="800099" y="2446372"/>
            <a:ext cx="7543801" cy="3455474"/>
          </a:xfrm>
        </p:spPr>
        <p:txBody>
          <a:bodyPr>
            <a:normAutofit fontScale="92500" lnSpcReduction="10000"/>
          </a:bodyPr>
          <a:lstStyle/>
          <a:p>
            <a:pPr algn="just">
              <a:buFont typeface="Wingdings" panose="05000000000000000000" pitchFamily="2" charset="2"/>
              <a:buChar char="§"/>
            </a:pPr>
            <a:r>
              <a:rPr lang="es-ES" sz="1800" dirty="0"/>
              <a:t> Siempre que sea posible, la TC del cuello debe realizarse con material de contraste intravenoso para maximizar la capacidad de detectar y caracterizar abscesos, masas, neoplasias y complicaciones vasculares.</a:t>
            </a:r>
          </a:p>
          <a:p>
            <a:pPr marL="0" indent="0" algn="just">
              <a:buNone/>
            </a:pPr>
            <a:endParaRPr lang="es-ES" sz="1800" dirty="0"/>
          </a:p>
          <a:p>
            <a:pPr algn="just">
              <a:buFont typeface="Wingdings" panose="05000000000000000000" pitchFamily="2" charset="2"/>
              <a:buChar char="§"/>
            </a:pPr>
            <a:r>
              <a:rPr lang="es-ES" sz="1800" dirty="0"/>
              <a:t> No es necesario el uso de contraste para la búsqueda de un cuerpo extraño retenido en el tracto </a:t>
            </a:r>
            <a:r>
              <a:rPr lang="es-ES" sz="1800" dirty="0" err="1"/>
              <a:t>aerodigestivo</a:t>
            </a:r>
            <a:r>
              <a:rPr lang="es-ES" sz="1800" dirty="0"/>
              <a:t>.</a:t>
            </a:r>
          </a:p>
          <a:p>
            <a:pPr marL="0" indent="0" algn="just">
              <a:buNone/>
            </a:pPr>
            <a:endParaRPr lang="es-ES" sz="1800" dirty="0"/>
          </a:p>
          <a:p>
            <a:pPr algn="just">
              <a:buFont typeface="Wingdings" panose="05000000000000000000" pitchFamily="2" charset="2"/>
              <a:buChar char="§"/>
            </a:pPr>
            <a:r>
              <a:rPr lang="es-ES" sz="1800" dirty="0"/>
              <a:t> Las imágenes de TC, deberían abarcar desde los tejados orbitales hasta el arco aórtico; con un grosor de 2.5 mm y  re-construcción en los planos axial, sagital y coronal.</a:t>
            </a:r>
          </a:p>
          <a:p>
            <a:pPr marL="0" indent="0" algn="just">
              <a:buNone/>
            </a:pPr>
            <a:endParaRPr lang="es-ES" sz="1800" dirty="0"/>
          </a:p>
          <a:p>
            <a:pPr algn="just">
              <a:buFont typeface="Wingdings" panose="05000000000000000000" pitchFamily="2" charset="2"/>
              <a:buChar char="§"/>
            </a:pPr>
            <a:r>
              <a:rPr lang="es-AR" sz="1800" dirty="0"/>
              <a:t> Puede usarse un protocolo monofásico, pero ellos recomiendan uno bifásico.</a:t>
            </a:r>
            <a:endParaRPr lang="es-ES" sz="1800" dirty="0"/>
          </a:p>
          <a:p>
            <a:pPr>
              <a:buFont typeface="Wingdings" panose="05000000000000000000" pitchFamily="2" charset="2"/>
              <a:buChar char="§"/>
            </a:pPr>
            <a:endParaRPr lang="es-AR" dirty="0"/>
          </a:p>
        </p:txBody>
      </p:sp>
    </p:spTree>
    <p:extLst>
      <p:ext uri="{BB962C8B-B14F-4D97-AF65-F5344CB8AC3E}">
        <p14:creationId xmlns:p14="http://schemas.microsoft.com/office/powerpoint/2010/main" val="158470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1CAA0-0FCF-43CB-A431-32DA81DD8EA5}"/>
              </a:ext>
            </a:extLst>
          </p:cNvPr>
          <p:cNvSpPr>
            <a:spLocks noGrp="1"/>
          </p:cNvSpPr>
          <p:nvPr>
            <p:ph type="title"/>
          </p:nvPr>
        </p:nvSpPr>
        <p:spPr/>
        <p:txBody>
          <a:bodyPr>
            <a:normAutofit/>
          </a:bodyPr>
          <a:lstStyle/>
          <a:p>
            <a:r>
              <a:rPr lang="es-ES" sz="3600" b="1" dirty="0"/>
              <a:t>Tejidos blandos cutáneos y subcutáneos</a:t>
            </a:r>
          </a:p>
        </p:txBody>
      </p:sp>
      <p:sp>
        <p:nvSpPr>
          <p:cNvPr id="3" name="Marcador de contenido 2">
            <a:extLst>
              <a:ext uri="{FF2B5EF4-FFF2-40B4-BE49-F238E27FC236}">
                <a16:creationId xmlns:a16="http://schemas.microsoft.com/office/drawing/2014/main" id="{E3A0A1BC-A488-423C-A16F-4E464E9CB400}"/>
              </a:ext>
            </a:extLst>
          </p:cNvPr>
          <p:cNvSpPr>
            <a:spLocks noGrp="1"/>
          </p:cNvSpPr>
          <p:nvPr>
            <p:ph idx="1"/>
          </p:nvPr>
        </p:nvSpPr>
        <p:spPr/>
        <p:txBody>
          <a:bodyPr>
            <a:normAutofit/>
          </a:bodyPr>
          <a:lstStyle/>
          <a:p>
            <a:pPr algn="just"/>
            <a:r>
              <a:rPr lang="es-ES" sz="1800" dirty="0"/>
              <a:t>Los tejidos subcutáneos pueden ser el sitio primario de inflamación o una indicación de inflamación adyacente.</a:t>
            </a:r>
          </a:p>
          <a:p>
            <a:pPr marL="0" indent="0" algn="just">
              <a:buNone/>
            </a:pPr>
            <a:endParaRPr lang="es-ES" sz="1800" dirty="0"/>
          </a:p>
          <a:p>
            <a:pPr algn="just"/>
            <a:r>
              <a:rPr lang="es-CL" sz="1800" dirty="0"/>
              <a:t>Los agentes de relleno inyectables como el colágeno, la silicona y el ácido hialurónico pueden simular una infección o inflamación subcutánea,  esta posibilidad debe considerarse cuando se detecta infiltración subcutánea aislada o infiltración altamente simétrica.</a:t>
            </a:r>
          </a:p>
          <a:p>
            <a:pPr algn="just"/>
            <a:endParaRPr lang="es-CL" sz="1800" dirty="0"/>
          </a:p>
          <a:p>
            <a:pPr algn="just"/>
            <a:r>
              <a:rPr lang="es-CL" sz="1800" b="1" dirty="0"/>
              <a:t>La celulitis: </a:t>
            </a:r>
            <a:r>
              <a:rPr lang="es-CL" sz="1800" dirty="0"/>
              <a:t>Engrosamiento de la piel e infiltración de la grasa subcutánea, esta infección se puede complicar con formación de abscesos.</a:t>
            </a:r>
          </a:p>
          <a:p>
            <a:pPr marL="0" indent="0" algn="just">
              <a:buNone/>
            </a:pPr>
            <a:endParaRPr lang="es-CL" sz="1800" dirty="0"/>
          </a:p>
          <a:p>
            <a:pPr algn="just"/>
            <a:r>
              <a:rPr lang="es-ES" sz="1800" b="1" dirty="0"/>
              <a:t>Otitis externa</a:t>
            </a:r>
            <a:r>
              <a:rPr lang="es-ES" sz="1800" dirty="0"/>
              <a:t>: E</a:t>
            </a:r>
            <a:r>
              <a:rPr lang="es-CL" sz="1800" dirty="0" err="1"/>
              <a:t>ngrosamiento</a:t>
            </a:r>
            <a:r>
              <a:rPr lang="es-CL" sz="1800" dirty="0"/>
              <a:t> del CAE y el pabellón de la oreja sin afectación del hueso subyacente.</a:t>
            </a:r>
          </a:p>
          <a:p>
            <a:endParaRPr lang="es-CL" dirty="0"/>
          </a:p>
        </p:txBody>
      </p:sp>
    </p:spTree>
    <p:extLst>
      <p:ext uri="{BB962C8B-B14F-4D97-AF65-F5344CB8AC3E}">
        <p14:creationId xmlns:p14="http://schemas.microsoft.com/office/powerpoint/2010/main" val="3686235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0E998AB-6425-4900-9DB1-2982C4D05B7D}"/>
              </a:ext>
            </a:extLst>
          </p:cNvPr>
          <p:cNvSpPr>
            <a:spLocks noGrp="1"/>
          </p:cNvSpPr>
          <p:nvPr>
            <p:ph idx="1"/>
          </p:nvPr>
        </p:nvSpPr>
        <p:spPr>
          <a:xfrm>
            <a:off x="755576" y="764704"/>
            <a:ext cx="7818120" cy="5679229"/>
          </a:xfrm>
        </p:spPr>
        <p:txBody>
          <a:bodyPr>
            <a:normAutofit/>
          </a:bodyPr>
          <a:lstStyle/>
          <a:p>
            <a:pPr marL="64008" indent="0" algn="just">
              <a:buNone/>
            </a:pPr>
            <a:r>
              <a:rPr lang="es-CL" sz="1800" b="1" dirty="0"/>
              <a:t>Otitis externa maligna</a:t>
            </a:r>
            <a:r>
              <a:rPr lang="es-CL" sz="1800" dirty="0"/>
              <a:t>: Forma más grave e invasiva de OE, que penetra en el hueso adyacente, causando osteomielitis del CAE óseo, la articulación temporomandibular, las partes adyacentes del hueso temporal, la base del cráneo, con afectación de los tejidos blandos adyacentes.</a:t>
            </a:r>
          </a:p>
          <a:p>
            <a:pPr marL="64008" indent="0" algn="just">
              <a:buNone/>
            </a:pPr>
            <a:endParaRPr lang="es-CL" sz="1800" dirty="0"/>
          </a:p>
          <a:p>
            <a:pPr algn="just"/>
            <a:r>
              <a:rPr lang="es-CL" sz="1800" dirty="0"/>
              <a:t>Enfermedad potencialmente mortal que se observa típicamente en pacientes de edad avanzada con DM, y es causada por </a:t>
            </a:r>
            <a:r>
              <a:rPr lang="es-CL" sz="1800" i="1" dirty="0"/>
              <a:t>Pseudomonas </a:t>
            </a:r>
            <a:r>
              <a:rPr lang="es-CL" sz="1800" i="1" dirty="0" err="1"/>
              <a:t>aeruginosa</a:t>
            </a:r>
            <a:r>
              <a:rPr lang="es-CL" sz="1800" dirty="0"/>
              <a:t> en más del 90% de los casos. </a:t>
            </a:r>
          </a:p>
          <a:p>
            <a:pPr marL="64008" indent="0" algn="just">
              <a:buNone/>
            </a:pPr>
            <a:endParaRPr lang="es-CL" sz="1800" dirty="0"/>
          </a:p>
          <a:p>
            <a:pPr algn="just"/>
            <a:r>
              <a:rPr lang="es-CL" sz="1800" dirty="0"/>
              <a:t>El nervio facial cuando se genera afectación del agujero </a:t>
            </a:r>
            <a:r>
              <a:rPr lang="es-CL" sz="1800" dirty="0" err="1"/>
              <a:t>estilomastoideo</a:t>
            </a:r>
            <a:r>
              <a:rPr lang="es-CL" sz="1800" dirty="0"/>
              <a:t>. Otros nervios craneales que se pueden afectar son  V, VI y IX-XII a medida que la infección se propaga en los tejidos blandos.</a:t>
            </a:r>
          </a:p>
          <a:p>
            <a:pPr marL="64008" indent="0" algn="just">
              <a:buNone/>
            </a:pPr>
            <a:endParaRPr lang="es-CL" sz="1800" dirty="0"/>
          </a:p>
          <a:p>
            <a:pPr algn="just"/>
            <a:r>
              <a:rPr lang="es-CL" sz="1800" dirty="0"/>
              <a:t>Las manifestaciones intracraneales incluyen trombosis sinusal sigmoidea, meningitis y absceso cerebral. Aunque son raras.</a:t>
            </a:r>
          </a:p>
          <a:p>
            <a:pPr marL="64008" indent="0" algn="just">
              <a:buNone/>
            </a:pPr>
            <a:endParaRPr lang="es-CL" sz="1800" dirty="0"/>
          </a:p>
          <a:p>
            <a:pPr algn="just"/>
            <a:r>
              <a:rPr lang="es-CL" sz="1800" dirty="0"/>
              <a:t>Esta patología puede imitar un tumor.</a:t>
            </a:r>
          </a:p>
          <a:p>
            <a:pPr marL="64008" indent="0" algn="just">
              <a:buNone/>
            </a:pPr>
            <a:endParaRPr lang="es-ES" sz="1800" dirty="0"/>
          </a:p>
        </p:txBody>
      </p:sp>
    </p:spTree>
    <p:extLst>
      <p:ext uri="{BB962C8B-B14F-4D97-AF65-F5344CB8AC3E}">
        <p14:creationId xmlns:p14="http://schemas.microsoft.com/office/powerpoint/2010/main" val="264229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042" y="188640"/>
            <a:ext cx="4510183" cy="3950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5" y="2717029"/>
            <a:ext cx="4549630" cy="398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adroTexto 5">
            <a:extLst>
              <a:ext uri="{FF2B5EF4-FFF2-40B4-BE49-F238E27FC236}">
                <a16:creationId xmlns:a16="http://schemas.microsoft.com/office/drawing/2014/main" id="{87E806D4-D6E2-4C60-A32B-BDFE3BEBE3B3}"/>
              </a:ext>
            </a:extLst>
          </p:cNvPr>
          <p:cNvSpPr txBox="1"/>
          <p:nvPr/>
        </p:nvSpPr>
        <p:spPr>
          <a:xfrm>
            <a:off x="591859" y="4941168"/>
            <a:ext cx="3838438" cy="461665"/>
          </a:xfrm>
          <a:prstGeom prst="rect">
            <a:avLst/>
          </a:prstGeom>
          <a:solidFill>
            <a:schemeClr val="bg1"/>
          </a:solidFill>
        </p:spPr>
        <p:txBody>
          <a:bodyPr wrap="square" rtlCol="0">
            <a:spAutoFit/>
          </a:bodyPr>
          <a:lstStyle/>
          <a:p>
            <a:pPr algn="ctr"/>
            <a:r>
              <a:rPr lang="es-CL" sz="1200" b="1" dirty="0"/>
              <a:t>Caso 1. </a:t>
            </a:r>
            <a:r>
              <a:rPr lang="es-CL" sz="1200" dirty="0"/>
              <a:t>Hombre 55 años, Dx: Otitis externa maligna del oído derecho.</a:t>
            </a:r>
            <a:endParaRPr lang="es-ES" dirty="0"/>
          </a:p>
        </p:txBody>
      </p:sp>
      <p:sp>
        <p:nvSpPr>
          <p:cNvPr id="7" name="CuadroTexto 6">
            <a:extLst>
              <a:ext uri="{FF2B5EF4-FFF2-40B4-BE49-F238E27FC236}">
                <a16:creationId xmlns:a16="http://schemas.microsoft.com/office/drawing/2014/main" id="{C6EB1788-8346-438D-83AD-4E161EAAF5EC}"/>
              </a:ext>
            </a:extLst>
          </p:cNvPr>
          <p:cNvSpPr txBox="1"/>
          <p:nvPr/>
        </p:nvSpPr>
        <p:spPr>
          <a:xfrm>
            <a:off x="464920" y="764704"/>
            <a:ext cx="434672" cy="369332"/>
          </a:xfrm>
          <a:prstGeom prst="rect">
            <a:avLst/>
          </a:prstGeom>
          <a:noFill/>
        </p:spPr>
        <p:txBody>
          <a:bodyPr wrap="square" rtlCol="0">
            <a:spAutoFit/>
          </a:bodyPr>
          <a:lstStyle/>
          <a:p>
            <a:r>
              <a:rPr lang="es-ES" b="1" dirty="0">
                <a:solidFill>
                  <a:srgbClr val="FF0000"/>
                </a:solidFill>
              </a:rPr>
              <a:t>A</a:t>
            </a:r>
          </a:p>
        </p:txBody>
      </p:sp>
      <p:sp>
        <p:nvSpPr>
          <p:cNvPr id="8" name="CuadroTexto 7">
            <a:extLst>
              <a:ext uri="{FF2B5EF4-FFF2-40B4-BE49-F238E27FC236}">
                <a16:creationId xmlns:a16="http://schemas.microsoft.com/office/drawing/2014/main" id="{D48D4D7E-040C-49ED-B53C-BF7FE1C879C2}"/>
              </a:ext>
            </a:extLst>
          </p:cNvPr>
          <p:cNvSpPr txBox="1"/>
          <p:nvPr/>
        </p:nvSpPr>
        <p:spPr>
          <a:xfrm>
            <a:off x="4427985" y="2717029"/>
            <a:ext cx="720080" cy="369332"/>
          </a:xfrm>
          <a:prstGeom prst="rect">
            <a:avLst/>
          </a:prstGeom>
          <a:noFill/>
        </p:spPr>
        <p:txBody>
          <a:bodyPr wrap="square" rtlCol="0">
            <a:spAutoFit/>
          </a:bodyPr>
          <a:lstStyle/>
          <a:p>
            <a:r>
              <a:rPr lang="es-ES" b="1" dirty="0">
                <a:solidFill>
                  <a:srgbClr val="FF0000"/>
                </a:solidFill>
              </a:rPr>
              <a:t>B</a:t>
            </a:r>
          </a:p>
        </p:txBody>
      </p:sp>
    </p:spTree>
    <p:extLst>
      <p:ext uri="{BB962C8B-B14F-4D97-AF65-F5344CB8AC3E}">
        <p14:creationId xmlns:p14="http://schemas.microsoft.com/office/powerpoint/2010/main" val="950928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E1FF31-F2C5-4BA5-90D9-531546285C07}"/>
              </a:ext>
            </a:extLst>
          </p:cNvPr>
          <p:cNvSpPr>
            <a:spLocks noGrp="1"/>
          </p:cNvSpPr>
          <p:nvPr>
            <p:ph type="title"/>
          </p:nvPr>
        </p:nvSpPr>
        <p:spPr>
          <a:xfrm>
            <a:off x="611560" y="1052736"/>
            <a:ext cx="7886700" cy="1325563"/>
          </a:xfrm>
        </p:spPr>
        <p:txBody>
          <a:bodyPr>
            <a:normAutofit/>
          </a:bodyPr>
          <a:lstStyle/>
          <a:p>
            <a:r>
              <a:rPr lang="es-ES" sz="3600" b="1" dirty="0"/>
              <a:t>Tracto </a:t>
            </a:r>
            <a:r>
              <a:rPr lang="es-ES" sz="3600" b="1" dirty="0" err="1"/>
              <a:t>aerodigestivo</a:t>
            </a:r>
            <a:r>
              <a:rPr lang="es-ES" sz="3600" b="1" dirty="0"/>
              <a:t> y tejidos blandos adyacentes</a:t>
            </a:r>
          </a:p>
        </p:txBody>
      </p:sp>
      <p:sp>
        <p:nvSpPr>
          <p:cNvPr id="3" name="Marcador de contenido 2">
            <a:extLst>
              <a:ext uri="{FF2B5EF4-FFF2-40B4-BE49-F238E27FC236}">
                <a16:creationId xmlns:a16="http://schemas.microsoft.com/office/drawing/2014/main" id="{A7433260-D067-4CEC-9104-835030233D6B}"/>
              </a:ext>
            </a:extLst>
          </p:cNvPr>
          <p:cNvSpPr>
            <a:spLocks noGrp="1"/>
          </p:cNvSpPr>
          <p:nvPr>
            <p:ph idx="1"/>
          </p:nvPr>
        </p:nvSpPr>
        <p:spPr>
          <a:xfrm>
            <a:off x="611560" y="2492896"/>
            <a:ext cx="7886700" cy="3187551"/>
          </a:xfrm>
        </p:spPr>
        <p:txBody>
          <a:bodyPr>
            <a:normAutofit/>
          </a:bodyPr>
          <a:lstStyle/>
          <a:p>
            <a:pPr algn="just"/>
            <a:r>
              <a:rPr lang="es-CL" sz="1800" dirty="0"/>
              <a:t>El tracto </a:t>
            </a:r>
            <a:r>
              <a:rPr lang="es-CL" sz="1800" dirty="0" err="1"/>
              <a:t>aerodigestivo</a:t>
            </a:r>
            <a:r>
              <a:rPr lang="es-CL" sz="1800" dirty="0"/>
              <a:t> y los tejidos blandos circundantes deben evaluarse completo (cavidad nasal, nasofaringe, cavidad oral, orofaringe, hipofaringe, la laringe, tráquea y el esófago).</a:t>
            </a:r>
          </a:p>
          <a:p>
            <a:pPr marL="0" indent="0" algn="just">
              <a:buNone/>
            </a:pPr>
            <a:endParaRPr lang="es-CL" sz="1800" dirty="0"/>
          </a:p>
          <a:p>
            <a:pPr algn="just"/>
            <a:r>
              <a:rPr lang="es-CL" sz="1800" b="1" dirty="0"/>
              <a:t>La </a:t>
            </a:r>
            <a:r>
              <a:rPr lang="es-CL" sz="1800" b="1" dirty="0" err="1"/>
              <a:t>epiglotitis</a:t>
            </a:r>
            <a:r>
              <a:rPr lang="es-CL" sz="1800" i="1" dirty="0"/>
              <a:t>:</a:t>
            </a:r>
            <a:r>
              <a:rPr lang="es-CL" sz="1800" dirty="0"/>
              <a:t> Inflamación aguda de la epiglotis, los pliegues </a:t>
            </a:r>
            <a:r>
              <a:rPr lang="es-CL" sz="1800" dirty="0" err="1"/>
              <a:t>ariepiglóticos</a:t>
            </a:r>
            <a:r>
              <a:rPr lang="es-CL" sz="1800" dirty="0"/>
              <a:t> y / o los aritenoides que ponen en peligro la vida. </a:t>
            </a:r>
          </a:p>
          <a:p>
            <a:pPr marL="0" indent="0" algn="just">
              <a:buNone/>
            </a:pPr>
            <a:endParaRPr lang="es-CL" sz="1800" dirty="0"/>
          </a:p>
          <a:p>
            <a:pPr algn="just"/>
            <a:r>
              <a:rPr lang="es-CL" sz="1800" dirty="0"/>
              <a:t>La epiglotis y los pliegues </a:t>
            </a:r>
            <a:r>
              <a:rPr lang="es-CL" sz="1800" dirty="0" err="1"/>
              <a:t>ariepiglóticos</a:t>
            </a:r>
            <a:r>
              <a:rPr lang="es-CL" sz="1800" dirty="0"/>
              <a:t> deben ser delgados en las imágenes de Tomografía, pero en caso de una </a:t>
            </a:r>
            <a:r>
              <a:rPr lang="es-CL" sz="1800" dirty="0" err="1"/>
              <a:t>epiglotitis</a:t>
            </a:r>
            <a:r>
              <a:rPr lang="es-CL" sz="1800" dirty="0"/>
              <a:t> se evidencia un engrosamiento de la mucosa  de estas estructuras. </a:t>
            </a:r>
          </a:p>
        </p:txBody>
      </p:sp>
    </p:spTree>
    <p:extLst>
      <p:ext uri="{BB962C8B-B14F-4D97-AF65-F5344CB8AC3E}">
        <p14:creationId xmlns:p14="http://schemas.microsoft.com/office/powerpoint/2010/main" val="1524552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4933</TotalTime>
  <Words>3746</Words>
  <Application>Microsoft Office PowerPoint</Application>
  <PresentationFormat>Presentación en pantalla (4:3)</PresentationFormat>
  <Paragraphs>278</Paragraphs>
  <Slides>48</Slides>
  <Notes>14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48</vt:i4>
      </vt:variant>
    </vt:vector>
  </HeadingPairs>
  <TitlesOfParts>
    <vt:vector size="53" baseType="lpstr">
      <vt:lpstr>Arial</vt:lpstr>
      <vt:lpstr>Calibri</vt:lpstr>
      <vt:lpstr>Calibri Light</vt:lpstr>
      <vt:lpstr>Wingdings</vt:lpstr>
      <vt:lpstr>Office Theme</vt:lpstr>
      <vt:lpstr>TOMOGRAFIA DE CUELLO: ANALISIS DE IMAGEN E INFORMES EN EL ENTORNO DE EMERGENCIAS</vt:lpstr>
      <vt:lpstr>Objetivos</vt:lpstr>
      <vt:lpstr>Introducción</vt:lpstr>
      <vt:lpstr>Áreas de evaluación en la lista de verificación del análisis del CT de cuello</vt:lpstr>
      <vt:lpstr> Protocolo TC para cuello </vt:lpstr>
      <vt:lpstr>Tejidos blandos cutáneos y subcutáneos</vt:lpstr>
      <vt:lpstr>Presentación de PowerPoint</vt:lpstr>
      <vt:lpstr>Presentación de PowerPoint</vt:lpstr>
      <vt:lpstr>Tracto aerodigestivo y tejidos blandos adyacentes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Dientes y tejidos periodontales</vt:lpstr>
      <vt:lpstr>Presentación de PowerPoint</vt:lpstr>
      <vt:lpstr>Presentación de PowerPoint</vt:lpstr>
      <vt:lpstr>Presentación de PowerPoint</vt:lpstr>
      <vt:lpstr>Glándula tiroides</vt:lpstr>
      <vt:lpstr>Presentación de PowerPoint</vt:lpstr>
      <vt:lpstr>Presentación de PowerPoint</vt:lpstr>
      <vt:lpstr>Glándulas salivales </vt:lpstr>
      <vt:lpstr>Presentación de PowerPoint</vt:lpstr>
      <vt:lpstr>Ganglios linfáticos</vt:lpstr>
      <vt:lpstr>Presentación de PowerPoint</vt:lpstr>
      <vt:lpstr>Estructuras vasculares </vt:lpstr>
      <vt:lpstr>Presentación de PowerPoint</vt:lpstr>
      <vt:lpstr>Presentación de PowerPoint</vt:lpstr>
      <vt:lpstr>Presentación de PowerPoint</vt:lpstr>
      <vt:lpstr>Espacios aéreos óseos </vt:lpstr>
      <vt:lpstr>Presentación de PowerPoint</vt:lpstr>
      <vt:lpstr>Presentación de PowerPoint</vt:lpstr>
      <vt:lpstr>Presentación de PowerPoint</vt:lpstr>
      <vt:lpstr>Presentación de PowerPoint</vt:lpstr>
      <vt:lpstr>Columna cervical </vt:lpstr>
      <vt:lpstr>Presentación de PowerPoint</vt:lpstr>
      <vt:lpstr>Órbitas y cerebro </vt:lpstr>
      <vt:lpstr>Presentación de PowerPoint</vt:lpstr>
      <vt:lpstr>Presentación de PowerPoint</vt:lpstr>
      <vt:lpstr>Presentación de PowerPoint</vt:lpstr>
      <vt:lpstr>Presentación de PowerPoint</vt:lpstr>
      <vt:lpstr>Apices pulmonares </vt:lpstr>
      <vt:lpstr>Mediastino Superior </vt:lpstr>
      <vt:lpstr>Presentación de PowerPoint</vt:lpstr>
      <vt:lpstr>Conclusiones</vt:lpstr>
      <vt:lpstr>GRACIAS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 DEL CUELLO: ANÁLISIS DE IMAGEN E INFORMES EN EL ENTORNO DE EMERGENCIA</dc:title>
  <dc:creator>juanda</dc:creator>
  <cp:lastModifiedBy>Usuario</cp:lastModifiedBy>
  <cp:revision>190</cp:revision>
  <dcterms:created xsi:type="dcterms:W3CDTF">2019-10-19T23:33:34Z</dcterms:created>
  <dcterms:modified xsi:type="dcterms:W3CDTF">2020-05-11T15:24:10Z</dcterms:modified>
</cp:coreProperties>
</file>