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34"/>
  </p:notesMasterIdLst>
  <p:sldIdLst>
    <p:sldId id="256" r:id="rId2"/>
    <p:sldId id="280" r:id="rId3"/>
    <p:sldId id="282" r:id="rId4"/>
    <p:sldId id="283" r:id="rId5"/>
    <p:sldId id="285" r:id="rId6"/>
    <p:sldId id="284" r:id="rId7"/>
    <p:sldId id="286" r:id="rId8"/>
    <p:sldId id="287" r:id="rId9"/>
    <p:sldId id="288" r:id="rId10"/>
    <p:sldId id="259" r:id="rId11"/>
    <p:sldId id="257" r:id="rId12"/>
    <p:sldId id="260" r:id="rId13"/>
    <p:sldId id="289" r:id="rId14"/>
    <p:sldId id="261" r:id="rId15"/>
    <p:sldId id="264" r:id="rId16"/>
    <p:sldId id="262" r:id="rId17"/>
    <p:sldId id="271" r:id="rId18"/>
    <p:sldId id="270" r:id="rId19"/>
    <p:sldId id="279" r:id="rId20"/>
    <p:sldId id="290" r:id="rId21"/>
    <p:sldId id="267" r:id="rId22"/>
    <p:sldId id="263" r:id="rId23"/>
    <p:sldId id="265" r:id="rId24"/>
    <p:sldId id="266" r:id="rId25"/>
    <p:sldId id="268" r:id="rId26"/>
    <p:sldId id="269" r:id="rId27"/>
    <p:sldId id="274" r:id="rId28"/>
    <p:sldId id="275" r:id="rId29"/>
    <p:sldId id="273" r:id="rId30"/>
    <p:sldId id="272" r:id="rId31"/>
    <p:sldId id="277" r:id="rId32"/>
    <p:sldId id="278"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4520" autoAdjust="0"/>
  </p:normalViewPr>
  <p:slideViewPr>
    <p:cSldViewPr>
      <p:cViewPr varScale="1">
        <p:scale>
          <a:sx n="72" d="100"/>
          <a:sy n="72" d="100"/>
        </p:scale>
        <p:origin x="132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9687C2-045E-4DD2-8A88-0D4F34023AC1}" type="datetimeFigureOut">
              <a:rPr lang="es-CL" smtClean="0"/>
              <a:t>11-05-2020</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1322E0-46E6-4155-8A17-4A948FC1C83F}" type="slidenum">
              <a:rPr lang="es-CL" smtClean="0"/>
              <a:t>‹Nº›</a:t>
            </a:fld>
            <a:endParaRPr lang="es-CL"/>
          </a:p>
        </p:txBody>
      </p:sp>
    </p:spTree>
    <p:extLst>
      <p:ext uri="{BB962C8B-B14F-4D97-AF65-F5344CB8AC3E}">
        <p14:creationId xmlns:p14="http://schemas.microsoft.com/office/powerpoint/2010/main" val="1574230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5F1322E0-46E6-4155-8A17-4A948FC1C83F}" type="slidenum">
              <a:rPr lang="es-CL" smtClean="0"/>
              <a:t>4</a:t>
            </a:fld>
            <a:endParaRPr lang="es-CL"/>
          </a:p>
        </p:txBody>
      </p:sp>
    </p:spTree>
    <p:extLst>
      <p:ext uri="{BB962C8B-B14F-4D97-AF65-F5344CB8AC3E}">
        <p14:creationId xmlns:p14="http://schemas.microsoft.com/office/powerpoint/2010/main" val="1858602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5F1322E0-46E6-4155-8A17-4A948FC1C83F}" type="slidenum">
              <a:rPr lang="es-CL" smtClean="0"/>
              <a:t>14</a:t>
            </a:fld>
            <a:endParaRPr lang="es-CL"/>
          </a:p>
        </p:txBody>
      </p:sp>
    </p:spTree>
    <p:extLst>
      <p:ext uri="{BB962C8B-B14F-4D97-AF65-F5344CB8AC3E}">
        <p14:creationId xmlns:p14="http://schemas.microsoft.com/office/powerpoint/2010/main" val="2953850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sz="1200" b="0" i="0" kern="1200" dirty="0">
                <a:solidFill>
                  <a:schemeClr val="tx1"/>
                </a:solidFill>
                <a:effectLst/>
                <a:latin typeface="+mn-lt"/>
                <a:ea typeface="+mn-ea"/>
                <a:cs typeface="+mn-cs"/>
              </a:rPr>
              <a:t>La </a:t>
            </a:r>
            <a:r>
              <a:rPr lang="es-CL" sz="1200" b="0" i="0" kern="1200" dirty="0" err="1">
                <a:solidFill>
                  <a:schemeClr val="tx1"/>
                </a:solidFill>
                <a:effectLst/>
                <a:latin typeface="+mn-lt"/>
                <a:ea typeface="+mn-ea"/>
                <a:cs typeface="+mn-cs"/>
              </a:rPr>
              <a:t>Rx</a:t>
            </a:r>
            <a:r>
              <a:rPr lang="es-CL" sz="1200" b="0" i="0" kern="1200" dirty="0">
                <a:solidFill>
                  <a:schemeClr val="tx1"/>
                </a:solidFill>
                <a:effectLst/>
                <a:latin typeface="+mn-lt"/>
                <a:ea typeface="+mn-ea"/>
                <a:cs typeface="+mn-cs"/>
              </a:rPr>
              <a:t> en proyección lateral debe realizarse en flexión menor a 30°; una proyección lateral adecuada es aquella en la cual las porciones posteriores de los cóndilos femorales aparecen superpuestos.</a:t>
            </a:r>
          </a:p>
          <a:p>
            <a:endParaRPr lang="es-CL" sz="1200" b="0" i="0" kern="1200" dirty="0">
              <a:solidFill>
                <a:schemeClr val="tx1"/>
              </a:solidFill>
              <a:effectLst/>
              <a:latin typeface="+mn-lt"/>
              <a:ea typeface="+mn-ea"/>
              <a:cs typeface="+mn-cs"/>
            </a:endParaRPr>
          </a:p>
          <a:p>
            <a:r>
              <a:rPr lang="es-CL" sz="1200" b="0" i="0" kern="1200" dirty="0">
                <a:solidFill>
                  <a:schemeClr val="tx1"/>
                </a:solidFill>
                <a:effectLst/>
                <a:latin typeface="+mn-lt"/>
                <a:ea typeface="+mn-ea"/>
                <a:cs typeface="+mn-cs"/>
              </a:rPr>
              <a:t>La proyección axial en 30° </a:t>
            </a:r>
            <a:endParaRPr lang="es-CL" dirty="0"/>
          </a:p>
        </p:txBody>
      </p:sp>
      <p:sp>
        <p:nvSpPr>
          <p:cNvPr id="4" name="3 Marcador de número de diapositiva"/>
          <p:cNvSpPr>
            <a:spLocks noGrp="1"/>
          </p:cNvSpPr>
          <p:nvPr>
            <p:ph type="sldNum" sz="quarter" idx="10"/>
          </p:nvPr>
        </p:nvSpPr>
        <p:spPr/>
        <p:txBody>
          <a:bodyPr/>
          <a:lstStyle/>
          <a:p>
            <a:fld id="{5F1322E0-46E6-4155-8A17-4A948FC1C83F}" type="slidenum">
              <a:rPr lang="es-CL" smtClean="0"/>
              <a:t>16</a:t>
            </a:fld>
            <a:endParaRPr lang="es-CL"/>
          </a:p>
        </p:txBody>
      </p:sp>
    </p:spTree>
    <p:extLst>
      <p:ext uri="{BB962C8B-B14F-4D97-AF65-F5344CB8AC3E}">
        <p14:creationId xmlns:p14="http://schemas.microsoft.com/office/powerpoint/2010/main" val="754968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5F1322E0-46E6-4155-8A17-4A948FC1C83F}" type="slidenum">
              <a:rPr lang="es-CL" smtClean="0"/>
              <a:t>17</a:t>
            </a:fld>
            <a:endParaRPr lang="es-CL"/>
          </a:p>
        </p:txBody>
      </p:sp>
    </p:spTree>
    <p:extLst>
      <p:ext uri="{BB962C8B-B14F-4D97-AF65-F5344CB8AC3E}">
        <p14:creationId xmlns:p14="http://schemas.microsoft.com/office/powerpoint/2010/main" val="4004870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5F1322E0-46E6-4155-8A17-4A948FC1C83F}" type="slidenum">
              <a:rPr lang="es-CL" smtClean="0"/>
              <a:t>18</a:t>
            </a:fld>
            <a:endParaRPr lang="es-CL"/>
          </a:p>
        </p:txBody>
      </p:sp>
    </p:spTree>
    <p:extLst>
      <p:ext uri="{BB962C8B-B14F-4D97-AF65-F5344CB8AC3E}">
        <p14:creationId xmlns:p14="http://schemas.microsoft.com/office/powerpoint/2010/main" val="1866685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5F1322E0-46E6-4155-8A17-4A948FC1C83F}" type="slidenum">
              <a:rPr lang="es-CL" smtClean="0"/>
              <a:t>19</a:t>
            </a:fld>
            <a:endParaRPr lang="es-CL"/>
          </a:p>
        </p:txBody>
      </p:sp>
    </p:spTree>
    <p:extLst>
      <p:ext uri="{BB962C8B-B14F-4D97-AF65-F5344CB8AC3E}">
        <p14:creationId xmlns:p14="http://schemas.microsoft.com/office/powerpoint/2010/main" val="1937660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5F1322E0-46E6-4155-8A17-4A948FC1C83F}" type="slidenum">
              <a:rPr lang="es-CL" smtClean="0"/>
              <a:t>20</a:t>
            </a:fld>
            <a:endParaRPr lang="es-CL"/>
          </a:p>
        </p:txBody>
      </p:sp>
    </p:spTree>
    <p:extLst>
      <p:ext uri="{BB962C8B-B14F-4D97-AF65-F5344CB8AC3E}">
        <p14:creationId xmlns:p14="http://schemas.microsoft.com/office/powerpoint/2010/main" val="4284791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5F1322E0-46E6-4155-8A17-4A948FC1C83F}" type="slidenum">
              <a:rPr lang="es-CL" smtClean="0"/>
              <a:t>21</a:t>
            </a:fld>
            <a:endParaRPr lang="es-CL"/>
          </a:p>
        </p:txBody>
      </p:sp>
    </p:spTree>
    <p:extLst>
      <p:ext uri="{BB962C8B-B14F-4D97-AF65-F5344CB8AC3E}">
        <p14:creationId xmlns:p14="http://schemas.microsoft.com/office/powerpoint/2010/main" val="3521737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5F1322E0-46E6-4155-8A17-4A948FC1C83F}" type="slidenum">
              <a:rPr lang="es-CL" smtClean="0"/>
              <a:t>23</a:t>
            </a:fld>
            <a:endParaRPr lang="es-CL"/>
          </a:p>
        </p:txBody>
      </p:sp>
    </p:spTree>
    <p:extLst>
      <p:ext uri="{BB962C8B-B14F-4D97-AF65-F5344CB8AC3E}">
        <p14:creationId xmlns:p14="http://schemas.microsoft.com/office/powerpoint/2010/main" val="28705712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5F1322E0-46E6-4155-8A17-4A948FC1C83F}" type="slidenum">
              <a:rPr lang="es-CL" smtClean="0"/>
              <a:t>24</a:t>
            </a:fld>
            <a:endParaRPr lang="es-CL"/>
          </a:p>
        </p:txBody>
      </p:sp>
    </p:spTree>
    <p:extLst>
      <p:ext uri="{BB962C8B-B14F-4D97-AF65-F5344CB8AC3E}">
        <p14:creationId xmlns:p14="http://schemas.microsoft.com/office/powerpoint/2010/main" val="12223184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5F1322E0-46E6-4155-8A17-4A948FC1C83F}" type="slidenum">
              <a:rPr lang="es-CL" smtClean="0"/>
              <a:t>25</a:t>
            </a:fld>
            <a:endParaRPr lang="es-CL"/>
          </a:p>
        </p:txBody>
      </p:sp>
    </p:spTree>
    <p:extLst>
      <p:ext uri="{BB962C8B-B14F-4D97-AF65-F5344CB8AC3E}">
        <p14:creationId xmlns:p14="http://schemas.microsoft.com/office/powerpoint/2010/main" val="3797759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5F1322E0-46E6-4155-8A17-4A948FC1C83F}" type="slidenum">
              <a:rPr lang="es-CL" smtClean="0"/>
              <a:t>6</a:t>
            </a:fld>
            <a:endParaRPr lang="es-CL"/>
          </a:p>
        </p:txBody>
      </p:sp>
    </p:spTree>
    <p:extLst>
      <p:ext uri="{BB962C8B-B14F-4D97-AF65-F5344CB8AC3E}">
        <p14:creationId xmlns:p14="http://schemas.microsoft.com/office/powerpoint/2010/main" val="2910737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5F1322E0-46E6-4155-8A17-4A948FC1C83F}" type="slidenum">
              <a:rPr lang="es-CL" smtClean="0"/>
              <a:t>26</a:t>
            </a:fld>
            <a:endParaRPr lang="es-CL"/>
          </a:p>
        </p:txBody>
      </p:sp>
    </p:spTree>
    <p:extLst>
      <p:ext uri="{BB962C8B-B14F-4D97-AF65-F5344CB8AC3E}">
        <p14:creationId xmlns:p14="http://schemas.microsoft.com/office/powerpoint/2010/main" val="35705760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5F1322E0-46E6-4155-8A17-4A948FC1C83F}" type="slidenum">
              <a:rPr lang="es-CL" smtClean="0"/>
              <a:t>27</a:t>
            </a:fld>
            <a:endParaRPr lang="es-CL"/>
          </a:p>
        </p:txBody>
      </p:sp>
    </p:spTree>
    <p:extLst>
      <p:ext uri="{BB962C8B-B14F-4D97-AF65-F5344CB8AC3E}">
        <p14:creationId xmlns:p14="http://schemas.microsoft.com/office/powerpoint/2010/main" val="16403239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5F1322E0-46E6-4155-8A17-4A948FC1C83F}" type="slidenum">
              <a:rPr lang="es-CL" smtClean="0"/>
              <a:t>29</a:t>
            </a:fld>
            <a:endParaRPr lang="es-CL"/>
          </a:p>
        </p:txBody>
      </p:sp>
    </p:spTree>
    <p:extLst>
      <p:ext uri="{BB962C8B-B14F-4D97-AF65-F5344CB8AC3E}">
        <p14:creationId xmlns:p14="http://schemas.microsoft.com/office/powerpoint/2010/main" val="26059763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sz="1200" b="1" i="0" kern="1200" dirty="0">
                <a:solidFill>
                  <a:schemeClr val="tx1"/>
                </a:solidFill>
                <a:effectLst/>
                <a:latin typeface="+mn-lt"/>
                <a:ea typeface="+mn-ea"/>
                <a:cs typeface="+mn-cs"/>
              </a:rPr>
              <a:t> </a:t>
            </a:r>
            <a:r>
              <a:rPr lang="es-AR" sz="1200" b="0" i="0" kern="1200" dirty="0">
                <a:solidFill>
                  <a:schemeClr val="tx1"/>
                </a:solidFill>
                <a:effectLst/>
                <a:latin typeface="+mn-lt"/>
                <a:ea typeface="+mn-ea"/>
                <a:cs typeface="+mn-cs"/>
              </a:rPr>
              <a:t>La posición demasiado lateral de la TAT es una de las alteraciones anatómicas mencionadas con mayor frecuencia y tal vez la que ha dado lugar a mayor número de intervenciones quirúrgicas. La posición de la TAT determina el valgo del aparato extensor de la rodilla y la distancia entre la TAT y el surco </a:t>
            </a:r>
            <a:r>
              <a:rPr lang="es-AR" sz="1200" b="0" i="0" kern="1200" dirty="0" err="1">
                <a:solidFill>
                  <a:schemeClr val="tx1"/>
                </a:solidFill>
                <a:effectLst/>
                <a:latin typeface="+mn-lt"/>
                <a:ea typeface="+mn-ea"/>
                <a:cs typeface="+mn-cs"/>
              </a:rPr>
              <a:t>troclear</a:t>
            </a:r>
            <a:r>
              <a:rPr lang="es-AR" sz="1200" b="0" i="0" kern="1200" dirty="0">
                <a:solidFill>
                  <a:schemeClr val="tx1"/>
                </a:solidFill>
                <a:effectLst/>
                <a:latin typeface="+mn-lt"/>
                <a:ea typeface="+mn-ea"/>
                <a:cs typeface="+mn-cs"/>
              </a:rPr>
              <a:t> da una idea del vector en valgo del aparato extensor.</a:t>
            </a:r>
            <a:endParaRPr lang="es-AR" dirty="0"/>
          </a:p>
        </p:txBody>
      </p:sp>
      <p:sp>
        <p:nvSpPr>
          <p:cNvPr id="4" name="Marcador de número de diapositiva 3"/>
          <p:cNvSpPr>
            <a:spLocks noGrp="1"/>
          </p:cNvSpPr>
          <p:nvPr>
            <p:ph type="sldNum" sz="quarter" idx="10"/>
          </p:nvPr>
        </p:nvSpPr>
        <p:spPr/>
        <p:txBody>
          <a:bodyPr/>
          <a:lstStyle/>
          <a:p>
            <a:fld id="{5F1322E0-46E6-4155-8A17-4A948FC1C83F}" type="slidenum">
              <a:rPr lang="es-CL" smtClean="0"/>
              <a:t>30</a:t>
            </a:fld>
            <a:endParaRPr lang="es-CL"/>
          </a:p>
        </p:txBody>
      </p:sp>
    </p:spTree>
    <p:extLst>
      <p:ext uri="{BB962C8B-B14F-4D97-AF65-F5344CB8AC3E}">
        <p14:creationId xmlns:p14="http://schemas.microsoft.com/office/powerpoint/2010/main" val="17855424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5F1322E0-46E6-4155-8A17-4A948FC1C83F}" type="slidenum">
              <a:rPr lang="es-CL" smtClean="0"/>
              <a:t>31</a:t>
            </a:fld>
            <a:endParaRPr lang="es-CL"/>
          </a:p>
        </p:txBody>
      </p:sp>
    </p:spTree>
    <p:extLst>
      <p:ext uri="{BB962C8B-B14F-4D97-AF65-F5344CB8AC3E}">
        <p14:creationId xmlns:p14="http://schemas.microsoft.com/office/powerpoint/2010/main" val="10197536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5F1322E0-46E6-4155-8A17-4A948FC1C83F}" type="slidenum">
              <a:rPr lang="es-CL" smtClean="0"/>
              <a:t>32</a:t>
            </a:fld>
            <a:endParaRPr lang="es-CL"/>
          </a:p>
        </p:txBody>
      </p:sp>
    </p:spTree>
    <p:extLst>
      <p:ext uri="{BB962C8B-B14F-4D97-AF65-F5344CB8AC3E}">
        <p14:creationId xmlns:p14="http://schemas.microsoft.com/office/powerpoint/2010/main" val="2595455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5F1322E0-46E6-4155-8A17-4A948FC1C83F}" type="slidenum">
              <a:rPr lang="es-CL" smtClean="0"/>
              <a:t>7</a:t>
            </a:fld>
            <a:endParaRPr lang="es-CL"/>
          </a:p>
        </p:txBody>
      </p:sp>
    </p:spTree>
    <p:extLst>
      <p:ext uri="{BB962C8B-B14F-4D97-AF65-F5344CB8AC3E}">
        <p14:creationId xmlns:p14="http://schemas.microsoft.com/office/powerpoint/2010/main" val="2101570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5F1322E0-46E6-4155-8A17-4A948FC1C83F}" type="slidenum">
              <a:rPr lang="es-CL" smtClean="0"/>
              <a:t>8</a:t>
            </a:fld>
            <a:endParaRPr lang="es-CL"/>
          </a:p>
        </p:txBody>
      </p:sp>
    </p:spTree>
    <p:extLst>
      <p:ext uri="{BB962C8B-B14F-4D97-AF65-F5344CB8AC3E}">
        <p14:creationId xmlns:p14="http://schemas.microsoft.com/office/powerpoint/2010/main" val="1668046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5F1322E0-46E6-4155-8A17-4A948FC1C83F}" type="slidenum">
              <a:rPr lang="es-CL" smtClean="0"/>
              <a:t>9</a:t>
            </a:fld>
            <a:endParaRPr lang="es-CL"/>
          </a:p>
        </p:txBody>
      </p:sp>
    </p:spTree>
    <p:extLst>
      <p:ext uri="{BB962C8B-B14F-4D97-AF65-F5344CB8AC3E}">
        <p14:creationId xmlns:p14="http://schemas.microsoft.com/office/powerpoint/2010/main" val="665084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sz="1200" b="1" i="1" kern="1200" dirty="0">
                <a:solidFill>
                  <a:schemeClr val="tx1"/>
                </a:solidFill>
                <a:effectLst/>
                <a:latin typeface="+mn-lt"/>
                <a:ea typeface="+mn-ea"/>
                <a:cs typeface="+mn-cs"/>
              </a:rPr>
              <a:t> </a:t>
            </a:r>
            <a:endParaRPr lang="es-CL" dirty="0"/>
          </a:p>
        </p:txBody>
      </p:sp>
      <p:sp>
        <p:nvSpPr>
          <p:cNvPr id="4" name="3 Marcador de número de diapositiva"/>
          <p:cNvSpPr>
            <a:spLocks noGrp="1"/>
          </p:cNvSpPr>
          <p:nvPr>
            <p:ph type="sldNum" sz="quarter" idx="10"/>
          </p:nvPr>
        </p:nvSpPr>
        <p:spPr/>
        <p:txBody>
          <a:bodyPr/>
          <a:lstStyle/>
          <a:p>
            <a:fld id="{5F1322E0-46E6-4155-8A17-4A948FC1C83F}" type="slidenum">
              <a:rPr lang="es-CL" smtClean="0"/>
              <a:t>10</a:t>
            </a:fld>
            <a:endParaRPr lang="es-CL"/>
          </a:p>
        </p:txBody>
      </p:sp>
    </p:spTree>
    <p:extLst>
      <p:ext uri="{BB962C8B-B14F-4D97-AF65-F5344CB8AC3E}">
        <p14:creationId xmlns:p14="http://schemas.microsoft.com/office/powerpoint/2010/main" val="1035223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5F1322E0-46E6-4155-8A17-4A948FC1C83F}" type="slidenum">
              <a:rPr lang="es-CL" smtClean="0"/>
              <a:t>11</a:t>
            </a:fld>
            <a:endParaRPr lang="es-CL"/>
          </a:p>
        </p:txBody>
      </p:sp>
    </p:spTree>
    <p:extLst>
      <p:ext uri="{BB962C8B-B14F-4D97-AF65-F5344CB8AC3E}">
        <p14:creationId xmlns:p14="http://schemas.microsoft.com/office/powerpoint/2010/main" val="102650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5F1322E0-46E6-4155-8A17-4A948FC1C83F}" type="slidenum">
              <a:rPr lang="es-CL" smtClean="0"/>
              <a:t>12</a:t>
            </a:fld>
            <a:endParaRPr lang="es-CL"/>
          </a:p>
        </p:txBody>
      </p:sp>
    </p:spTree>
    <p:extLst>
      <p:ext uri="{BB962C8B-B14F-4D97-AF65-F5344CB8AC3E}">
        <p14:creationId xmlns:p14="http://schemas.microsoft.com/office/powerpoint/2010/main" val="1031845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5F1322E0-46E6-4155-8A17-4A948FC1C83F}" type="slidenum">
              <a:rPr lang="es-CL" smtClean="0"/>
              <a:t>13</a:t>
            </a:fld>
            <a:endParaRPr lang="es-CL"/>
          </a:p>
        </p:txBody>
      </p:sp>
    </p:spTree>
    <p:extLst>
      <p:ext uri="{BB962C8B-B14F-4D97-AF65-F5344CB8AC3E}">
        <p14:creationId xmlns:p14="http://schemas.microsoft.com/office/powerpoint/2010/main" val="1219000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6833BCD5-6518-4ACA-8002-5487C80327DD}" type="datetimeFigureOut">
              <a:rPr lang="es-CL" smtClean="0"/>
              <a:t>11-05-2020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C437DD9E-DAE3-4FBB-A275-890F39CEF811}" type="slidenum">
              <a:rPr lang="es-CL" smtClean="0"/>
              <a:t>‹Nº›</a:t>
            </a:fld>
            <a:endParaRPr lang="es-CL"/>
          </a:p>
        </p:txBody>
      </p:sp>
    </p:spTree>
    <p:extLst>
      <p:ext uri="{BB962C8B-B14F-4D97-AF65-F5344CB8AC3E}">
        <p14:creationId xmlns:p14="http://schemas.microsoft.com/office/powerpoint/2010/main" val="3187499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833BCD5-6518-4ACA-8002-5487C80327DD}" type="datetimeFigureOut">
              <a:rPr lang="es-CL" smtClean="0"/>
              <a:t>11-05-2020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C437DD9E-DAE3-4FBB-A275-890F39CEF811}" type="slidenum">
              <a:rPr lang="es-CL" smtClean="0"/>
              <a:t>‹Nº›</a:t>
            </a:fld>
            <a:endParaRPr lang="es-CL"/>
          </a:p>
        </p:txBody>
      </p:sp>
    </p:spTree>
    <p:extLst>
      <p:ext uri="{BB962C8B-B14F-4D97-AF65-F5344CB8AC3E}">
        <p14:creationId xmlns:p14="http://schemas.microsoft.com/office/powerpoint/2010/main" val="2279325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833BCD5-6518-4ACA-8002-5487C80327DD}" type="datetimeFigureOut">
              <a:rPr lang="es-CL" smtClean="0"/>
              <a:t>11-05-2020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C437DD9E-DAE3-4FBB-A275-890F39CEF811}" type="slidenum">
              <a:rPr lang="es-CL" smtClean="0"/>
              <a:t>‹Nº›</a:t>
            </a:fld>
            <a:endParaRPr lang="es-CL"/>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98523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833BCD5-6518-4ACA-8002-5487C80327DD}" type="datetimeFigureOut">
              <a:rPr lang="es-CL" smtClean="0"/>
              <a:t>11-05-2020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C437DD9E-DAE3-4FBB-A275-890F39CEF811}" type="slidenum">
              <a:rPr lang="es-CL" smtClean="0"/>
              <a:t>‹Nº›</a:t>
            </a:fld>
            <a:endParaRPr lang="es-CL"/>
          </a:p>
        </p:txBody>
      </p:sp>
    </p:spTree>
    <p:extLst>
      <p:ext uri="{BB962C8B-B14F-4D97-AF65-F5344CB8AC3E}">
        <p14:creationId xmlns:p14="http://schemas.microsoft.com/office/powerpoint/2010/main" val="3441280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833BCD5-6518-4ACA-8002-5487C80327DD}" type="datetimeFigureOut">
              <a:rPr lang="es-CL" smtClean="0"/>
              <a:t>11-05-2020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C437DD9E-DAE3-4FBB-A275-890F39CEF811}" type="slidenum">
              <a:rPr lang="es-CL" smtClean="0"/>
              <a:t>‹Nº›</a:t>
            </a:fld>
            <a:endParaRPr lang="es-CL"/>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949420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833BCD5-6518-4ACA-8002-5487C80327DD}" type="datetimeFigureOut">
              <a:rPr lang="es-CL" smtClean="0"/>
              <a:t>11-05-2020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C437DD9E-DAE3-4FBB-A275-890F39CEF811}" type="slidenum">
              <a:rPr lang="es-CL" smtClean="0"/>
              <a:t>‹Nº›</a:t>
            </a:fld>
            <a:endParaRPr lang="es-CL"/>
          </a:p>
        </p:txBody>
      </p:sp>
    </p:spTree>
    <p:extLst>
      <p:ext uri="{BB962C8B-B14F-4D97-AF65-F5344CB8AC3E}">
        <p14:creationId xmlns:p14="http://schemas.microsoft.com/office/powerpoint/2010/main" val="3743436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833BCD5-6518-4ACA-8002-5487C80327DD}" type="datetimeFigureOut">
              <a:rPr lang="es-CL" smtClean="0"/>
              <a:t>11-05-2020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C437DD9E-DAE3-4FBB-A275-890F39CEF811}" type="slidenum">
              <a:rPr lang="es-CL" smtClean="0"/>
              <a:t>‹Nº›</a:t>
            </a:fld>
            <a:endParaRPr lang="es-CL"/>
          </a:p>
        </p:txBody>
      </p:sp>
    </p:spTree>
    <p:extLst>
      <p:ext uri="{BB962C8B-B14F-4D97-AF65-F5344CB8AC3E}">
        <p14:creationId xmlns:p14="http://schemas.microsoft.com/office/powerpoint/2010/main" val="25319096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833BCD5-6518-4ACA-8002-5487C80327DD}" type="datetimeFigureOut">
              <a:rPr lang="es-CL" smtClean="0"/>
              <a:t>11-05-2020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C437DD9E-DAE3-4FBB-A275-890F39CEF811}" type="slidenum">
              <a:rPr lang="es-CL" smtClean="0"/>
              <a:t>‹Nº›</a:t>
            </a:fld>
            <a:endParaRPr lang="es-CL"/>
          </a:p>
        </p:txBody>
      </p:sp>
    </p:spTree>
    <p:extLst>
      <p:ext uri="{BB962C8B-B14F-4D97-AF65-F5344CB8AC3E}">
        <p14:creationId xmlns:p14="http://schemas.microsoft.com/office/powerpoint/2010/main" val="2882613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833BCD5-6518-4ACA-8002-5487C80327DD}" type="datetimeFigureOut">
              <a:rPr lang="es-CL" smtClean="0"/>
              <a:t>11-05-2020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C437DD9E-DAE3-4FBB-A275-890F39CEF811}" type="slidenum">
              <a:rPr lang="es-CL" smtClean="0"/>
              <a:t>‹Nº›</a:t>
            </a:fld>
            <a:endParaRPr lang="es-CL"/>
          </a:p>
        </p:txBody>
      </p:sp>
    </p:spTree>
    <p:extLst>
      <p:ext uri="{BB962C8B-B14F-4D97-AF65-F5344CB8AC3E}">
        <p14:creationId xmlns:p14="http://schemas.microsoft.com/office/powerpoint/2010/main" val="2518781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833BCD5-6518-4ACA-8002-5487C80327DD}" type="datetimeFigureOut">
              <a:rPr lang="es-CL" smtClean="0"/>
              <a:t>11-05-2020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C437DD9E-DAE3-4FBB-A275-890F39CEF811}" type="slidenum">
              <a:rPr lang="es-CL" smtClean="0"/>
              <a:t>‹Nº›</a:t>
            </a:fld>
            <a:endParaRPr lang="es-CL"/>
          </a:p>
        </p:txBody>
      </p:sp>
    </p:spTree>
    <p:extLst>
      <p:ext uri="{BB962C8B-B14F-4D97-AF65-F5344CB8AC3E}">
        <p14:creationId xmlns:p14="http://schemas.microsoft.com/office/powerpoint/2010/main" val="2021138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833BCD5-6518-4ACA-8002-5487C80327DD}" type="datetimeFigureOut">
              <a:rPr lang="es-CL" smtClean="0"/>
              <a:t>11-05-2020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C437DD9E-DAE3-4FBB-A275-890F39CEF811}" type="slidenum">
              <a:rPr lang="es-CL" smtClean="0"/>
              <a:t>‹Nº›</a:t>
            </a:fld>
            <a:endParaRPr lang="es-CL"/>
          </a:p>
        </p:txBody>
      </p:sp>
    </p:spTree>
    <p:extLst>
      <p:ext uri="{BB962C8B-B14F-4D97-AF65-F5344CB8AC3E}">
        <p14:creationId xmlns:p14="http://schemas.microsoft.com/office/powerpoint/2010/main" val="1075913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6833BCD5-6518-4ACA-8002-5487C80327DD}" type="datetimeFigureOut">
              <a:rPr lang="es-CL" smtClean="0"/>
              <a:t>11-05-2020</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C437DD9E-DAE3-4FBB-A275-890F39CEF811}" type="slidenum">
              <a:rPr lang="es-CL" smtClean="0"/>
              <a:t>‹Nº›</a:t>
            </a:fld>
            <a:endParaRPr lang="es-CL"/>
          </a:p>
        </p:txBody>
      </p:sp>
    </p:spTree>
    <p:extLst>
      <p:ext uri="{BB962C8B-B14F-4D97-AF65-F5344CB8AC3E}">
        <p14:creationId xmlns:p14="http://schemas.microsoft.com/office/powerpoint/2010/main" val="2755403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833BCD5-6518-4ACA-8002-5487C80327DD}" type="datetimeFigureOut">
              <a:rPr lang="es-CL" smtClean="0"/>
              <a:t>11-05-2020</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C437DD9E-DAE3-4FBB-A275-890F39CEF811}" type="slidenum">
              <a:rPr lang="es-CL" smtClean="0"/>
              <a:t>‹Nº›</a:t>
            </a:fld>
            <a:endParaRPr lang="es-CL"/>
          </a:p>
        </p:txBody>
      </p:sp>
    </p:spTree>
    <p:extLst>
      <p:ext uri="{BB962C8B-B14F-4D97-AF65-F5344CB8AC3E}">
        <p14:creationId xmlns:p14="http://schemas.microsoft.com/office/powerpoint/2010/main" val="309068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33BCD5-6518-4ACA-8002-5487C80327DD}" type="datetimeFigureOut">
              <a:rPr lang="es-CL" smtClean="0"/>
              <a:t>11-05-2020</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C437DD9E-DAE3-4FBB-A275-890F39CEF811}" type="slidenum">
              <a:rPr lang="es-CL" smtClean="0"/>
              <a:t>‹Nº›</a:t>
            </a:fld>
            <a:endParaRPr lang="es-CL"/>
          </a:p>
        </p:txBody>
      </p:sp>
    </p:spTree>
    <p:extLst>
      <p:ext uri="{BB962C8B-B14F-4D97-AF65-F5344CB8AC3E}">
        <p14:creationId xmlns:p14="http://schemas.microsoft.com/office/powerpoint/2010/main" val="1142181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833BCD5-6518-4ACA-8002-5487C80327DD}" type="datetimeFigureOut">
              <a:rPr lang="es-CL" smtClean="0"/>
              <a:t>11-05-2020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C437DD9E-DAE3-4FBB-A275-890F39CEF811}" type="slidenum">
              <a:rPr lang="es-CL" smtClean="0"/>
              <a:t>‹Nº›</a:t>
            </a:fld>
            <a:endParaRPr lang="es-CL"/>
          </a:p>
        </p:txBody>
      </p:sp>
    </p:spTree>
    <p:extLst>
      <p:ext uri="{BB962C8B-B14F-4D97-AF65-F5344CB8AC3E}">
        <p14:creationId xmlns:p14="http://schemas.microsoft.com/office/powerpoint/2010/main" val="1229141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833BCD5-6518-4ACA-8002-5487C80327DD}" type="datetimeFigureOut">
              <a:rPr lang="es-CL" smtClean="0"/>
              <a:t>11-05-2020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C437DD9E-DAE3-4FBB-A275-890F39CEF811}" type="slidenum">
              <a:rPr lang="es-CL" smtClean="0"/>
              <a:t>‹Nº›</a:t>
            </a:fld>
            <a:endParaRPr lang="es-CL"/>
          </a:p>
        </p:txBody>
      </p:sp>
    </p:spTree>
    <p:extLst>
      <p:ext uri="{BB962C8B-B14F-4D97-AF65-F5344CB8AC3E}">
        <p14:creationId xmlns:p14="http://schemas.microsoft.com/office/powerpoint/2010/main" val="1207594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833BCD5-6518-4ACA-8002-5487C80327DD}" type="datetimeFigureOut">
              <a:rPr lang="es-CL" smtClean="0"/>
              <a:t>11-05-2020</a:t>
            </a:fld>
            <a:endParaRPr lang="es-CL"/>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CL"/>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C437DD9E-DAE3-4FBB-A275-890F39CEF811}" type="slidenum">
              <a:rPr lang="es-CL" smtClean="0"/>
              <a:t>‹Nº›</a:t>
            </a:fld>
            <a:endParaRPr lang="es-CL"/>
          </a:p>
        </p:txBody>
      </p:sp>
    </p:spTree>
    <p:extLst>
      <p:ext uri="{BB962C8B-B14F-4D97-AF65-F5344CB8AC3E}">
        <p14:creationId xmlns:p14="http://schemas.microsoft.com/office/powerpoint/2010/main" val="4065349095"/>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Autofit/>
          </a:bodyPr>
          <a:lstStyle/>
          <a:p>
            <a:pPr algn="l"/>
            <a:r>
              <a:rPr lang="es-CL" sz="4000" b="1" dirty="0">
                <a:solidFill>
                  <a:schemeClr val="tx1"/>
                </a:solidFill>
              </a:rPr>
              <a:t>Algunas  medidas  importantes  en  las  extremidades  inferiores.  </a:t>
            </a:r>
          </a:p>
        </p:txBody>
      </p:sp>
      <p:sp>
        <p:nvSpPr>
          <p:cNvPr id="3" name="2 Subtítulo"/>
          <p:cNvSpPr>
            <a:spLocks noGrp="1"/>
          </p:cNvSpPr>
          <p:nvPr>
            <p:ph type="subTitle" idx="1"/>
          </p:nvPr>
        </p:nvSpPr>
        <p:spPr/>
        <p:txBody>
          <a:bodyPr>
            <a:normAutofit fontScale="92500" lnSpcReduction="10000"/>
          </a:bodyPr>
          <a:lstStyle/>
          <a:p>
            <a:r>
              <a:rPr lang="es-CL" dirty="0"/>
              <a:t>Jhon Escudero</a:t>
            </a:r>
          </a:p>
          <a:p>
            <a:r>
              <a:rPr lang="es-CL" dirty="0"/>
              <a:t>Residente Diagnostico por imágenes </a:t>
            </a:r>
          </a:p>
          <a:p>
            <a:r>
              <a:rPr lang="es-CL" dirty="0"/>
              <a:t>Abril  2020 </a:t>
            </a:r>
          </a:p>
        </p:txBody>
      </p:sp>
    </p:spTree>
    <p:extLst>
      <p:ext uri="{BB962C8B-B14F-4D97-AF65-F5344CB8AC3E}">
        <p14:creationId xmlns:p14="http://schemas.microsoft.com/office/powerpoint/2010/main" val="2104580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88016EB-905D-41D2-93CC-57D587BE5CF2}"/>
              </a:ext>
            </a:extLst>
          </p:cNvPr>
          <p:cNvPicPr>
            <a:picLocks noChangeAspect="1"/>
          </p:cNvPicPr>
          <p:nvPr/>
        </p:nvPicPr>
        <p:blipFill>
          <a:blip r:embed="rId3"/>
          <a:stretch>
            <a:fillRect/>
          </a:stretch>
        </p:blipFill>
        <p:spPr>
          <a:xfrm>
            <a:off x="2987824" y="1968989"/>
            <a:ext cx="4789637" cy="2920020"/>
          </a:xfrm>
          <a:prstGeom prst="rect">
            <a:avLst/>
          </a:prstGeom>
        </p:spPr>
      </p:pic>
      <p:pic>
        <p:nvPicPr>
          <p:cNvPr id="3" name="Imagen 2">
            <a:extLst>
              <a:ext uri="{FF2B5EF4-FFF2-40B4-BE49-F238E27FC236}">
                <a16:creationId xmlns:a16="http://schemas.microsoft.com/office/drawing/2014/main" id="{72207334-39DF-420A-BF1C-F4CCCAA06211}"/>
              </a:ext>
            </a:extLst>
          </p:cNvPr>
          <p:cNvPicPr>
            <a:picLocks noChangeAspect="1"/>
          </p:cNvPicPr>
          <p:nvPr/>
        </p:nvPicPr>
        <p:blipFill>
          <a:blip r:embed="rId4"/>
          <a:stretch>
            <a:fillRect/>
          </a:stretch>
        </p:blipFill>
        <p:spPr>
          <a:xfrm>
            <a:off x="526477" y="609355"/>
            <a:ext cx="1920406" cy="5639289"/>
          </a:xfrm>
          <a:prstGeom prst="rect">
            <a:avLst/>
          </a:prstGeom>
        </p:spPr>
      </p:pic>
      <p:sp>
        <p:nvSpPr>
          <p:cNvPr id="4" name="CuadroTexto 3">
            <a:extLst>
              <a:ext uri="{FF2B5EF4-FFF2-40B4-BE49-F238E27FC236}">
                <a16:creationId xmlns:a16="http://schemas.microsoft.com/office/drawing/2014/main" id="{3BE396C0-37C6-4913-AD4A-9E385569CFCC}"/>
              </a:ext>
            </a:extLst>
          </p:cNvPr>
          <p:cNvSpPr txBox="1"/>
          <p:nvPr/>
        </p:nvSpPr>
        <p:spPr>
          <a:xfrm>
            <a:off x="3275856" y="836712"/>
            <a:ext cx="4621778" cy="646331"/>
          </a:xfrm>
          <a:prstGeom prst="rect">
            <a:avLst/>
          </a:prstGeom>
          <a:noFill/>
        </p:spPr>
        <p:txBody>
          <a:bodyPr wrap="none" rtlCol="0">
            <a:spAutoFit/>
          </a:bodyPr>
          <a:lstStyle/>
          <a:p>
            <a:r>
              <a:rPr lang="es-ES" dirty="0"/>
              <a:t>Esta es la técnica  que  nosotros  usamos.  </a:t>
            </a:r>
          </a:p>
          <a:p>
            <a:endParaRPr lang="es-ES" dirty="0"/>
          </a:p>
        </p:txBody>
      </p:sp>
    </p:spTree>
    <p:extLst>
      <p:ext uri="{BB962C8B-B14F-4D97-AF65-F5344CB8AC3E}">
        <p14:creationId xmlns:p14="http://schemas.microsoft.com/office/powerpoint/2010/main" val="454462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611560" y="476672"/>
            <a:ext cx="6347714" cy="3880773"/>
          </a:xfrm>
        </p:spPr>
        <p:txBody>
          <a:bodyPr>
            <a:normAutofit/>
          </a:bodyPr>
          <a:lstStyle/>
          <a:p>
            <a:r>
              <a:rPr lang="es-CL" dirty="0"/>
              <a:t>Diferencia de longitud de las extremidades.</a:t>
            </a:r>
          </a:p>
          <a:p>
            <a:endParaRPr lang="es-CL" dirty="0"/>
          </a:p>
          <a:p>
            <a:r>
              <a:rPr lang="es-CL" dirty="0"/>
              <a:t>La </a:t>
            </a:r>
            <a:r>
              <a:rPr lang="es-CL" dirty="0" err="1"/>
              <a:t>anisomelia</a:t>
            </a:r>
            <a:r>
              <a:rPr lang="es-CL" dirty="0"/>
              <a:t> o </a:t>
            </a:r>
            <a:r>
              <a:rPr lang="es-ES" dirty="0"/>
              <a:t>asimetría en la longitud de las piernas se asocia comúnmente con anomalías compensatorias de la marcha y puede conducir a una artritis degenerativa de la extremidad inferior y la columna lumbar </a:t>
            </a:r>
            <a:r>
              <a:rPr lang="es-CL" dirty="0"/>
              <a:t> </a:t>
            </a:r>
          </a:p>
          <a:p>
            <a:endParaRPr lang="es-CL" dirty="0"/>
          </a:p>
        </p:txBody>
      </p:sp>
      <p:pic>
        <p:nvPicPr>
          <p:cNvPr id="4" name="Imagen 3">
            <a:extLst>
              <a:ext uri="{FF2B5EF4-FFF2-40B4-BE49-F238E27FC236}">
                <a16:creationId xmlns:a16="http://schemas.microsoft.com/office/drawing/2014/main" id="{4C787D3F-A05E-4675-9609-6C263AAE04B1}"/>
              </a:ext>
            </a:extLst>
          </p:cNvPr>
          <p:cNvPicPr>
            <a:picLocks noChangeAspect="1"/>
          </p:cNvPicPr>
          <p:nvPr/>
        </p:nvPicPr>
        <p:blipFill>
          <a:blip r:embed="rId3"/>
          <a:stretch>
            <a:fillRect/>
          </a:stretch>
        </p:blipFill>
        <p:spPr>
          <a:xfrm>
            <a:off x="524754" y="2780928"/>
            <a:ext cx="8007686" cy="3880774"/>
          </a:xfrm>
          <a:prstGeom prst="rect">
            <a:avLst/>
          </a:prstGeom>
        </p:spPr>
      </p:pic>
    </p:spTree>
    <p:extLst>
      <p:ext uri="{BB962C8B-B14F-4D97-AF65-F5344CB8AC3E}">
        <p14:creationId xmlns:p14="http://schemas.microsoft.com/office/powerpoint/2010/main" val="4186846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ES" sz="4000" dirty="0">
                <a:solidFill>
                  <a:schemeClr val="tx1"/>
                </a:solidFill>
              </a:rPr>
              <a:t>Dolor anterior de rodilla y  </a:t>
            </a:r>
            <a:r>
              <a:rPr lang="es-CL" sz="4000" dirty="0">
                <a:solidFill>
                  <a:schemeClr val="tx1"/>
                </a:solidFill>
              </a:rPr>
              <a:t>Articulación patelofemoral. </a:t>
            </a:r>
            <a:br>
              <a:rPr lang="es-CL" sz="4400" dirty="0">
                <a:solidFill>
                  <a:schemeClr val="tx1"/>
                </a:solidFill>
              </a:rPr>
            </a:br>
            <a:endParaRPr lang="es-CL" sz="4400" dirty="0">
              <a:solidFill>
                <a:schemeClr val="tx1"/>
              </a:solidFill>
            </a:endParaRPr>
          </a:p>
        </p:txBody>
      </p:sp>
      <p:sp>
        <p:nvSpPr>
          <p:cNvPr id="6" name="Rectángulo 5">
            <a:extLst>
              <a:ext uri="{FF2B5EF4-FFF2-40B4-BE49-F238E27FC236}">
                <a16:creationId xmlns:a16="http://schemas.microsoft.com/office/drawing/2014/main" id="{BF09EBF5-1ADA-4152-80A9-1011BF92751E}"/>
              </a:ext>
            </a:extLst>
          </p:cNvPr>
          <p:cNvSpPr/>
          <p:nvPr/>
        </p:nvSpPr>
        <p:spPr>
          <a:xfrm>
            <a:off x="609599" y="3420241"/>
            <a:ext cx="7632848" cy="2062103"/>
          </a:xfrm>
          <a:prstGeom prst="rect">
            <a:avLst/>
          </a:prstGeom>
        </p:spPr>
        <p:txBody>
          <a:bodyPr wrap="square">
            <a:spAutoFit/>
          </a:bodyPr>
          <a:lstStyle/>
          <a:p>
            <a:r>
              <a:rPr lang="es-ES" sz="2400" dirty="0"/>
              <a:t>Terminología: </a:t>
            </a:r>
          </a:p>
          <a:p>
            <a:endParaRPr lang="es-ES" sz="2400" dirty="0"/>
          </a:p>
          <a:p>
            <a:r>
              <a:rPr lang="es-ES" sz="2000" dirty="0"/>
              <a:t>mal-alineamiento patelofemoral, condromalacia patelofemoral, inestabilidad patelofemoral, dolor</a:t>
            </a:r>
          </a:p>
          <a:p>
            <a:r>
              <a:rPr lang="es-ES" sz="2000" dirty="0"/>
              <a:t>anterior de rodilla y disfunción patelofemoral </a:t>
            </a:r>
          </a:p>
          <a:p>
            <a:r>
              <a:rPr lang="es-ES" sz="2000" dirty="0"/>
              <a:t>Son términos usados para referirse al mismo problema. </a:t>
            </a:r>
          </a:p>
        </p:txBody>
      </p:sp>
    </p:spTree>
    <p:extLst>
      <p:ext uri="{BB962C8B-B14F-4D97-AF65-F5344CB8AC3E}">
        <p14:creationId xmlns:p14="http://schemas.microsoft.com/office/powerpoint/2010/main" val="2214198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72578" y="234479"/>
            <a:ext cx="8210873" cy="1178297"/>
          </a:xfrm>
        </p:spPr>
        <p:txBody>
          <a:bodyPr>
            <a:noAutofit/>
          </a:bodyPr>
          <a:lstStyle/>
          <a:p>
            <a:r>
              <a:rPr lang="es-ES" sz="3200" dirty="0">
                <a:solidFill>
                  <a:schemeClr val="tx1"/>
                </a:solidFill>
              </a:rPr>
              <a:t>Dolor anterior de rodilla y  </a:t>
            </a:r>
            <a:r>
              <a:rPr lang="es-CL" sz="3200" dirty="0">
                <a:solidFill>
                  <a:schemeClr val="tx1"/>
                </a:solidFill>
              </a:rPr>
              <a:t>Articulación  patelofemoral</a:t>
            </a:r>
          </a:p>
        </p:txBody>
      </p:sp>
      <p:sp>
        <p:nvSpPr>
          <p:cNvPr id="2" name="1 Marcador de contenido"/>
          <p:cNvSpPr>
            <a:spLocks noGrp="1"/>
          </p:cNvSpPr>
          <p:nvPr>
            <p:ph idx="1"/>
          </p:nvPr>
        </p:nvSpPr>
        <p:spPr>
          <a:xfrm>
            <a:off x="609599" y="980729"/>
            <a:ext cx="7924802" cy="2448272"/>
          </a:xfrm>
        </p:spPr>
        <p:txBody>
          <a:bodyPr/>
          <a:lstStyle/>
          <a:p>
            <a:endParaRPr lang="es-CL" dirty="0"/>
          </a:p>
          <a:p>
            <a:pPr lvl="1"/>
            <a:r>
              <a:rPr lang="es-CL" sz="2400" b="1" dirty="0"/>
              <a:t>Inestabilidad patelofemoral. </a:t>
            </a:r>
          </a:p>
          <a:p>
            <a:endParaRPr lang="es-CL" dirty="0"/>
          </a:p>
          <a:p>
            <a:r>
              <a:rPr lang="es-CL" sz="1400" dirty="0"/>
              <a:t>Los factores más importantes que predisponen a la inestabilidad rotuliana incluyen la displasia </a:t>
            </a:r>
            <a:r>
              <a:rPr lang="es-CL" sz="1400" dirty="0" err="1"/>
              <a:t>troclear</a:t>
            </a:r>
            <a:r>
              <a:rPr lang="es-CL" sz="1400" dirty="0"/>
              <a:t>, la rótula alta y la lateralización de la tuberosidad tibial.</a:t>
            </a:r>
          </a:p>
        </p:txBody>
      </p:sp>
      <p:pic>
        <p:nvPicPr>
          <p:cNvPr id="4" name="Imagen 3">
            <a:extLst>
              <a:ext uri="{FF2B5EF4-FFF2-40B4-BE49-F238E27FC236}">
                <a16:creationId xmlns:a16="http://schemas.microsoft.com/office/drawing/2014/main" id="{11F5275A-7F9B-4D2B-87B7-F516176DDF5C}"/>
              </a:ext>
            </a:extLst>
          </p:cNvPr>
          <p:cNvPicPr>
            <a:picLocks noChangeAspect="1"/>
          </p:cNvPicPr>
          <p:nvPr/>
        </p:nvPicPr>
        <p:blipFill>
          <a:blip r:embed="rId3"/>
          <a:stretch>
            <a:fillRect/>
          </a:stretch>
        </p:blipFill>
        <p:spPr>
          <a:xfrm>
            <a:off x="2915816" y="2838564"/>
            <a:ext cx="3889412" cy="3797897"/>
          </a:xfrm>
          <a:prstGeom prst="rect">
            <a:avLst/>
          </a:prstGeom>
        </p:spPr>
      </p:pic>
    </p:spTree>
    <p:extLst>
      <p:ext uri="{BB962C8B-B14F-4D97-AF65-F5344CB8AC3E}">
        <p14:creationId xmlns:p14="http://schemas.microsoft.com/office/powerpoint/2010/main" val="1721789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609599" y="609600"/>
            <a:ext cx="7634809" cy="1091208"/>
          </a:xfrm>
        </p:spPr>
        <p:txBody>
          <a:bodyPr>
            <a:normAutofit/>
          </a:bodyPr>
          <a:lstStyle/>
          <a:p>
            <a:r>
              <a:rPr lang="es-CL" sz="2800" dirty="0">
                <a:solidFill>
                  <a:schemeClr val="tx1"/>
                </a:solidFill>
              </a:rPr>
              <a:t>Estabilizadores pasivos (huesos y ligamentos) y activos (músculos extensores)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6762" y="1988840"/>
            <a:ext cx="4681501" cy="4728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2225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609599" y="609600"/>
            <a:ext cx="7994849" cy="1163216"/>
          </a:xfrm>
        </p:spPr>
        <p:txBody>
          <a:bodyPr/>
          <a:lstStyle/>
          <a:p>
            <a:r>
              <a:rPr lang="es-CL" dirty="0">
                <a:solidFill>
                  <a:schemeClr val="tx1"/>
                </a:solidFill>
              </a:rPr>
              <a:t>Valoración radiológica de la rodilla </a:t>
            </a:r>
          </a:p>
        </p:txBody>
      </p:sp>
      <p:sp>
        <p:nvSpPr>
          <p:cNvPr id="2" name="1 Marcador de contenido"/>
          <p:cNvSpPr>
            <a:spLocks noGrp="1"/>
          </p:cNvSpPr>
          <p:nvPr>
            <p:ph idx="1"/>
          </p:nvPr>
        </p:nvSpPr>
        <p:spPr>
          <a:xfrm>
            <a:off x="179513" y="1988840"/>
            <a:ext cx="7488832" cy="4869160"/>
          </a:xfrm>
        </p:spPr>
        <p:txBody>
          <a:bodyPr>
            <a:normAutofit fontScale="62500" lnSpcReduction="20000"/>
          </a:bodyPr>
          <a:lstStyle/>
          <a:p>
            <a:r>
              <a:rPr lang="es-ES_tradnl" sz="2600" b="1" dirty="0"/>
              <a:t>Rodilla  F:    Se  realiza  para  valorar espacio  femorotibial y lesiones  traumáticas. </a:t>
            </a:r>
          </a:p>
          <a:p>
            <a:endParaRPr lang="es-ES_tradnl" sz="2600" b="1" dirty="0"/>
          </a:p>
          <a:p>
            <a:endParaRPr lang="es-ES_tradnl" sz="2600" b="1" dirty="0"/>
          </a:p>
          <a:p>
            <a:r>
              <a:rPr lang="es-ES_tradnl" sz="2600" b="1" dirty="0"/>
              <a:t>Es  la  que  menos información  aporta en relación a la  inestabilidad   </a:t>
            </a:r>
            <a:r>
              <a:rPr lang="es-ES_tradnl" sz="2600" b="1" dirty="0" err="1"/>
              <a:t>femoro</a:t>
            </a:r>
            <a:r>
              <a:rPr lang="es-ES_tradnl" sz="2600" b="1" dirty="0"/>
              <a:t> rotuliana.</a:t>
            </a:r>
            <a:endParaRPr lang="es-CL" sz="2600" dirty="0"/>
          </a:p>
          <a:p>
            <a:endParaRPr lang="es-ES_tradnl" sz="2600" b="1" dirty="0"/>
          </a:p>
          <a:p>
            <a:pPr marL="0" indent="0">
              <a:buNone/>
            </a:pPr>
            <a:r>
              <a:rPr lang="es-CL" sz="2600" b="1" dirty="0"/>
              <a:t>    </a:t>
            </a:r>
            <a:endParaRPr lang="es-CL" sz="2600" dirty="0"/>
          </a:p>
          <a:p>
            <a:r>
              <a:rPr lang="es-ES_tradnl" sz="2600" b="1" dirty="0"/>
              <a:t>Rodilla  P:  se  realiza  n  decúbito  con la  rodilla flectada  menos  de  30  grados. </a:t>
            </a:r>
            <a:r>
              <a:rPr lang="es-ES" sz="2600" b="1" dirty="0"/>
              <a:t>( la  mayoría de  los  pacientes 97%  tiene  alineada  la patela a 30 grados )</a:t>
            </a:r>
          </a:p>
          <a:p>
            <a:endParaRPr lang="es-ES" sz="2600" b="1" dirty="0"/>
          </a:p>
          <a:p>
            <a:r>
              <a:rPr lang="es-ES" sz="2600" b="1" dirty="0"/>
              <a:t>A  más  de  30  grados  las  alteraciones  de  alineación  patelar se  van  a reducir. </a:t>
            </a:r>
          </a:p>
          <a:p>
            <a:endParaRPr lang="es-ES_tradnl" b="1" dirty="0"/>
          </a:p>
          <a:p>
            <a:endParaRPr lang="es-CL" dirty="0"/>
          </a:p>
          <a:p>
            <a:pPr marL="0" indent="0">
              <a:buNone/>
            </a:pPr>
            <a:r>
              <a:rPr lang="es-ES_tradnl" b="1" dirty="0"/>
              <a:t>     </a:t>
            </a:r>
            <a:endParaRPr lang="es-CL" dirty="0"/>
          </a:p>
        </p:txBody>
      </p:sp>
    </p:spTree>
    <p:extLst>
      <p:ext uri="{BB962C8B-B14F-4D97-AF65-F5344CB8AC3E}">
        <p14:creationId xmlns:p14="http://schemas.microsoft.com/office/powerpoint/2010/main" val="893861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CL" dirty="0">
                <a:solidFill>
                  <a:schemeClr val="tx1"/>
                </a:solidFill>
              </a:rPr>
              <a:t>Radiología  básica   F y P</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132856"/>
            <a:ext cx="3456384" cy="417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2146176"/>
            <a:ext cx="3028947" cy="417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277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251520" y="1484784"/>
            <a:ext cx="8640959" cy="4968552"/>
          </a:xfrm>
        </p:spPr>
        <p:txBody>
          <a:bodyPr>
            <a:normAutofit/>
          </a:bodyPr>
          <a:lstStyle/>
          <a:p>
            <a:r>
              <a:rPr lang="es-ES" dirty="0"/>
              <a:t>La patela alta da una menor estabilidad ósea porque se requiere mayor grado de flexión para que ésta se encaje en la tróclea que en una rodilla normal, en la cual la patela se encaja a aproximadamente 20° de flexión</a:t>
            </a:r>
            <a:endParaRPr lang="es-AR" dirty="0"/>
          </a:p>
          <a:p>
            <a:endParaRPr lang="es-AR" dirty="0"/>
          </a:p>
          <a:p>
            <a:r>
              <a:rPr lang="es-AR" dirty="0"/>
              <a:t>La </a:t>
            </a:r>
            <a:r>
              <a:rPr lang="es-AR" dirty="0" err="1"/>
              <a:t>medicion</a:t>
            </a:r>
            <a:r>
              <a:rPr lang="es-AR" dirty="0"/>
              <a:t> de la altura patelar se evaluó en imágenes  de </a:t>
            </a:r>
            <a:r>
              <a:rPr lang="es-AR" dirty="0" err="1"/>
              <a:t>rx</a:t>
            </a:r>
            <a:r>
              <a:rPr lang="es-AR" dirty="0"/>
              <a:t>  lateral y sagitales de RM. </a:t>
            </a:r>
          </a:p>
          <a:p>
            <a:endParaRPr lang="es-AR" dirty="0"/>
          </a:p>
          <a:p>
            <a:r>
              <a:rPr lang="es-AR" dirty="0"/>
              <a:t>La longitud del tendón rotuliano (línea </a:t>
            </a:r>
            <a:r>
              <a:rPr lang="es-AR" i="1" dirty="0"/>
              <a:t>A)</a:t>
            </a:r>
            <a:r>
              <a:rPr lang="es-AR" dirty="0"/>
              <a:t> se mide posteriormente desde el ápice rotuliano hasta su unión a la tuberosidad tibial y se divide por el diámetro </a:t>
            </a:r>
            <a:r>
              <a:rPr lang="es-AR" dirty="0" err="1"/>
              <a:t>superoinferior</a:t>
            </a:r>
            <a:r>
              <a:rPr lang="es-AR" dirty="0"/>
              <a:t> más largo de la rótula (línea </a:t>
            </a:r>
            <a:r>
              <a:rPr lang="es-AR" i="1" dirty="0"/>
              <a:t>B)</a:t>
            </a:r>
            <a:r>
              <a:rPr lang="es-AR" dirty="0"/>
              <a:t> para obtener la relación de altura patelar, como siguiente:                  </a:t>
            </a:r>
          </a:p>
          <a:p>
            <a:r>
              <a:rPr lang="es-AR" dirty="0"/>
              <a:t>PHR = </a:t>
            </a:r>
            <a:r>
              <a:rPr lang="es-AR" i="1" dirty="0"/>
              <a:t>A / B</a:t>
            </a:r>
            <a:r>
              <a:rPr lang="es-AR" dirty="0"/>
              <a:t> . Una relación de altura rotuliana de más de 1.3 indica una rótula de alta resistencia (rótula alta).</a:t>
            </a:r>
          </a:p>
        </p:txBody>
      </p:sp>
      <p:sp>
        <p:nvSpPr>
          <p:cNvPr id="3" name="Rectángulo 2">
            <a:extLst>
              <a:ext uri="{FF2B5EF4-FFF2-40B4-BE49-F238E27FC236}">
                <a16:creationId xmlns:a16="http://schemas.microsoft.com/office/drawing/2014/main" id="{D96DFA71-C291-484A-9DFE-2A8CDF7FE085}"/>
              </a:ext>
            </a:extLst>
          </p:cNvPr>
          <p:cNvSpPr/>
          <p:nvPr/>
        </p:nvSpPr>
        <p:spPr>
          <a:xfrm>
            <a:off x="971600" y="631970"/>
            <a:ext cx="2880320" cy="584775"/>
          </a:xfrm>
          <a:prstGeom prst="rect">
            <a:avLst/>
          </a:prstGeom>
        </p:spPr>
        <p:txBody>
          <a:bodyPr wrap="square">
            <a:spAutoFit/>
          </a:bodyPr>
          <a:lstStyle/>
          <a:p>
            <a:r>
              <a:rPr lang="es-ES" b="1" dirty="0"/>
              <a:t> </a:t>
            </a:r>
            <a:r>
              <a:rPr lang="es-ES" sz="3200" b="1" dirty="0"/>
              <a:t>Patela alta</a:t>
            </a:r>
          </a:p>
        </p:txBody>
      </p:sp>
    </p:spTree>
    <p:extLst>
      <p:ext uri="{BB962C8B-B14F-4D97-AF65-F5344CB8AC3E}">
        <p14:creationId xmlns:p14="http://schemas.microsoft.com/office/powerpoint/2010/main" val="2507482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609599" y="609600"/>
            <a:ext cx="8066857" cy="1379240"/>
          </a:xfrm>
        </p:spPr>
        <p:txBody>
          <a:bodyPr>
            <a:normAutofit fontScale="90000"/>
          </a:bodyPr>
          <a:lstStyle/>
          <a:p>
            <a:r>
              <a:rPr lang="es-AR" sz="3200" dirty="0">
                <a:solidFill>
                  <a:schemeClr val="tx1"/>
                </a:solidFill>
              </a:rPr>
              <a:t>Medición  de la  posición  </a:t>
            </a:r>
            <a:r>
              <a:rPr lang="es-AR" sz="3200" dirty="0" err="1">
                <a:solidFill>
                  <a:schemeClr val="tx1"/>
                </a:solidFill>
              </a:rPr>
              <a:t>patelar</a:t>
            </a:r>
            <a:br>
              <a:rPr lang="es-AR" sz="3200" dirty="0">
                <a:solidFill>
                  <a:schemeClr val="tx1"/>
                </a:solidFill>
              </a:rPr>
            </a:br>
            <a:r>
              <a:rPr lang="es-AR" sz="3200" dirty="0" err="1">
                <a:solidFill>
                  <a:schemeClr val="tx1"/>
                </a:solidFill>
              </a:rPr>
              <a:t>Insall</a:t>
            </a:r>
            <a:r>
              <a:rPr lang="es-AR" sz="3200" dirty="0">
                <a:solidFill>
                  <a:schemeClr val="tx1"/>
                </a:solidFill>
              </a:rPr>
              <a:t> </a:t>
            </a:r>
            <a:r>
              <a:rPr lang="es-AR" sz="3200" dirty="0" err="1">
                <a:solidFill>
                  <a:schemeClr val="tx1"/>
                </a:solidFill>
              </a:rPr>
              <a:t>Salvatti</a:t>
            </a:r>
            <a:r>
              <a:rPr lang="es-AR" sz="3200" dirty="0">
                <a:solidFill>
                  <a:schemeClr val="tx1"/>
                </a:solidFill>
              </a:rPr>
              <a:t> </a:t>
            </a:r>
            <a:br>
              <a:rPr lang="es-AR" sz="3200" dirty="0">
                <a:solidFill>
                  <a:schemeClr val="tx1"/>
                </a:solidFill>
              </a:rPr>
            </a:br>
            <a:r>
              <a:rPr lang="es-AR" sz="2400" i="1" dirty="0" err="1">
                <a:solidFill>
                  <a:schemeClr val="tx1"/>
                </a:solidFill>
              </a:rPr>
              <a:t>Patela</a:t>
            </a:r>
            <a:r>
              <a:rPr lang="es-AR" sz="2400" i="1" dirty="0">
                <a:solidFill>
                  <a:schemeClr val="tx1"/>
                </a:solidFill>
              </a:rPr>
              <a:t> alta: índice IS &gt; a 1.2 y baja: índice IS &lt; a 0.8</a:t>
            </a:r>
            <a:r>
              <a:rPr lang="es-AR" sz="2400" dirty="0">
                <a:solidFill>
                  <a:schemeClr val="tx1"/>
                </a:solidFill>
              </a:rPr>
              <a:t> </a:t>
            </a:r>
          </a:p>
        </p:txBody>
      </p:sp>
      <p:pic>
        <p:nvPicPr>
          <p:cNvPr id="4" name="Imagen 3"/>
          <p:cNvPicPr>
            <a:picLocks noChangeAspect="1"/>
          </p:cNvPicPr>
          <p:nvPr/>
        </p:nvPicPr>
        <p:blipFill>
          <a:blip r:embed="rId3"/>
          <a:stretch>
            <a:fillRect/>
          </a:stretch>
        </p:blipFill>
        <p:spPr>
          <a:xfrm>
            <a:off x="688490" y="2348880"/>
            <a:ext cx="3213323" cy="3977657"/>
          </a:xfrm>
          <a:prstGeom prst="rect">
            <a:avLst/>
          </a:prstGeom>
        </p:spPr>
      </p:pic>
      <p:pic>
        <p:nvPicPr>
          <p:cNvPr id="5" name="Imagen 4"/>
          <p:cNvPicPr>
            <a:picLocks noChangeAspect="1"/>
          </p:cNvPicPr>
          <p:nvPr/>
        </p:nvPicPr>
        <p:blipFill>
          <a:blip r:embed="rId4"/>
          <a:stretch>
            <a:fillRect/>
          </a:stretch>
        </p:blipFill>
        <p:spPr>
          <a:xfrm>
            <a:off x="4911872" y="2315856"/>
            <a:ext cx="3560106" cy="3955674"/>
          </a:xfrm>
          <a:prstGeom prst="rect">
            <a:avLst/>
          </a:prstGeom>
        </p:spPr>
      </p:pic>
    </p:spTree>
    <p:extLst>
      <p:ext uri="{BB962C8B-B14F-4D97-AF65-F5344CB8AC3E}">
        <p14:creationId xmlns:p14="http://schemas.microsoft.com/office/powerpoint/2010/main" val="2974919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3995936" y="1916832"/>
            <a:ext cx="4968552" cy="4801314"/>
          </a:xfrm>
          <a:prstGeom prst="rect">
            <a:avLst/>
          </a:prstGeom>
          <a:noFill/>
        </p:spPr>
        <p:txBody>
          <a:bodyPr wrap="square" rtlCol="0">
            <a:spAutoFit/>
          </a:bodyPr>
          <a:lstStyle/>
          <a:p>
            <a:r>
              <a:rPr lang="es-AR" dirty="0"/>
              <a:t>- Tipo I: La faceta interna es de concavidad suave y de la misma medida que la externa. (10%)</a:t>
            </a:r>
          </a:p>
          <a:p>
            <a:endParaRPr lang="es-AR" dirty="0"/>
          </a:p>
          <a:p>
            <a:r>
              <a:rPr lang="es-AR" dirty="0"/>
              <a:t>- Tipo II: La faceta interna es menor que la lateral y es plana o ligeramente convexa. (65%)</a:t>
            </a:r>
          </a:p>
          <a:p>
            <a:endParaRPr lang="es-AR" dirty="0"/>
          </a:p>
          <a:p>
            <a:r>
              <a:rPr lang="es-AR" dirty="0"/>
              <a:t>-  Tipo III: La faceta interna es muy pequeña en comparación con la lateral y es convexa (casi vertical)</a:t>
            </a:r>
          </a:p>
          <a:p>
            <a:endParaRPr lang="es-AR" dirty="0"/>
          </a:p>
          <a:p>
            <a:r>
              <a:rPr lang="es-AR" dirty="0"/>
              <a:t>- Tipo IV: Se caracteriza por la ausencia de cresta medial o de faceta interna, también conocida como gorra de cazador. </a:t>
            </a:r>
            <a:r>
              <a:rPr lang="es-AR" dirty="0" err="1">
                <a:solidFill>
                  <a:srgbClr val="FF0000"/>
                </a:solidFill>
              </a:rPr>
              <a:t>Baumgart</a:t>
            </a:r>
            <a:r>
              <a:rPr lang="es-AR" dirty="0">
                <a:solidFill>
                  <a:srgbClr val="FF0000"/>
                </a:solidFill>
              </a:rPr>
              <a:t> </a:t>
            </a:r>
          </a:p>
          <a:p>
            <a:endParaRPr lang="es-AR" dirty="0">
              <a:solidFill>
                <a:srgbClr val="FF0000"/>
              </a:solidFill>
            </a:endParaRPr>
          </a:p>
          <a:p>
            <a:endParaRPr lang="es-AR" dirty="0"/>
          </a:p>
        </p:txBody>
      </p:sp>
      <p:sp>
        <p:nvSpPr>
          <p:cNvPr id="6" name="Título 5"/>
          <p:cNvSpPr>
            <a:spLocks noGrp="1"/>
          </p:cNvSpPr>
          <p:nvPr>
            <p:ph type="title"/>
          </p:nvPr>
        </p:nvSpPr>
        <p:spPr>
          <a:xfrm>
            <a:off x="609599" y="332656"/>
            <a:ext cx="7994849" cy="1008112"/>
          </a:xfrm>
        </p:spPr>
        <p:txBody>
          <a:bodyPr>
            <a:normAutofit fontScale="90000"/>
          </a:bodyPr>
          <a:lstStyle/>
          <a:p>
            <a:r>
              <a:rPr lang="es-AR" sz="3200" dirty="0">
                <a:solidFill>
                  <a:schemeClr val="tx1"/>
                </a:solidFill>
              </a:rPr>
              <a:t>Clasificación patelar de </a:t>
            </a:r>
            <a:r>
              <a:rPr lang="es-AR" sz="3200" dirty="0" err="1">
                <a:solidFill>
                  <a:schemeClr val="tx1"/>
                </a:solidFill>
              </a:rPr>
              <a:t>Wiberg</a:t>
            </a:r>
            <a:r>
              <a:rPr lang="es-AR" sz="3200" dirty="0">
                <a:solidFill>
                  <a:schemeClr val="tx1"/>
                </a:solidFill>
              </a:rPr>
              <a:t> según la morfología de la faceta interna</a:t>
            </a:r>
          </a:p>
        </p:txBody>
      </p:sp>
      <p:pic>
        <p:nvPicPr>
          <p:cNvPr id="2" name="Imagen 1">
            <a:extLst>
              <a:ext uri="{FF2B5EF4-FFF2-40B4-BE49-F238E27FC236}">
                <a16:creationId xmlns:a16="http://schemas.microsoft.com/office/drawing/2014/main" id="{397E357D-9B8D-4797-A645-058C82DBBAD9}"/>
              </a:ext>
            </a:extLst>
          </p:cNvPr>
          <p:cNvPicPr>
            <a:picLocks noChangeAspect="1"/>
          </p:cNvPicPr>
          <p:nvPr/>
        </p:nvPicPr>
        <p:blipFill rotWithShape="1">
          <a:blip r:embed="rId3"/>
          <a:srcRect l="8973" t="6292" b="14768"/>
          <a:stretch/>
        </p:blipFill>
        <p:spPr>
          <a:xfrm>
            <a:off x="179512" y="1443535"/>
            <a:ext cx="2922042" cy="1533930"/>
          </a:xfrm>
          <a:prstGeom prst="rect">
            <a:avLst/>
          </a:prstGeom>
        </p:spPr>
      </p:pic>
      <p:pic>
        <p:nvPicPr>
          <p:cNvPr id="3" name="Imagen 2">
            <a:extLst>
              <a:ext uri="{FF2B5EF4-FFF2-40B4-BE49-F238E27FC236}">
                <a16:creationId xmlns:a16="http://schemas.microsoft.com/office/drawing/2014/main" id="{985C1441-ECE3-4182-8502-C3EB8152839A}"/>
              </a:ext>
            </a:extLst>
          </p:cNvPr>
          <p:cNvPicPr>
            <a:picLocks noChangeAspect="1"/>
          </p:cNvPicPr>
          <p:nvPr/>
        </p:nvPicPr>
        <p:blipFill rotWithShape="1">
          <a:blip r:embed="rId4"/>
          <a:srcRect l="9356" t="1162" b="11507"/>
          <a:stretch/>
        </p:blipFill>
        <p:spPr>
          <a:xfrm>
            <a:off x="165508" y="3080232"/>
            <a:ext cx="2922042" cy="1724150"/>
          </a:xfrm>
          <a:prstGeom prst="rect">
            <a:avLst/>
          </a:prstGeom>
        </p:spPr>
      </p:pic>
      <p:pic>
        <p:nvPicPr>
          <p:cNvPr id="7" name="Imagen 6">
            <a:extLst>
              <a:ext uri="{FF2B5EF4-FFF2-40B4-BE49-F238E27FC236}">
                <a16:creationId xmlns:a16="http://schemas.microsoft.com/office/drawing/2014/main" id="{FBF6E863-A559-48DD-ACCF-BF04AD59A2B6}"/>
              </a:ext>
            </a:extLst>
          </p:cNvPr>
          <p:cNvPicPr>
            <a:picLocks noChangeAspect="1"/>
          </p:cNvPicPr>
          <p:nvPr/>
        </p:nvPicPr>
        <p:blipFill rotWithShape="1">
          <a:blip r:embed="rId5"/>
          <a:srcRect l="13834" t="7739" b="10166"/>
          <a:stretch/>
        </p:blipFill>
        <p:spPr>
          <a:xfrm>
            <a:off x="165508" y="5038440"/>
            <a:ext cx="2906641" cy="1605398"/>
          </a:xfrm>
          <a:prstGeom prst="rect">
            <a:avLst/>
          </a:prstGeom>
        </p:spPr>
      </p:pic>
    </p:spTree>
    <p:extLst>
      <p:ext uri="{BB962C8B-B14F-4D97-AF65-F5344CB8AC3E}">
        <p14:creationId xmlns:p14="http://schemas.microsoft.com/office/powerpoint/2010/main" val="653311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3AA2A0-5F75-4DBE-BAA7-13E72EBBB4BA}"/>
              </a:ext>
            </a:extLst>
          </p:cNvPr>
          <p:cNvSpPr>
            <a:spLocks noGrp="1"/>
          </p:cNvSpPr>
          <p:nvPr>
            <p:ph type="title"/>
          </p:nvPr>
        </p:nvSpPr>
        <p:spPr/>
        <p:txBody>
          <a:bodyPr/>
          <a:lstStyle/>
          <a:p>
            <a:r>
              <a:rPr lang="es-ES" dirty="0">
                <a:solidFill>
                  <a:schemeClr val="tx1"/>
                </a:solidFill>
              </a:rPr>
              <a:t>Mediciones  en los  miembros  inferiores.</a:t>
            </a:r>
          </a:p>
        </p:txBody>
      </p:sp>
      <p:sp>
        <p:nvSpPr>
          <p:cNvPr id="3" name="Marcador de contenido 2">
            <a:extLst>
              <a:ext uri="{FF2B5EF4-FFF2-40B4-BE49-F238E27FC236}">
                <a16:creationId xmlns:a16="http://schemas.microsoft.com/office/drawing/2014/main" id="{2FD42FF4-A80D-4A00-8E7D-CDE0F6064E91}"/>
              </a:ext>
            </a:extLst>
          </p:cNvPr>
          <p:cNvSpPr>
            <a:spLocks noGrp="1"/>
          </p:cNvSpPr>
          <p:nvPr>
            <p:ph idx="1"/>
          </p:nvPr>
        </p:nvSpPr>
        <p:spPr/>
        <p:txBody>
          <a:bodyPr/>
          <a:lstStyle/>
          <a:p>
            <a:endParaRPr lang="es-ES" dirty="0"/>
          </a:p>
          <a:p>
            <a:r>
              <a:rPr lang="es-ES" dirty="0"/>
              <a:t>Nuestro servicio realiza con relativa  frecuencia  mediciones a  nivel de las extremidades  inferiores  tanto  en  radiología  computarizada  como  en  tomografía.  </a:t>
            </a:r>
          </a:p>
          <a:p>
            <a:endParaRPr lang="es-ES" dirty="0"/>
          </a:p>
          <a:p>
            <a:endParaRPr lang="es-ES" dirty="0"/>
          </a:p>
          <a:p>
            <a:r>
              <a:rPr lang="es-ES" dirty="0"/>
              <a:t>Objetivos:  orientar  la adecuada toma de las imágenes  y  características  que deben tener las imágenes para  que tengan  valora  diagnostico.  </a:t>
            </a:r>
          </a:p>
          <a:p>
            <a:endParaRPr lang="es-ES" dirty="0"/>
          </a:p>
        </p:txBody>
      </p:sp>
    </p:spTree>
    <p:extLst>
      <p:ext uri="{BB962C8B-B14F-4D97-AF65-F5344CB8AC3E}">
        <p14:creationId xmlns:p14="http://schemas.microsoft.com/office/powerpoint/2010/main" val="4272272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a:srcRect l="20075" t="18500" r="24013" b="9050"/>
          <a:stretch/>
        </p:blipFill>
        <p:spPr>
          <a:xfrm>
            <a:off x="2123728" y="1556792"/>
            <a:ext cx="5328592" cy="5178491"/>
          </a:xfrm>
          <a:prstGeom prst="rect">
            <a:avLst/>
          </a:prstGeom>
        </p:spPr>
      </p:pic>
      <p:sp>
        <p:nvSpPr>
          <p:cNvPr id="6" name="Título 5"/>
          <p:cNvSpPr>
            <a:spLocks noGrp="1"/>
          </p:cNvSpPr>
          <p:nvPr>
            <p:ph type="title"/>
          </p:nvPr>
        </p:nvSpPr>
        <p:spPr>
          <a:xfrm>
            <a:off x="609599" y="332656"/>
            <a:ext cx="7994849" cy="1008112"/>
          </a:xfrm>
        </p:spPr>
        <p:txBody>
          <a:bodyPr>
            <a:normAutofit fontScale="90000"/>
          </a:bodyPr>
          <a:lstStyle/>
          <a:p>
            <a:r>
              <a:rPr lang="es-AR" sz="3200" dirty="0">
                <a:solidFill>
                  <a:schemeClr val="tx1"/>
                </a:solidFill>
              </a:rPr>
              <a:t>Clasificación patelar de </a:t>
            </a:r>
            <a:r>
              <a:rPr lang="es-AR" sz="3200" dirty="0" err="1">
                <a:solidFill>
                  <a:schemeClr val="tx1"/>
                </a:solidFill>
              </a:rPr>
              <a:t>Wiberg</a:t>
            </a:r>
            <a:r>
              <a:rPr lang="es-AR" sz="3200" dirty="0">
                <a:solidFill>
                  <a:schemeClr val="tx1"/>
                </a:solidFill>
              </a:rPr>
              <a:t> según la morfología de la faceta interna</a:t>
            </a:r>
          </a:p>
        </p:txBody>
      </p:sp>
    </p:spTree>
    <p:extLst>
      <p:ext uri="{BB962C8B-B14F-4D97-AF65-F5344CB8AC3E}">
        <p14:creationId xmlns:p14="http://schemas.microsoft.com/office/powerpoint/2010/main" val="1385629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a:srcRect l="49806"/>
          <a:stretch/>
        </p:blipFill>
        <p:spPr>
          <a:xfrm>
            <a:off x="467544" y="2678458"/>
            <a:ext cx="3672408" cy="3732844"/>
          </a:xfrm>
          <a:prstGeom prst="rect">
            <a:avLst/>
          </a:prstGeom>
        </p:spPr>
      </p:pic>
      <p:sp>
        <p:nvSpPr>
          <p:cNvPr id="5" name="Título 4"/>
          <p:cNvSpPr>
            <a:spLocks noGrp="1"/>
          </p:cNvSpPr>
          <p:nvPr>
            <p:ph type="title"/>
          </p:nvPr>
        </p:nvSpPr>
        <p:spPr>
          <a:xfrm>
            <a:off x="609599" y="609600"/>
            <a:ext cx="7994849" cy="1451248"/>
          </a:xfrm>
        </p:spPr>
        <p:txBody>
          <a:bodyPr>
            <a:normAutofit/>
          </a:bodyPr>
          <a:lstStyle/>
          <a:p>
            <a:r>
              <a:rPr lang="es-AR" sz="2000" b="1" dirty="0">
                <a:solidFill>
                  <a:schemeClr val="tx1"/>
                </a:solidFill>
                <a:latin typeface="Tahoma" panose="020B0604030504040204" pitchFamily="34" charset="0"/>
                <a:ea typeface="Tahoma" panose="020B0604030504040204" pitchFamily="34" charset="0"/>
                <a:cs typeface="Tahoma" panose="020B0604030504040204" pitchFamily="34" charset="0"/>
              </a:rPr>
              <a:t>El punto más profundo de la tróclea y los puntos más superiores y anteriores de ambos cóndilos femorales.  </a:t>
            </a:r>
            <a:br>
              <a:rPr lang="es-AR" sz="2000" b="1"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s-AR" sz="2000" b="1" dirty="0">
                <a:solidFill>
                  <a:schemeClr val="tx1"/>
                </a:solidFill>
                <a:latin typeface="Tahoma" panose="020B0604030504040204" pitchFamily="34" charset="0"/>
                <a:ea typeface="Tahoma" panose="020B0604030504040204" pitchFamily="34" charset="0"/>
                <a:cs typeface="Tahoma" panose="020B0604030504040204" pitchFamily="34" charset="0"/>
              </a:rPr>
              <a:t>En imágenes  axiales  y  un  valor  mayor  a  140 se  considera patológico.  </a:t>
            </a:r>
            <a:endParaRPr lang="es-AR" sz="2000" b="1" dirty="0">
              <a:latin typeface="Tahoma" panose="020B0604030504040204" pitchFamily="34" charset="0"/>
              <a:ea typeface="Tahoma" panose="020B0604030504040204" pitchFamily="34" charset="0"/>
              <a:cs typeface="Tahoma" panose="020B0604030504040204" pitchFamily="34" charset="0"/>
            </a:endParaRPr>
          </a:p>
        </p:txBody>
      </p:sp>
      <p:pic>
        <p:nvPicPr>
          <p:cNvPr id="2" name="Imagen 1">
            <a:extLst>
              <a:ext uri="{FF2B5EF4-FFF2-40B4-BE49-F238E27FC236}">
                <a16:creationId xmlns:a16="http://schemas.microsoft.com/office/drawing/2014/main" id="{2034F902-7BB9-4116-827E-889F9875FF1E}"/>
              </a:ext>
            </a:extLst>
          </p:cNvPr>
          <p:cNvPicPr>
            <a:picLocks noChangeAspect="1"/>
          </p:cNvPicPr>
          <p:nvPr/>
        </p:nvPicPr>
        <p:blipFill rotWithShape="1">
          <a:blip r:embed="rId4"/>
          <a:srcRect l="16726" t="2377" r="13608" b="8109"/>
          <a:stretch/>
        </p:blipFill>
        <p:spPr>
          <a:xfrm>
            <a:off x="4312052" y="2780928"/>
            <a:ext cx="3770641" cy="3581761"/>
          </a:xfrm>
          <a:prstGeom prst="rect">
            <a:avLst/>
          </a:prstGeom>
        </p:spPr>
      </p:pic>
    </p:spTree>
    <p:extLst>
      <p:ext uri="{BB962C8B-B14F-4D97-AF65-F5344CB8AC3E}">
        <p14:creationId xmlns:p14="http://schemas.microsoft.com/office/powerpoint/2010/main" val="771320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CL" dirty="0">
                <a:solidFill>
                  <a:schemeClr val="tx1"/>
                </a:solidFill>
              </a:rPr>
              <a:t>Displasia </a:t>
            </a:r>
            <a:r>
              <a:rPr lang="es-CL" dirty="0" err="1">
                <a:solidFill>
                  <a:schemeClr val="tx1"/>
                </a:solidFill>
              </a:rPr>
              <a:t>Troclear</a:t>
            </a:r>
            <a:endParaRPr lang="es-CL" dirty="0">
              <a:solidFill>
                <a:schemeClr val="tx1"/>
              </a:solidFill>
            </a:endParaRPr>
          </a:p>
        </p:txBody>
      </p:sp>
      <p:sp>
        <p:nvSpPr>
          <p:cNvPr id="2" name="1 Marcador de contenido"/>
          <p:cNvSpPr>
            <a:spLocks noGrp="1"/>
          </p:cNvSpPr>
          <p:nvPr>
            <p:ph idx="1"/>
          </p:nvPr>
        </p:nvSpPr>
        <p:spPr>
          <a:xfrm>
            <a:off x="609598" y="2160591"/>
            <a:ext cx="7778825" cy="3860698"/>
          </a:xfrm>
        </p:spPr>
        <p:txBody>
          <a:bodyPr>
            <a:normAutofit fontScale="92500" lnSpcReduction="10000"/>
          </a:bodyPr>
          <a:lstStyle/>
          <a:p>
            <a:r>
              <a:rPr lang="es-AR" dirty="0"/>
              <a:t>Ha sido identificada como uno de los principales factores   que contribuyen a la inestabilidad </a:t>
            </a:r>
            <a:r>
              <a:rPr lang="es-AR" dirty="0" err="1"/>
              <a:t>femororrotuliana</a:t>
            </a:r>
            <a:r>
              <a:rPr lang="es-AR" dirty="0"/>
              <a:t>.</a:t>
            </a:r>
          </a:p>
          <a:p>
            <a:pPr marL="0" indent="0">
              <a:buNone/>
            </a:pPr>
            <a:r>
              <a:rPr lang="es-AR" dirty="0"/>
              <a:t> </a:t>
            </a:r>
          </a:p>
          <a:p>
            <a:endParaRPr lang="es-AR" dirty="0"/>
          </a:p>
          <a:p>
            <a:r>
              <a:rPr lang="es-AR" dirty="0"/>
              <a:t>Cuatro tipos morfológicos de displasia troclear.</a:t>
            </a:r>
          </a:p>
          <a:p>
            <a:endParaRPr lang="es-AR" dirty="0"/>
          </a:p>
          <a:p>
            <a:endParaRPr lang="es-AR" dirty="0"/>
          </a:p>
          <a:p>
            <a:r>
              <a:rPr lang="es-AR" dirty="0"/>
              <a:t> Alta frecuencia de ocurrencia bilateral.</a:t>
            </a:r>
          </a:p>
          <a:p>
            <a:pPr marL="0" indent="0">
              <a:buNone/>
            </a:pPr>
            <a:endParaRPr lang="es-AR" dirty="0"/>
          </a:p>
          <a:p>
            <a:endParaRPr lang="es-AR" dirty="0"/>
          </a:p>
          <a:p>
            <a:r>
              <a:rPr lang="es-AR" dirty="0"/>
              <a:t> se considera  que la displasia troclear es una anomalía del desarrollo.</a:t>
            </a:r>
            <a:endParaRPr lang="es-CL" dirty="0"/>
          </a:p>
        </p:txBody>
      </p:sp>
    </p:spTree>
    <p:extLst>
      <p:ext uri="{BB962C8B-B14F-4D97-AF65-F5344CB8AC3E}">
        <p14:creationId xmlns:p14="http://schemas.microsoft.com/office/powerpoint/2010/main" val="1338837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2012068-4A0B-498C-A8DD-BBC50FE3897C}"/>
              </a:ext>
            </a:extLst>
          </p:cNvPr>
          <p:cNvPicPr>
            <a:picLocks noChangeAspect="1"/>
          </p:cNvPicPr>
          <p:nvPr/>
        </p:nvPicPr>
        <p:blipFill>
          <a:blip r:embed="rId3"/>
          <a:stretch>
            <a:fillRect/>
          </a:stretch>
        </p:blipFill>
        <p:spPr>
          <a:xfrm>
            <a:off x="2633732" y="210349"/>
            <a:ext cx="6388311" cy="4418908"/>
          </a:xfrm>
          <a:prstGeom prst="rect">
            <a:avLst/>
          </a:prstGeom>
        </p:spPr>
      </p:pic>
      <p:sp>
        <p:nvSpPr>
          <p:cNvPr id="4" name="CuadroTexto 3">
            <a:extLst>
              <a:ext uri="{FF2B5EF4-FFF2-40B4-BE49-F238E27FC236}">
                <a16:creationId xmlns:a16="http://schemas.microsoft.com/office/drawing/2014/main" id="{3A5C272B-8A93-4B47-9F05-65E78FDDF32D}"/>
              </a:ext>
            </a:extLst>
          </p:cNvPr>
          <p:cNvSpPr txBox="1"/>
          <p:nvPr/>
        </p:nvSpPr>
        <p:spPr>
          <a:xfrm>
            <a:off x="1619672" y="548680"/>
            <a:ext cx="320922" cy="369332"/>
          </a:xfrm>
          <a:prstGeom prst="rect">
            <a:avLst/>
          </a:prstGeom>
          <a:noFill/>
        </p:spPr>
        <p:txBody>
          <a:bodyPr wrap="none" rtlCol="0">
            <a:spAutoFit/>
          </a:bodyPr>
          <a:lstStyle/>
          <a:p>
            <a:r>
              <a:rPr lang="es-ES" dirty="0">
                <a:solidFill>
                  <a:schemeClr val="bg1"/>
                </a:solidFill>
              </a:rPr>
              <a:t>A</a:t>
            </a:r>
          </a:p>
        </p:txBody>
      </p:sp>
      <p:sp>
        <p:nvSpPr>
          <p:cNvPr id="6" name="CuadroTexto 5">
            <a:extLst>
              <a:ext uri="{FF2B5EF4-FFF2-40B4-BE49-F238E27FC236}">
                <a16:creationId xmlns:a16="http://schemas.microsoft.com/office/drawing/2014/main" id="{33C6AEAD-B8B7-480A-857D-81C9C1E23E1F}"/>
              </a:ext>
            </a:extLst>
          </p:cNvPr>
          <p:cNvSpPr txBox="1"/>
          <p:nvPr/>
        </p:nvSpPr>
        <p:spPr>
          <a:xfrm>
            <a:off x="4651617" y="548680"/>
            <a:ext cx="314510" cy="369332"/>
          </a:xfrm>
          <a:prstGeom prst="rect">
            <a:avLst/>
          </a:prstGeom>
          <a:noFill/>
        </p:spPr>
        <p:txBody>
          <a:bodyPr wrap="none" rtlCol="0">
            <a:spAutoFit/>
          </a:bodyPr>
          <a:lstStyle/>
          <a:p>
            <a:r>
              <a:rPr lang="es-ES" dirty="0">
                <a:solidFill>
                  <a:schemeClr val="bg1"/>
                </a:solidFill>
              </a:rPr>
              <a:t>B</a:t>
            </a:r>
          </a:p>
        </p:txBody>
      </p:sp>
      <p:sp>
        <p:nvSpPr>
          <p:cNvPr id="7" name="CuadroTexto 6">
            <a:extLst>
              <a:ext uri="{FF2B5EF4-FFF2-40B4-BE49-F238E27FC236}">
                <a16:creationId xmlns:a16="http://schemas.microsoft.com/office/drawing/2014/main" id="{BE853AE8-7AFD-4D6A-B9BE-7FB390FA4B21}"/>
              </a:ext>
            </a:extLst>
          </p:cNvPr>
          <p:cNvSpPr txBox="1"/>
          <p:nvPr/>
        </p:nvSpPr>
        <p:spPr>
          <a:xfrm>
            <a:off x="1687767" y="2708920"/>
            <a:ext cx="322524" cy="369332"/>
          </a:xfrm>
          <a:prstGeom prst="rect">
            <a:avLst/>
          </a:prstGeom>
          <a:noFill/>
        </p:spPr>
        <p:txBody>
          <a:bodyPr wrap="none" rtlCol="0">
            <a:spAutoFit/>
          </a:bodyPr>
          <a:lstStyle/>
          <a:p>
            <a:r>
              <a:rPr lang="es-ES" dirty="0">
                <a:solidFill>
                  <a:schemeClr val="bg1"/>
                </a:solidFill>
              </a:rPr>
              <a:t>C</a:t>
            </a:r>
          </a:p>
        </p:txBody>
      </p:sp>
      <p:sp>
        <p:nvSpPr>
          <p:cNvPr id="8" name="CuadroTexto 7">
            <a:extLst>
              <a:ext uri="{FF2B5EF4-FFF2-40B4-BE49-F238E27FC236}">
                <a16:creationId xmlns:a16="http://schemas.microsoft.com/office/drawing/2014/main" id="{D94DC16F-F5E0-48A5-B9E5-C9D4A571827E}"/>
              </a:ext>
            </a:extLst>
          </p:cNvPr>
          <p:cNvSpPr txBox="1"/>
          <p:nvPr/>
        </p:nvSpPr>
        <p:spPr>
          <a:xfrm>
            <a:off x="4809261" y="2708920"/>
            <a:ext cx="322524" cy="369332"/>
          </a:xfrm>
          <a:prstGeom prst="rect">
            <a:avLst/>
          </a:prstGeom>
          <a:noFill/>
        </p:spPr>
        <p:txBody>
          <a:bodyPr wrap="none" rtlCol="0">
            <a:spAutoFit/>
          </a:bodyPr>
          <a:lstStyle/>
          <a:p>
            <a:r>
              <a:rPr lang="es-ES" dirty="0">
                <a:solidFill>
                  <a:schemeClr val="bg1"/>
                </a:solidFill>
              </a:rPr>
              <a:t>C</a:t>
            </a:r>
          </a:p>
        </p:txBody>
      </p:sp>
      <p:pic>
        <p:nvPicPr>
          <p:cNvPr id="9" name="Imagen 8">
            <a:extLst>
              <a:ext uri="{FF2B5EF4-FFF2-40B4-BE49-F238E27FC236}">
                <a16:creationId xmlns:a16="http://schemas.microsoft.com/office/drawing/2014/main" id="{39F3C5B2-1A8E-4109-A1EC-55E096BA234D}"/>
              </a:ext>
            </a:extLst>
          </p:cNvPr>
          <p:cNvPicPr>
            <a:picLocks noChangeAspect="1"/>
          </p:cNvPicPr>
          <p:nvPr/>
        </p:nvPicPr>
        <p:blipFill>
          <a:blip r:embed="rId4"/>
          <a:stretch>
            <a:fillRect/>
          </a:stretch>
        </p:blipFill>
        <p:spPr>
          <a:xfrm>
            <a:off x="281189" y="4610471"/>
            <a:ext cx="8740855" cy="1976122"/>
          </a:xfrm>
          <a:prstGeom prst="rect">
            <a:avLst/>
          </a:prstGeom>
        </p:spPr>
      </p:pic>
      <p:sp>
        <p:nvSpPr>
          <p:cNvPr id="10" name="Rectángulo 9">
            <a:extLst>
              <a:ext uri="{FF2B5EF4-FFF2-40B4-BE49-F238E27FC236}">
                <a16:creationId xmlns:a16="http://schemas.microsoft.com/office/drawing/2014/main" id="{3A941206-CE09-46EF-BD66-0982C4AB334C}"/>
              </a:ext>
            </a:extLst>
          </p:cNvPr>
          <p:cNvSpPr/>
          <p:nvPr/>
        </p:nvSpPr>
        <p:spPr>
          <a:xfrm>
            <a:off x="266859" y="324193"/>
            <a:ext cx="1988942" cy="369332"/>
          </a:xfrm>
          <a:prstGeom prst="rect">
            <a:avLst/>
          </a:prstGeom>
        </p:spPr>
        <p:txBody>
          <a:bodyPr wrap="none">
            <a:spAutoFit/>
          </a:bodyPr>
          <a:lstStyle/>
          <a:p>
            <a:r>
              <a:rPr lang="es-ES" dirty="0"/>
              <a:t>Displasia Troclear</a:t>
            </a:r>
          </a:p>
        </p:txBody>
      </p:sp>
    </p:spTree>
    <p:extLst>
      <p:ext uri="{BB962C8B-B14F-4D97-AF65-F5344CB8AC3E}">
        <p14:creationId xmlns:p14="http://schemas.microsoft.com/office/powerpoint/2010/main" val="32452972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1187624" y="568935"/>
            <a:ext cx="3100699" cy="2858844"/>
          </a:xfrm>
          <a:prstGeom prst="rect">
            <a:avLst/>
          </a:prstGeom>
        </p:spPr>
      </p:pic>
      <p:pic>
        <p:nvPicPr>
          <p:cNvPr id="6" name="Imagen 5"/>
          <p:cNvPicPr>
            <a:picLocks noChangeAspect="1"/>
          </p:cNvPicPr>
          <p:nvPr/>
        </p:nvPicPr>
        <p:blipFill>
          <a:blip r:embed="rId4"/>
          <a:stretch>
            <a:fillRect/>
          </a:stretch>
        </p:blipFill>
        <p:spPr>
          <a:xfrm>
            <a:off x="4855679" y="549058"/>
            <a:ext cx="2943478" cy="2878721"/>
          </a:xfrm>
          <a:prstGeom prst="rect">
            <a:avLst/>
          </a:prstGeom>
        </p:spPr>
      </p:pic>
      <p:pic>
        <p:nvPicPr>
          <p:cNvPr id="7" name="Imagen 6"/>
          <p:cNvPicPr>
            <a:picLocks noChangeAspect="1"/>
          </p:cNvPicPr>
          <p:nvPr/>
        </p:nvPicPr>
        <p:blipFill>
          <a:blip r:embed="rId5"/>
          <a:stretch>
            <a:fillRect/>
          </a:stretch>
        </p:blipFill>
        <p:spPr>
          <a:xfrm>
            <a:off x="2945623" y="3645024"/>
            <a:ext cx="3130514" cy="2867550"/>
          </a:xfrm>
          <a:prstGeom prst="rect">
            <a:avLst/>
          </a:prstGeom>
        </p:spPr>
      </p:pic>
    </p:spTree>
    <p:extLst>
      <p:ext uri="{BB962C8B-B14F-4D97-AF65-F5344CB8AC3E}">
        <p14:creationId xmlns:p14="http://schemas.microsoft.com/office/powerpoint/2010/main" val="34826685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609599" y="609600"/>
            <a:ext cx="7922841" cy="947192"/>
          </a:xfrm>
        </p:spPr>
        <p:txBody>
          <a:bodyPr/>
          <a:lstStyle/>
          <a:p>
            <a:r>
              <a:rPr lang="es-AR" b="1" dirty="0">
                <a:solidFill>
                  <a:schemeClr val="tx1"/>
                </a:solidFill>
              </a:rPr>
              <a:t>Inclinación  </a:t>
            </a:r>
            <a:r>
              <a:rPr lang="es-AR" b="1" dirty="0" err="1">
                <a:solidFill>
                  <a:schemeClr val="tx1"/>
                </a:solidFill>
              </a:rPr>
              <a:t>tróclear</a:t>
            </a:r>
            <a:r>
              <a:rPr lang="es-AR" b="1" dirty="0">
                <a:solidFill>
                  <a:schemeClr val="tx1"/>
                </a:solidFill>
              </a:rPr>
              <a:t>  lateral </a:t>
            </a:r>
          </a:p>
        </p:txBody>
      </p:sp>
      <p:pic>
        <p:nvPicPr>
          <p:cNvPr id="4" name="Imagen 3"/>
          <p:cNvPicPr>
            <a:picLocks noChangeAspect="1"/>
          </p:cNvPicPr>
          <p:nvPr/>
        </p:nvPicPr>
        <p:blipFill>
          <a:blip r:embed="rId3"/>
          <a:stretch>
            <a:fillRect/>
          </a:stretch>
        </p:blipFill>
        <p:spPr>
          <a:xfrm>
            <a:off x="688490" y="2276872"/>
            <a:ext cx="3756225" cy="3888432"/>
          </a:xfrm>
          <a:prstGeom prst="rect">
            <a:avLst/>
          </a:prstGeom>
        </p:spPr>
      </p:pic>
      <p:pic>
        <p:nvPicPr>
          <p:cNvPr id="5" name="Imagen 4"/>
          <p:cNvPicPr>
            <a:picLocks noChangeAspect="1"/>
          </p:cNvPicPr>
          <p:nvPr/>
        </p:nvPicPr>
        <p:blipFill>
          <a:blip r:embed="rId4"/>
          <a:stretch>
            <a:fillRect/>
          </a:stretch>
        </p:blipFill>
        <p:spPr>
          <a:xfrm>
            <a:off x="4465711" y="2276872"/>
            <a:ext cx="3732895" cy="3888432"/>
          </a:xfrm>
          <a:prstGeom prst="rect">
            <a:avLst/>
          </a:prstGeom>
        </p:spPr>
      </p:pic>
      <p:sp>
        <p:nvSpPr>
          <p:cNvPr id="6" name="CuadroTexto 5"/>
          <p:cNvSpPr txBox="1"/>
          <p:nvPr/>
        </p:nvSpPr>
        <p:spPr>
          <a:xfrm>
            <a:off x="827584" y="6453336"/>
            <a:ext cx="2970685" cy="369332"/>
          </a:xfrm>
          <a:prstGeom prst="rect">
            <a:avLst/>
          </a:prstGeom>
          <a:noFill/>
        </p:spPr>
        <p:txBody>
          <a:bodyPr wrap="none" rtlCol="0">
            <a:spAutoFit/>
          </a:bodyPr>
          <a:lstStyle/>
          <a:p>
            <a:r>
              <a:rPr lang="es-AR" dirty="0"/>
              <a:t>Normal  ángulo  24 grados </a:t>
            </a:r>
          </a:p>
        </p:txBody>
      </p:sp>
      <p:sp>
        <p:nvSpPr>
          <p:cNvPr id="7" name="CuadroTexto 6"/>
          <p:cNvSpPr txBox="1"/>
          <p:nvPr/>
        </p:nvSpPr>
        <p:spPr>
          <a:xfrm>
            <a:off x="4716016" y="6448438"/>
            <a:ext cx="2919389" cy="369332"/>
          </a:xfrm>
          <a:prstGeom prst="rect">
            <a:avLst/>
          </a:prstGeom>
          <a:noFill/>
        </p:spPr>
        <p:txBody>
          <a:bodyPr wrap="none" rtlCol="0">
            <a:spAutoFit/>
          </a:bodyPr>
          <a:lstStyle/>
          <a:p>
            <a:r>
              <a:rPr lang="es-AR" dirty="0"/>
              <a:t>Anormal  ángulo 7 grados </a:t>
            </a:r>
          </a:p>
        </p:txBody>
      </p:sp>
    </p:spTree>
    <p:extLst>
      <p:ext uri="{BB962C8B-B14F-4D97-AF65-F5344CB8AC3E}">
        <p14:creationId xmlns:p14="http://schemas.microsoft.com/office/powerpoint/2010/main" val="6122741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688489" y="548680"/>
            <a:ext cx="7756263" cy="1054250"/>
          </a:xfrm>
        </p:spPr>
        <p:txBody>
          <a:bodyPr>
            <a:normAutofit fontScale="90000"/>
          </a:bodyPr>
          <a:lstStyle/>
          <a:p>
            <a:r>
              <a:rPr lang="es-AR" sz="3200" dirty="0">
                <a:solidFill>
                  <a:schemeClr val="tx1"/>
                </a:solidFill>
                <a:latin typeface="Tahoma" panose="020B0604030504040204" pitchFamily="34" charset="0"/>
                <a:ea typeface="Tahoma" panose="020B0604030504040204" pitchFamily="34" charset="0"/>
                <a:cs typeface="Tahoma" panose="020B0604030504040204" pitchFamily="34" charset="0"/>
              </a:rPr>
              <a:t>Asimetría de la faceta troclear.</a:t>
            </a:r>
            <a:br>
              <a:rPr lang="es-AR" sz="3200" dirty="0">
                <a:solidFill>
                  <a:schemeClr val="tx1"/>
                </a:solidFill>
                <a:latin typeface="Tahoma" panose="020B0604030504040204" pitchFamily="34" charset="0"/>
                <a:ea typeface="Tahoma" panose="020B0604030504040204" pitchFamily="34" charset="0"/>
                <a:cs typeface="Tahoma" panose="020B0604030504040204" pitchFamily="34" charset="0"/>
              </a:rPr>
            </a:br>
            <a:br>
              <a:rPr lang="es-AR" sz="280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s-AR" sz="2800" dirty="0">
                <a:solidFill>
                  <a:schemeClr val="tx1"/>
                </a:solidFill>
              </a:rPr>
              <a:t>Una relación de faceta troclear de menos del 40% se define como indicando displasia (sensibilidad del 100%, especificidad del 96%)</a:t>
            </a:r>
            <a:endParaRPr lang="es-AR"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4" name="Imagen 3"/>
          <p:cNvPicPr>
            <a:picLocks noChangeAspect="1"/>
          </p:cNvPicPr>
          <p:nvPr/>
        </p:nvPicPr>
        <p:blipFill>
          <a:blip r:embed="rId3"/>
          <a:stretch>
            <a:fillRect/>
          </a:stretch>
        </p:blipFill>
        <p:spPr>
          <a:xfrm>
            <a:off x="688489" y="2708920"/>
            <a:ext cx="3504225" cy="3605170"/>
          </a:xfrm>
          <a:prstGeom prst="rect">
            <a:avLst/>
          </a:prstGeom>
        </p:spPr>
      </p:pic>
      <p:pic>
        <p:nvPicPr>
          <p:cNvPr id="5" name="Imagen 4"/>
          <p:cNvPicPr>
            <a:picLocks noChangeAspect="1"/>
          </p:cNvPicPr>
          <p:nvPr/>
        </p:nvPicPr>
        <p:blipFill>
          <a:blip r:embed="rId4"/>
          <a:stretch>
            <a:fillRect/>
          </a:stretch>
        </p:blipFill>
        <p:spPr>
          <a:xfrm>
            <a:off x="4566620" y="2718267"/>
            <a:ext cx="3521471" cy="3600686"/>
          </a:xfrm>
          <a:prstGeom prst="rect">
            <a:avLst/>
          </a:prstGeom>
        </p:spPr>
      </p:pic>
    </p:spTree>
    <p:extLst>
      <p:ext uri="{BB962C8B-B14F-4D97-AF65-F5344CB8AC3E}">
        <p14:creationId xmlns:p14="http://schemas.microsoft.com/office/powerpoint/2010/main" val="42844098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609598" y="404664"/>
            <a:ext cx="7922841" cy="5636699"/>
          </a:xfrm>
        </p:spPr>
        <p:txBody>
          <a:bodyPr>
            <a:normAutofit fontScale="92500"/>
          </a:bodyPr>
          <a:lstStyle/>
          <a:p>
            <a:pPr algn="ctr"/>
            <a:r>
              <a:rPr lang="es-AR" i="1" dirty="0"/>
              <a:t>Scout </a:t>
            </a:r>
            <a:r>
              <a:rPr lang="es-AR" i="1" dirty="0" err="1"/>
              <a:t>view</a:t>
            </a:r>
            <a:r>
              <a:rPr lang="es-AR" i="1" dirty="0"/>
              <a:t> de estudio de articulación patelofemoral-estudio rotacional de EEII, con campos de visión en caderas, rodillas y tobillos, con extremidades en rotación externa de 15°.</a:t>
            </a:r>
          </a:p>
          <a:p>
            <a:pPr algn="ctr"/>
            <a:endParaRPr lang="es-AR" i="1" dirty="0"/>
          </a:p>
          <a:p>
            <a:pPr algn="ctr"/>
            <a:r>
              <a:rPr lang="es-AR" i="1" dirty="0"/>
              <a:t>Protocolo  </a:t>
            </a:r>
          </a:p>
          <a:p>
            <a:pPr algn="ctr"/>
            <a:endParaRPr lang="es-AR" i="1" dirty="0"/>
          </a:p>
          <a:p>
            <a:pPr algn="ctr"/>
            <a:r>
              <a:rPr lang="es-AR" i="1" dirty="0"/>
              <a:t>Paciente en decúbito supino  con las rodillas  en extensión  y  rotación externa de los pies a 15 grados. </a:t>
            </a:r>
          </a:p>
          <a:p>
            <a:pPr algn="ctr"/>
            <a:endParaRPr lang="es-AR" i="1" dirty="0"/>
          </a:p>
          <a:p>
            <a:pPr marL="0" indent="0">
              <a:buNone/>
            </a:pPr>
            <a:r>
              <a:rPr lang="es-AR" i="1" dirty="0"/>
              <a:t>Se realizan cortes  de 2,5mm de espesor a  3  niveles  diferentes </a:t>
            </a:r>
          </a:p>
          <a:p>
            <a:pPr marL="0" indent="0">
              <a:buNone/>
            </a:pPr>
            <a:r>
              <a:rPr lang="es-AR" i="1" dirty="0"/>
              <a:t>Cadera a nivel de los cuellos  femorales </a:t>
            </a:r>
          </a:p>
          <a:p>
            <a:pPr marL="0" indent="0">
              <a:buNone/>
            </a:pPr>
            <a:r>
              <a:rPr lang="es-AR" i="1" dirty="0"/>
              <a:t>Rodilla</a:t>
            </a:r>
          </a:p>
          <a:p>
            <a:pPr marL="0" indent="0">
              <a:buNone/>
            </a:pPr>
            <a:r>
              <a:rPr lang="es-AR" i="1" dirty="0"/>
              <a:t>Tobillos pasando por ambos  maléolos. </a:t>
            </a:r>
          </a:p>
          <a:p>
            <a:pPr marL="0" indent="0">
              <a:buNone/>
            </a:pPr>
            <a:endParaRPr lang="es-AR" i="1" dirty="0"/>
          </a:p>
          <a:p>
            <a:pPr marL="0" indent="0">
              <a:buNone/>
            </a:pPr>
            <a:r>
              <a:rPr lang="es-AR" i="1" dirty="0"/>
              <a:t>Objetivo  detectar  a</a:t>
            </a:r>
            <a:r>
              <a:rPr lang="es-ES" i="1" dirty="0" err="1"/>
              <a:t>nomalías</a:t>
            </a:r>
            <a:r>
              <a:rPr lang="es-ES" i="1" dirty="0"/>
              <a:t>  torsionales de las extremidades inferiores: ángulos de anteversión femoral, rotación de la rodilla y torsión tibial externa</a:t>
            </a:r>
            <a:endParaRPr lang="es-AR" i="1" dirty="0"/>
          </a:p>
        </p:txBody>
      </p:sp>
    </p:spTree>
    <p:extLst>
      <p:ext uri="{BB962C8B-B14F-4D97-AF65-F5344CB8AC3E}">
        <p14:creationId xmlns:p14="http://schemas.microsoft.com/office/powerpoint/2010/main" val="33049554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79512" y="404664"/>
            <a:ext cx="3312368" cy="6221645"/>
          </a:xfrm>
          <a:prstGeom prst="rect">
            <a:avLst/>
          </a:prstGeom>
        </p:spPr>
      </p:pic>
      <p:pic>
        <p:nvPicPr>
          <p:cNvPr id="5" name="Imagen 4"/>
          <p:cNvPicPr>
            <a:picLocks noChangeAspect="1"/>
          </p:cNvPicPr>
          <p:nvPr/>
        </p:nvPicPr>
        <p:blipFill rotWithShape="1">
          <a:blip r:embed="rId3"/>
          <a:srcRect b="9041"/>
          <a:stretch/>
        </p:blipFill>
        <p:spPr>
          <a:xfrm>
            <a:off x="4094573" y="387152"/>
            <a:ext cx="4270129" cy="2897832"/>
          </a:xfrm>
          <a:prstGeom prst="rect">
            <a:avLst/>
          </a:prstGeom>
        </p:spPr>
      </p:pic>
      <p:pic>
        <p:nvPicPr>
          <p:cNvPr id="6" name="Imagen 5"/>
          <p:cNvPicPr>
            <a:picLocks noChangeAspect="1"/>
          </p:cNvPicPr>
          <p:nvPr/>
        </p:nvPicPr>
        <p:blipFill rotWithShape="1">
          <a:blip r:embed="rId4"/>
          <a:srcRect b="5368"/>
          <a:stretch/>
        </p:blipFill>
        <p:spPr>
          <a:xfrm>
            <a:off x="3491880" y="3515486"/>
            <a:ext cx="2770482" cy="2793834"/>
          </a:xfrm>
          <a:prstGeom prst="rect">
            <a:avLst/>
          </a:prstGeom>
        </p:spPr>
      </p:pic>
      <p:pic>
        <p:nvPicPr>
          <p:cNvPr id="7" name="Imagen 6"/>
          <p:cNvPicPr>
            <a:picLocks noChangeAspect="1"/>
          </p:cNvPicPr>
          <p:nvPr/>
        </p:nvPicPr>
        <p:blipFill rotWithShape="1">
          <a:blip r:embed="rId5"/>
          <a:srcRect b="7621"/>
          <a:stretch/>
        </p:blipFill>
        <p:spPr>
          <a:xfrm>
            <a:off x="6229636" y="3515486"/>
            <a:ext cx="2516601" cy="2793834"/>
          </a:xfrm>
          <a:prstGeom prst="rect">
            <a:avLst/>
          </a:prstGeom>
        </p:spPr>
      </p:pic>
    </p:spTree>
    <p:extLst>
      <p:ext uri="{BB962C8B-B14F-4D97-AF65-F5344CB8AC3E}">
        <p14:creationId xmlns:p14="http://schemas.microsoft.com/office/powerpoint/2010/main" val="34241695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609599" y="609600"/>
            <a:ext cx="7562801" cy="1163216"/>
          </a:xfrm>
        </p:spPr>
        <p:txBody>
          <a:bodyPr>
            <a:normAutofit/>
          </a:bodyPr>
          <a:lstStyle/>
          <a:p>
            <a:r>
              <a:rPr lang="es-AR" sz="1800" dirty="0">
                <a:solidFill>
                  <a:schemeClr val="tx1"/>
                </a:solidFill>
              </a:rPr>
              <a:t>Ángulo Q: Se obtiene entre línea trazada desde la espina ilíaca anterosuperior al centro de la </a:t>
            </a:r>
            <a:r>
              <a:rPr lang="es-AR" sz="1800" dirty="0" err="1">
                <a:solidFill>
                  <a:schemeClr val="tx1"/>
                </a:solidFill>
              </a:rPr>
              <a:t>patela</a:t>
            </a:r>
            <a:r>
              <a:rPr lang="es-AR" sz="1800" dirty="0">
                <a:solidFill>
                  <a:schemeClr val="tx1"/>
                </a:solidFill>
              </a:rPr>
              <a:t> y otra entre el centro </a:t>
            </a:r>
            <a:r>
              <a:rPr lang="es-AR" sz="1800" dirty="0" err="1">
                <a:solidFill>
                  <a:schemeClr val="tx1"/>
                </a:solidFill>
              </a:rPr>
              <a:t>patelar</a:t>
            </a:r>
            <a:r>
              <a:rPr lang="es-AR" sz="1800" dirty="0">
                <a:solidFill>
                  <a:schemeClr val="tx1"/>
                </a:solidFill>
              </a:rPr>
              <a:t> y la tuberosidad anterior de la tibia.</a:t>
            </a:r>
          </a:p>
        </p:txBody>
      </p:sp>
      <p:pic>
        <p:nvPicPr>
          <p:cNvPr id="4" name="Imagen 3"/>
          <p:cNvPicPr>
            <a:picLocks noChangeAspect="1"/>
          </p:cNvPicPr>
          <p:nvPr/>
        </p:nvPicPr>
        <p:blipFill rotWithShape="1">
          <a:blip r:embed="rId3"/>
          <a:srcRect l="16374" r="19469"/>
          <a:stretch/>
        </p:blipFill>
        <p:spPr>
          <a:xfrm>
            <a:off x="2861912" y="2005011"/>
            <a:ext cx="2574184" cy="4668045"/>
          </a:xfrm>
          <a:prstGeom prst="rect">
            <a:avLst/>
          </a:prstGeom>
        </p:spPr>
      </p:pic>
      <p:sp>
        <p:nvSpPr>
          <p:cNvPr id="5" name="CuadroTexto 4"/>
          <p:cNvSpPr txBox="1"/>
          <p:nvPr/>
        </p:nvSpPr>
        <p:spPr>
          <a:xfrm>
            <a:off x="5628849" y="2708920"/>
            <a:ext cx="2975600" cy="1754326"/>
          </a:xfrm>
          <a:prstGeom prst="rect">
            <a:avLst/>
          </a:prstGeom>
          <a:noFill/>
        </p:spPr>
        <p:txBody>
          <a:bodyPr wrap="square" rtlCol="0">
            <a:spAutoFit/>
          </a:bodyPr>
          <a:lstStyle/>
          <a:p>
            <a:r>
              <a:rPr lang="es-AR" dirty="0"/>
              <a:t>Angulo  normal  14  en  hombres.</a:t>
            </a:r>
          </a:p>
          <a:p>
            <a:r>
              <a:rPr lang="es-AR" dirty="0"/>
              <a:t>Angulo normal  17  en  mujeres.</a:t>
            </a:r>
          </a:p>
          <a:p>
            <a:r>
              <a:rPr lang="es-AR" dirty="0"/>
              <a:t>Angulo  mayor  a 20  es  patológico. </a:t>
            </a:r>
          </a:p>
        </p:txBody>
      </p:sp>
      <p:pic>
        <p:nvPicPr>
          <p:cNvPr id="6" name="Imagen 5"/>
          <p:cNvPicPr>
            <a:picLocks noChangeAspect="1"/>
          </p:cNvPicPr>
          <p:nvPr/>
        </p:nvPicPr>
        <p:blipFill rotWithShape="1">
          <a:blip r:embed="rId4"/>
          <a:srcRect l="10625" t="5900" r="56300" b="8001"/>
          <a:stretch/>
        </p:blipFill>
        <p:spPr>
          <a:xfrm>
            <a:off x="323528" y="2005012"/>
            <a:ext cx="2345631" cy="4579566"/>
          </a:xfrm>
          <a:prstGeom prst="rect">
            <a:avLst/>
          </a:prstGeom>
        </p:spPr>
      </p:pic>
    </p:spTree>
    <p:extLst>
      <p:ext uri="{BB962C8B-B14F-4D97-AF65-F5344CB8AC3E}">
        <p14:creationId xmlns:p14="http://schemas.microsoft.com/office/powerpoint/2010/main" val="3971831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03F7790-C76A-45CA-A9F0-D0D690DC11E4}"/>
              </a:ext>
            </a:extLst>
          </p:cNvPr>
          <p:cNvSpPr>
            <a:spLocks noGrp="1"/>
          </p:cNvSpPr>
          <p:nvPr>
            <p:ph idx="1"/>
          </p:nvPr>
        </p:nvSpPr>
        <p:spPr>
          <a:xfrm>
            <a:off x="609598" y="476672"/>
            <a:ext cx="7922841" cy="5564691"/>
          </a:xfrm>
        </p:spPr>
        <p:txBody>
          <a:bodyPr>
            <a:normAutofit/>
          </a:bodyPr>
          <a:lstStyle/>
          <a:p>
            <a:endParaRPr lang="es-ES" dirty="0"/>
          </a:p>
          <a:p>
            <a:r>
              <a:rPr lang="es-ES" dirty="0"/>
              <a:t> Modalidades de imagen disponibles: actualmente disponemos de  radiografía simple, radiografía computarizada, </a:t>
            </a:r>
            <a:r>
              <a:rPr lang="es-ES" dirty="0">
                <a:solidFill>
                  <a:srgbClr val="FF0000"/>
                </a:solidFill>
              </a:rPr>
              <a:t>radiografía digital de </a:t>
            </a:r>
            <a:r>
              <a:rPr lang="es-ES" dirty="0" err="1">
                <a:solidFill>
                  <a:srgbClr val="FF0000"/>
                </a:solidFill>
              </a:rPr>
              <a:t>microdosis</a:t>
            </a:r>
            <a:r>
              <a:rPr lang="es-ES" dirty="0">
                <a:solidFill>
                  <a:srgbClr val="FF0000"/>
                </a:solidFill>
              </a:rPr>
              <a:t>, tomografía computarizada y resonancia magnética.</a:t>
            </a:r>
          </a:p>
          <a:p>
            <a:endParaRPr lang="es-ES" dirty="0"/>
          </a:p>
          <a:p>
            <a:r>
              <a:rPr lang="es-ES" dirty="0"/>
              <a:t>La precisión de una técnica se define como la variación de la medición usando el método de imagen en comparación con la medida real, mientras que la confiabilidad de la técnica es la variación entre observadores y dentro de un solo observador en la obtención de mediciones.</a:t>
            </a:r>
          </a:p>
          <a:p>
            <a:endParaRPr lang="es-ES" dirty="0"/>
          </a:p>
          <a:p>
            <a:r>
              <a:rPr lang="es-ES" dirty="0"/>
              <a:t>Hay que tener en cuenta la fiabilidad, la precisión, la ampliación, la dosis de radiación, el costo, la necesidad de equipos especiales, la conveniencia y la capacidad de obtener imágenes de toda la extremidad al elegir la técnica de imagen para evaluar la  longitud de las extremidades.</a:t>
            </a:r>
          </a:p>
        </p:txBody>
      </p:sp>
    </p:spTree>
    <p:extLst>
      <p:ext uri="{BB962C8B-B14F-4D97-AF65-F5344CB8AC3E}">
        <p14:creationId xmlns:p14="http://schemas.microsoft.com/office/powerpoint/2010/main" val="13169195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28598" y="247546"/>
            <a:ext cx="7850833" cy="875184"/>
          </a:xfrm>
        </p:spPr>
        <p:txBody>
          <a:bodyPr>
            <a:normAutofit fontScale="90000"/>
          </a:bodyPr>
          <a:lstStyle/>
          <a:p>
            <a:r>
              <a:rPr lang="es-AR" sz="3200" b="1" dirty="0">
                <a:solidFill>
                  <a:schemeClr val="tx1"/>
                </a:solidFill>
              </a:rPr>
              <a:t>Distancia entre Tuberosidad  Tibial   y surco  </a:t>
            </a:r>
            <a:r>
              <a:rPr lang="es-AR" sz="3200" b="1" dirty="0" err="1">
                <a:solidFill>
                  <a:schemeClr val="tx1"/>
                </a:solidFill>
              </a:rPr>
              <a:t>intertroclear</a:t>
            </a:r>
            <a:br>
              <a:rPr lang="es-AR" sz="3200" b="1" dirty="0">
                <a:solidFill>
                  <a:schemeClr val="tx1"/>
                </a:solidFill>
              </a:rPr>
            </a:br>
            <a:r>
              <a:rPr lang="es-AR" sz="3200" b="1" dirty="0">
                <a:solidFill>
                  <a:schemeClr val="tx1"/>
                </a:solidFill>
              </a:rPr>
              <a:t>Normal  menor a 15 mm </a:t>
            </a:r>
            <a:br>
              <a:rPr lang="es-AR" sz="3200" b="1" dirty="0"/>
            </a:br>
            <a:endParaRPr lang="es-AR" sz="1600" dirty="0"/>
          </a:p>
        </p:txBody>
      </p:sp>
      <p:pic>
        <p:nvPicPr>
          <p:cNvPr id="4" name="Imagen 3"/>
          <p:cNvPicPr>
            <a:picLocks noChangeAspect="1"/>
          </p:cNvPicPr>
          <p:nvPr/>
        </p:nvPicPr>
        <p:blipFill>
          <a:blip r:embed="rId3"/>
          <a:stretch>
            <a:fillRect/>
          </a:stretch>
        </p:blipFill>
        <p:spPr>
          <a:xfrm>
            <a:off x="4355976" y="2010853"/>
            <a:ext cx="4248472" cy="4019055"/>
          </a:xfrm>
          <a:prstGeom prst="rect">
            <a:avLst/>
          </a:prstGeom>
        </p:spPr>
      </p:pic>
      <p:pic>
        <p:nvPicPr>
          <p:cNvPr id="5" name="Imagen 4"/>
          <p:cNvPicPr>
            <a:picLocks noChangeAspect="1"/>
          </p:cNvPicPr>
          <p:nvPr/>
        </p:nvPicPr>
        <p:blipFill>
          <a:blip r:embed="rId4"/>
          <a:stretch>
            <a:fillRect/>
          </a:stretch>
        </p:blipFill>
        <p:spPr>
          <a:xfrm>
            <a:off x="179513" y="1969361"/>
            <a:ext cx="3744416" cy="4203501"/>
          </a:xfrm>
          <a:prstGeom prst="rect">
            <a:avLst/>
          </a:prstGeom>
        </p:spPr>
      </p:pic>
      <p:sp>
        <p:nvSpPr>
          <p:cNvPr id="2" name="Rectángulo 1">
            <a:extLst>
              <a:ext uri="{FF2B5EF4-FFF2-40B4-BE49-F238E27FC236}">
                <a16:creationId xmlns:a16="http://schemas.microsoft.com/office/drawing/2014/main" id="{7D86591F-F9FE-47E0-BC69-B8C7E4039B4E}"/>
              </a:ext>
            </a:extLst>
          </p:cNvPr>
          <p:cNvSpPr/>
          <p:nvPr/>
        </p:nvSpPr>
        <p:spPr>
          <a:xfrm>
            <a:off x="179513" y="6128049"/>
            <a:ext cx="8667448" cy="646331"/>
          </a:xfrm>
          <a:prstGeom prst="rect">
            <a:avLst/>
          </a:prstGeom>
        </p:spPr>
        <p:txBody>
          <a:bodyPr wrap="square">
            <a:spAutoFit/>
          </a:bodyPr>
          <a:lstStyle/>
          <a:p>
            <a:r>
              <a:rPr lang="es-AR" b="1" dirty="0"/>
              <a:t>E</a:t>
            </a:r>
            <a:r>
              <a:rPr lang="es-AR" dirty="0"/>
              <a:t>ntre 15 y 20 mm están en el límite, y más de 20 mm indican una marcada lateralización de la tuberosidad.</a:t>
            </a:r>
            <a:endParaRPr lang="es-ES" dirty="0"/>
          </a:p>
        </p:txBody>
      </p:sp>
    </p:spTree>
    <p:extLst>
      <p:ext uri="{BB962C8B-B14F-4D97-AF65-F5344CB8AC3E}">
        <p14:creationId xmlns:p14="http://schemas.microsoft.com/office/powerpoint/2010/main" val="17770962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609599" y="609600"/>
            <a:ext cx="6347713" cy="646331"/>
          </a:xfrm>
        </p:spPr>
        <p:txBody>
          <a:bodyPr/>
          <a:lstStyle/>
          <a:p>
            <a:r>
              <a:rPr lang="es-AR" dirty="0"/>
              <a:t> </a:t>
            </a:r>
            <a:r>
              <a:rPr lang="es-AR" dirty="0" err="1">
                <a:solidFill>
                  <a:schemeClr val="tx1"/>
                </a:solidFill>
              </a:rPr>
              <a:t>Anteversión</a:t>
            </a:r>
            <a:r>
              <a:rPr lang="es-AR" dirty="0">
                <a:solidFill>
                  <a:schemeClr val="tx1"/>
                </a:solidFill>
              </a:rPr>
              <a:t> femoral</a:t>
            </a:r>
          </a:p>
        </p:txBody>
      </p:sp>
      <p:pic>
        <p:nvPicPr>
          <p:cNvPr id="4" name="Imagen 3"/>
          <p:cNvPicPr>
            <a:picLocks noChangeAspect="1"/>
          </p:cNvPicPr>
          <p:nvPr/>
        </p:nvPicPr>
        <p:blipFill rotWithShape="1">
          <a:blip r:embed="rId3"/>
          <a:srcRect r="329" b="4802"/>
          <a:stretch/>
        </p:blipFill>
        <p:spPr>
          <a:xfrm>
            <a:off x="721086" y="1628800"/>
            <a:ext cx="4315558" cy="4392488"/>
          </a:xfrm>
          <a:prstGeom prst="rect">
            <a:avLst/>
          </a:prstGeom>
        </p:spPr>
      </p:pic>
      <p:sp>
        <p:nvSpPr>
          <p:cNvPr id="5" name="CuadroTexto 4"/>
          <p:cNvSpPr txBox="1"/>
          <p:nvPr/>
        </p:nvSpPr>
        <p:spPr>
          <a:xfrm>
            <a:off x="5796136" y="2276872"/>
            <a:ext cx="2648617" cy="646331"/>
          </a:xfrm>
          <a:prstGeom prst="rect">
            <a:avLst/>
          </a:prstGeom>
          <a:noFill/>
        </p:spPr>
        <p:txBody>
          <a:bodyPr wrap="square" rtlCol="0">
            <a:spAutoFit/>
          </a:bodyPr>
          <a:lstStyle/>
          <a:p>
            <a:r>
              <a:rPr lang="es-AR" dirty="0"/>
              <a:t>valor normal está definido en 14±7°. </a:t>
            </a:r>
          </a:p>
        </p:txBody>
      </p:sp>
      <p:pic>
        <p:nvPicPr>
          <p:cNvPr id="2" name="Imagen 1">
            <a:extLst>
              <a:ext uri="{FF2B5EF4-FFF2-40B4-BE49-F238E27FC236}">
                <a16:creationId xmlns:a16="http://schemas.microsoft.com/office/drawing/2014/main" id="{3948DBFE-3414-4257-A732-B8438B4D2F49}"/>
              </a:ext>
            </a:extLst>
          </p:cNvPr>
          <p:cNvPicPr>
            <a:picLocks noChangeAspect="1"/>
          </p:cNvPicPr>
          <p:nvPr/>
        </p:nvPicPr>
        <p:blipFill>
          <a:blip r:embed="rId4"/>
          <a:stretch>
            <a:fillRect/>
          </a:stretch>
        </p:blipFill>
        <p:spPr>
          <a:xfrm>
            <a:off x="5058321" y="3573016"/>
            <a:ext cx="3797981" cy="2928173"/>
          </a:xfrm>
          <a:prstGeom prst="rect">
            <a:avLst/>
          </a:prstGeom>
        </p:spPr>
      </p:pic>
    </p:spTree>
    <p:extLst>
      <p:ext uri="{BB962C8B-B14F-4D97-AF65-F5344CB8AC3E}">
        <p14:creationId xmlns:p14="http://schemas.microsoft.com/office/powerpoint/2010/main" val="14190642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AR" dirty="0">
                <a:solidFill>
                  <a:schemeClr val="tx1"/>
                </a:solidFill>
              </a:rPr>
              <a:t>Torsión tibial externa</a:t>
            </a:r>
          </a:p>
        </p:txBody>
      </p:sp>
      <p:pic>
        <p:nvPicPr>
          <p:cNvPr id="4" name="Imagen 3"/>
          <p:cNvPicPr>
            <a:picLocks noChangeAspect="1"/>
          </p:cNvPicPr>
          <p:nvPr/>
        </p:nvPicPr>
        <p:blipFill rotWithShape="1">
          <a:blip r:embed="rId3"/>
          <a:srcRect b="8306"/>
          <a:stretch/>
        </p:blipFill>
        <p:spPr>
          <a:xfrm>
            <a:off x="971600" y="1988840"/>
            <a:ext cx="4182194" cy="4608512"/>
          </a:xfrm>
          <a:prstGeom prst="rect">
            <a:avLst/>
          </a:prstGeom>
        </p:spPr>
      </p:pic>
      <p:sp>
        <p:nvSpPr>
          <p:cNvPr id="5" name="CuadroTexto 4"/>
          <p:cNvSpPr txBox="1"/>
          <p:nvPr/>
        </p:nvSpPr>
        <p:spPr>
          <a:xfrm>
            <a:off x="5153794" y="1270000"/>
            <a:ext cx="3522662" cy="1754326"/>
          </a:xfrm>
          <a:prstGeom prst="rect">
            <a:avLst/>
          </a:prstGeom>
          <a:noFill/>
        </p:spPr>
        <p:txBody>
          <a:bodyPr wrap="square" rtlCol="0">
            <a:spAutoFit/>
          </a:bodyPr>
          <a:lstStyle/>
          <a:p>
            <a:r>
              <a:rPr lang="es-AR" dirty="0"/>
              <a:t> El valor normal está definido en 14±7°</a:t>
            </a:r>
          </a:p>
          <a:p>
            <a:endParaRPr lang="es-AR" dirty="0"/>
          </a:p>
          <a:p>
            <a:r>
              <a:rPr lang="es-AR" dirty="0"/>
              <a:t>diferencia entre ambas extremidades inferiores superior a 8</a:t>
            </a:r>
            <a:r>
              <a:rPr lang="es-AR" baseline="30000" dirty="0"/>
              <a:t>o </a:t>
            </a:r>
            <a:r>
              <a:rPr lang="es-AR" dirty="0"/>
              <a:t>debe considerarse patológica</a:t>
            </a:r>
          </a:p>
        </p:txBody>
      </p:sp>
      <p:pic>
        <p:nvPicPr>
          <p:cNvPr id="2" name="Imagen 1">
            <a:extLst>
              <a:ext uri="{FF2B5EF4-FFF2-40B4-BE49-F238E27FC236}">
                <a16:creationId xmlns:a16="http://schemas.microsoft.com/office/drawing/2014/main" id="{95697805-82D5-427E-AC53-6F1A5218713B}"/>
              </a:ext>
            </a:extLst>
          </p:cNvPr>
          <p:cNvPicPr>
            <a:picLocks noChangeAspect="1"/>
          </p:cNvPicPr>
          <p:nvPr/>
        </p:nvPicPr>
        <p:blipFill>
          <a:blip r:embed="rId4"/>
          <a:stretch>
            <a:fillRect/>
          </a:stretch>
        </p:blipFill>
        <p:spPr>
          <a:xfrm>
            <a:off x="5167087" y="3434886"/>
            <a:ext cx="3293345" cy="3125745"/>
          </a:xfrm>
          <a:prstGeom prst="rect">
            <a:avLst/>
          </a:prstGeom>
        </p:spPr>
      </p:pic>
      <p:sp>
        <p:nvSpPr>
          <p:cNvPr id="6" name="Rectángulo 5">
            <a:extLst>
              <a:ext uri="{FF2B5EF4-FFF2-40B4-BE49-F238E27FC236}">
                <a16:creationId xmlns:a16="http://schemas.microsoft.com/office/drawing/2014/main" id="{592E1D69-8F31-4BC6-A075-FABF54837BD4}"/>
              </a:ext>
            </a:extLst>
          </p:cNvPr>
          <p:cNvSpPr/>
          <p:nvPr/>
        </p:nvSpPr>
        <p:spPr>
          <a:xfrm>
            <a:off x="5167086" y="6093297"/>
            <a:ext cx="269010" cy="3600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471387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C37318C-9E7F-45B8-8DE1-DABC65EBBEB3}"/>
              </a:ext>
            </a:extLst>
          </p:cNvPr>
          <p:cNvSpPr>
            <a:spLocks noGrp="1"/>
          </p:cNvSpPr>
          <p:nvPr>
            <p:ph idx="1"/>
          </p:nvPr>
        </p:nvSpPr>
        <p:spPr>
          <a:xfrm>
            <a:off x="3563888" y="908720"/>
            <a:ext cx="4752528" cy="4824536"/>
          </a:xfrm>
        </p:spPr>
        <p:txBody>
          <a:bodyPr/>
          <a:lstStyle/>
          <a:p>
            <a:r>
              <a:rPr lang="es-ES" dirty="0"/>
              <a:t>Se puede utilizar una medición "directa" utilizando una cinta métrica para medir la longitud "verdadera" de la pierna desde la espina iliaca  antero superior hasta el maléolo medial. </a:t>
            </a:r>
          </a:p>
          <a:p>
            <a:endParaRPr lang="es-ES" dirty="0"/>
          </a:p>
          <a:p>
            <a:r>
              <a:rPr lang="es-ES" dirty="0"/>
              <a:t>La longitud de la pierna "aparente" se mide desde el ombligo hasta el maléolo medial.</a:t>
            </a:r>
          </a:p>
          <a:p>
            <a:endParaRPr lang="es-ES" dirty="0"/>
          </a:p>
          <a:p>
            <a:r>
              <a:rPr lang="es-ES" dirty="0"/>
              <a:t>Para  comparar la  medida radiométrica  con la real se deben obtener 2 mediciones clínicas verdaderas, hacer un promedio  y este compararlo con la medida radiométrica. </a:t>
            </a:r>
          </a:p>
        </p:txBody>
      </p:sp>
      <p:pic>
        <p:nvPicPr>
          <p:cNvPr id="4" name="Imagen 3">
            <a:extLst>
              <a:ext uri="{FF2B5EF4-FFF2-40B4-BE49-F238E27FC236}">
                <a16:creationId xmlns:a16="http://schemas.microsoft.com/office/drawing/2014/main" id="{525D489D-5D93-4ADF-8DA3-3931A4664681}"/>
              </a:ext>
            </a:extLst>
          </p:cNvPr>
          <p:cNvPicPr>
            <a:picLocks noChangeAspect="1"/>
          </p:cNvPicPr>
          <p:nvPr/>
        </p:nvPicPr>
        <p:blipFill>
          <a:blip r:embed="rId3"/>
          <a:stretch>
            <a:fillRect/>
          </a:stretch>
        </p:blipFill>
        <p:spPr>
          <a:xfrm>
            <a:off x="323528" y="700367"/>
            <a:ext cx="2989723" cy="5226480"/>
          </a:xfrm>
          <a:prstGeom prst="rect">
            <a:avLst/>
          </a:prstGeom>
        </p:spPr>
      </p:pic>
    </p:spTree>
    <p:extLst>
      <p:ext uri="{BB962C8B-B14F-4D97-AF65-F5344CB8AC3E}">
        <p14:creationId xmlns:p14="http://schemas.microsoft.com/office/powerpoint/2010/main" val="3518977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03A7C2-D3B1-413C-8F7F-E44B1AAB7A97}"/>
              </a:ext>
            </a:extLst>
          </p:cNvPr>
          <p:cNvSpPr>
            <a:spLocks noGrp="1"/>
          </p:cNvSpPr>
          <p:nvPr>
            <p:ph type="title"/>
          </p:nvPr>
        </p:nvSpPr>
        <p:spPr/>
        <p:txBody>
          <a:bodyPr>
            <a:normAutofit fontScale="90000"/>
          </a:bodyPr>
          <a:lstStyle/>
          <a:p>
            <a:r>
              <a:rPr lang="es-ES" sz="3100" dirty="0" err="1">
                <a:solidFill>
                  <a:schemeClr val="tx1"/>
                </a:solidFill>
              </a:rPr>
              <a:t>Orthoroentogenograma</a:t>
            </a:r>
            <a:br>
              <a:rPr lang="es-ES" sz="3100" dirty="0">
                <a:solidFill>
                  <a:schemeClr val="tx1"/>
                </a:solidFill>
              </a:rPr>
            </a:br>
            <a:r>
              <a:rPr lang="es-ES" sz="3100" dirty="0">
                <a:solidFill>
                  <a:schemeClr val="tx1"/>
                </a:solidFill>
              </a:rPr>
              <a:t>Escanograma</a:t>
            </a:r>
            <a:br>
              <a:rPr lang="es-ES" sz="3100" dirty="0">
                <a:solidFill>
                  <a:schemeClr val="tx1"/>
                </a:solidFill>
              </a:rPr>
            </a:br>
            <a:r>
              <a:rPr lang="es-ES" sz="3100" dirty="0" err="1">
                <a:solidFill>
                  <a:schemeClr val="tx1"/>
                </a:solidFill>
              </a:rPr>
              <a:t>Teleoroentgenograma</a:t>
            </a:r>
            <a:br>
              <a:rPr lang="es-ES" dirty="0"/>
            </a:br>
            <a:br>
              <a:rPr lang="es-ES" dirty="0"/>
            </a:br>
            <a:br>
              <a:rPr lang="es-ES" dirty="0"/>
            </a:br>
            <a:endParaRPr lang="es-ES" dirty="0"/>
          </a:p>
        </p:txBody>
      </p:sp>
      <p:sp>
        <p:nvSpPr>
          <p:cNvPr id="3" name="Marcador de contenido 2">
            <a:extLst>
              <a:ext uri="{FF2B5EF4-FFF2-40B4-BE49-F238E27FC236}">
                <a16:creationId xmlns:a16="http://schemas.microsoft.com/office/drawing/2014/main" id="{D4D69A0C-3F68-411B-A1D6-720486821D76}"/>
              </a:ext>
            </a:extLst>
          </p:cNvPr>
          <p:cNvSpPr>
            <a:spLocks noGrp="1"/>
          </p:cNvSpPr>
          <p:nvPr>
            <p:ph idx="1"/>
          </p:nvPr>
        </p:nvSpPr>
        <p:spPr/>
        <p:txBody>
          <a:bodyPr>
            <a:normAutofit fontScale="77500" lnSpcReduction="20000"/>
          </a:bodyPr>
          <a:lstStyle/>
          <a:p>
            <a:r>
              <a:rPr lang="es-ES" dirty="0" err="1"/>
              <a:t>Orthoradiograma</a:t>
            </a:r>
            <a:r>
              <a:rPr lang="es-ES" dirty="0"/>
              <a:t>: utiliza tres exposiciones radiográficas centradas sobre las articulaciones de la cadera, la rodilla y el tobillo para minimizar el error de aumento. Se coloca un solo </a:t>
            </a:r>
            <a:r>
              <a:rPr lang="es-ES" dirty="0" err="1"/>
              <a:t>cassette</a:t>
            </a:r>
            <a:r>
              <a:rPr lang="es-ES" dirty="0"/>
              <a:t> grande debajo del paciente que permanece quieto entre las tres exposiciones. </a:t>
            </a:r>
          </a:p>
          <a:p>
            <a:endParaRPr lang="es-ES" dirty="0"/>
          </a:p>
          <a:p>
            <a:r>
              <a:rPr lang="es-ES" dirty="0"/>
              <a:t>Escanograma también utiliza tres exposiciones radiográficas, una centrada sobre la articulación de la cadera, la rodilla y el tobillo para minimizar el error de aumento. El paciente permanece en decúbito supino junto a una regla calibrada y, a diferencia del  </a:t>
            </a:r>
            <a:r>
              <a:rPr lang="es-ES" dirty="0" err="1">
                <a:solidFill>
                  <a:schemeClr val="tx1"/>
                </a:solidFill>
              </a:rPr>
              <a:t>Orthoroentogenograma</a:t>
            </a:r>
            <a:r>
              <a:rPr lang="es-ES" dirty="0"/>
              <a:t>, el casete radiográfico de longitud estándar se mueve para las tres exposiciones. </a:t>
            </a:r>
          </a:p>
          <a:p>
            <a:endParaRPr lang="es-ES" dirty="0"/>
          </a:p>
          <a:p>
            <a:r>
              <a:rPr lang="es-ES" dirty="0" err="1"/>
              <a:t>Teleradiograma</a:t>
            </a:r>
            <a:r>
              <a:rPr lang="es-ES" dirty="0"/>
              <a:t>: es una radiografía AP de longitud completa de la extremidad inferior. Consiste en una única exposición radiográfica de ambas extremidades inferiores, con el haz de rayos centrado en la rodilla desde una distancia de aproximadamente (180 cm) mientras el paciente se para erguido con ambas rótulas apuntando directamente hacia delante </a:t>
            </a:r>
          </a:p>
        </p:txBody>
      </p:sp>
    </p:spTree>
    <p:extLst>
      <p:ext uri="{BB962C8B-B14F-4D97-AF65-F5344CB8AC3E}">
        <p14:creationId xmlns:p14="http://schemas.microsoft.com/office/powerpoint/2010/main" val="1522823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A9D45B76-0D5E-41DE-87E2-EF00BD0C8613}"/>
              </a:ext>
            </a:extLst>
          </p:cNvPr>
          <p:cNvSpPr>
            <a:spLocks noGrp="1"/>
          </p:cNvSpPr>
          <p:nvPr>
            <p:ph type="title"/>
          </p:nvPr>
        </p:nvSpPr>
        <p:spPr>
          <a:xfrm>
            <a:off x="179512" y="188640"/>
            <a:ext cx="6048672" cy="1000572"/>
          </a:xfrm>
        </p:spPr>
        <p:txBody>
          <a:bodyPr>
            <a:noAutofit/>
          </a:bodyPr>
          <a:lstStyle/>
          <a:p>
            <a:r>
              <a:rPr lang="es-ES" sz="2800" dirty="0" err="1">
                <a:solidFill>
                  <a:schemeClr val="tx1"/>
                </a:solidFill>
              </a:rPr>
              <a:t>Orthoradiogramagrama</a:t>
            </a:r>
            <a:br>
              <a:rPr lang="es-ES" sz="2800" dirty="0">
                <a:solidFill>
                  <a:schemeClr val="tx1"/>
                </a:solidFill>
              </a:rPr>
            </a:br>
            <a:r>
              <a:rPr lang="es-ES" sz="2800" dirty="0">
                <a:solidFill>
                  <a:schemeClr val="tx1"/>
                </a:solidFill>
              </a:rPr>
              <a:t>Escanograma</a:t>
            </a:r>
            <a:br>
              <a:rPr lang="es-ES" sz="2800" dirty="0">
                <a:solidFill>
                  <a:schemeClr val="tx1"/>
                </a:solidFill>
              </a:rPr>
            </a:br>
            <a:r>
              <a:rPr lang="es-ES" sz="2800" dirty="0" err="1">
                <a:solidFill>
                  <a:schemeClr val="tx1"/>
                </a:solidFill>
              </a:rPr>
              <a:t>Teleradiogramagrama</a:t>
            </a:r>
            <a:endParaRPr lang="es-ES" sz="2800" dirty="0"/>
          </a:p>
        </p:txBody>
      </p:sp>
      <p:pic>
        <p:nvPicPr>
          <p:cNvPr id="4" name="Imagen 3">
            <a:extLst>
              <a:ext uri="{FF2B5EF4-FFF2-40B4-BE49-F238E27FC236}">
                <a16:creationId xmlns:a16="http://schemas.microsoft.com/office/drawing/2014/main" id="{98F1EC0C-E132-4207-8214-AEC7A695834B}"/>
              </a:ext>
            </a:extLst>
          </p:cNvPr>
          <p:cNvPicPr>
            <a:picLocks noChangeAspect="1"/>
          </p:cNvPicPr>
          <p:nvPr/>
        </p:nvPicPr>
        <p:blipFill>
          <a:blip r:embed="rId3"/>
          <a:stretch>
            <a:fillRect/>
          </a:stretch>
        </p:blipFill>
        <p:spPr>
          <a:xfrm>
            <a:off x="395536" y="1591094"/>
            <a:ext cx="6347713" cy="5023087"/>
          </a:xfrm>
          <a:prstGeom prst="rect">
            <a:avLst/>
          </a:prstGeom>
        </p:spPr>
      </p:pic>
    </p:spTree>
    <p:extLst>
      <p:ext uri="{BB962C8B-B14F-4D97-AF65-F5344CB8AC3E}">
        <p14:creationId xmlns:p14="http://schemas.microsoft.com/office/powerpoint/2010/main" val="1606651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6A2426-7A03-4D66-AA6D-502F5B3C82AF}"/>
              </a:ext>
            </a:extLst>
          </p:cNvPr>
          <p:cNvSpPr>
            <a:spLocks noGrp="1"/>
          </p:cNvSpPr>
          <p:nvPr>
            <p:ph type="title"/>
          </p:nvPr>
        </p:nvSpPr>
        <p:spPr/>
        <p:txBody>
          <a:bodyPr/>
          <a:lstStyle/>
          <a:p>
            <a:r>
              <a:rPr lang="es-ES" dirty="0" err="1">
                <a:solidFill>
                  <a:schemeClr val="tx1"/>
                </a:solidFill>
              </a:rPr>
              <a:t>Teleradiograma</a:t>
            </a:r>
            <a:r>
              <a:rPr lang="es-ES" dirty="0">
                <a:solidFill>
                  <a:schemeClr val="tx1"/>
                </a:solidFill>
              </a:rPr>
              <a:t> computarizado. </a:t>
            </a:r>
          </a:p>
        </p:txBody>
      </p:sp>
      <p:pic>
        <p:nvPicPr>
          <p:cNvPr id="3" name="Imagen 2">
            <a:extLst>
              <a:ext uri="{FF2B5EF4-FFF2-40B4-BE49-F238E27FC236}">
                <a16:creationId xmlns:a16="http://schemas.microsoft.com/office/drawing/2014/main" id="{F2D058CD-27D4-4CE9-859B-9F4D27E1C0DE}"/>
              </a:ext>
            </a:extLst>
          </p:cNvPr>
          <p:cNvPicPr>
            <a:picLocks noChangeAspect="1"/>
          </p:cNvPicPr>
          <p:nvPr/>
        </p:nvPicPr>
        <p:blipFill rotWithShape="1">
          <a:blip r:embed="rId3"/>
          <a:srcRect r="54786"/>
          <a:stretch/>
        </p:blipFill>
        <p:spPr>
          <a:xfrm>
            <a:off x="4572000" y="2276872"/>
            <a:ext cx="3816424" cy="4207346"/>
          </a:xfrm>
          <a:prstGeom prst="rect">
            <a:avLst/>
          </a:prstGeom>
        </p:spPr>
      </p:pic>
      <p:sp>
        <p:nvSpPr>
          <p:cNvPr id="5" name="Rectángulo 4">
            <a:extLst>
              <a:ext uri="{FF2B5EF4-FFF2-40B4-BE49-F238E27FC236}">
                <a16:creationId xmlns:a16="http://schemas.microsoft.com/office/drawing/2014/main" id="{490EDAAE-93B1-4383-9C34-B6B7714DE7A3}"/>
              </a:ext>
            </a:extLst>
          </p:cNvPr>
          <p:cNvSpPr/>
          <p:nvPr/>
        </p:nvSpPr>
        <p:spPr>
          <a:xfrm>
            <a:off x="251520" y="2072220"/>
            <a:ext cx="3816424" cy="3416320"/>
          </a:xfrm>
          <a:prstGeom prst="rect">
            <a:avLst/>
          </a:prstGeom>
        </p:spPr>
        <p:txBody>
          <a:bodyPr wrap="square">
            <a:spAutoFit/>
          </a:bodyPr>
          <a:lstStyle/>
          <a:p>
            <a:r>
              <a:rPr lang="es-ES" dirty="0" err="1"/>
              <a:t>Teleradiograma</a:t>
            </a:r>
            <a:r>
              <a:rPr lang="es-ES" dirty="0"/>
              <a:t> modificado realizada mediante radiografía computarizada en un niño pequeño con un acortamiento congénito de la tibia de aproximadamente 4,5 cm. </a:t>
            </a:r>
          </a:p>
          <a:p>
            <a:endParaRPr lang="es-ES" dirty="0"/>
          </a:p>
          <a:p>
            <a:endParaRPr lang="es-ES" dirty="0"/>
          </a:p>
          <a:p>
            <a:r>
              <a:rPr lang="es-ES" dirty="0"/>
              <a:t>Esta radiografía se realiza con el niño parado en una elevación de altura apropiada debajo de la pierna corta para nivelar la pelvis.</a:t>
            </a:r>
          </a:p>
        </p:txBody>
      </p:sp>
    </p:spTree>
    <p:extLst>
      <p:ext uri="{BB962C8B-B14F-4D97-AF65-F5344CB8AC3E}">
        <p14:creationId xmlns:p14="http://schemas.microsoft.com/office/powerpoint/2010/main" val="2016224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6A2426-7A03-4D66-AA6D-502F5B3C82AF}"/>
              </a:ext>
            </a:extLst>
          </p:cNvPr>
          <p:cNvSpPr>
            <a:spLocks noGrp="1"/>
          </p:cNvSpPr>
          <p:nvPr>
            <p:ph type="title"/>
          </p:nvPr>
        </p:nvSpPr>
        <p:spPr/>
        <p:txBody>
          <a:bodyPr/>
          <a:lstStyle/>
          <a:p>
            <a:r>
              <a:rPr lang="es-ES" dirty="0">
                <a:solidFill>
                  <a:schemeClr val="tx1"/>
                </a:solidFill>
              </a:rPr>
              <a:t>Escanograma modificado del mismo niño</a:t>
            </a:r>
          </a:p>
        </p:txBody>
      </p:sp>
      <p:pic>
        <p:nvPicPr>
          <p:cNvPr id="3" name="Imagen 2">
            <a:extLst>
              <a:ext uri="{FF2B5EF4-FFF2-40B4-BE49-F238E27FC236}">
                <a16:creationId xmlns:a16="http://schemas.microsoft.com/office/drawing/2014/main" id="{F2D058CD-27D4-4CE9-859B-9F4D27E1C0DE}"/>
              </a:ext>
            </a:extLst>
          </p:cNvPr>
          <p:cNvPicPr>
            <a:picLocks noChangeAspect="1"/>
          </p:cNvPicPr>
          <p:nvPr/>
        </p:nvPicPr>
        <p:blipFill rotWithShape="1">
          <a:blip r:embed="rId3"/>
          <a:srcRect l="44881"/>
          <a:stretch/>
        </p:blipFill>
        <p:spPr>
          <a:xfrm>
            <a:off x="4355976" y="1602326"/>
            <a:ext cx="4652379" cy="4207346"/>
          </a:xfrm>
          <a:prstGeom prst="rect">
            <a:avLst/>
          </a:prstGeom>
        </p:spPr>
      </p:pic>
      <p:sp>
        <p:nvSpPr>
          <p:cNvPr id="4" name="Rectángulo 3">
            <a:extLst>
              <a:ext uri="{FF2B5EF4-FFF2-40B4-BE49-F238E27FC236}">
                <a16:creationId xmlns:a16="http://schemas.microsoft.com/office/drawing/2014/main" id="{260458D5-BC74-4F93-86DA-A6DB7AE20596}"/>
              </a:ext>
            </a:extLst>
          </p:cNvPr>
          <p:cNvSpPr/>
          <p:nvPr/>
        </p:nvSpPr>
        <p:spPr>
          <a:xfrm>
            <a:off x="351669" y="2505670"/>
            <a:ext cx="3860291" cy="2862322"/>
          </a:xfrm>
          <a:prstGeom prst="rect">
            <a:avLst/>
          </a:prstGeom>
        </p:spPr>
        <p:txBody>
          <a:bodyPr wrap="square">
            <a:spAutoFit/>
          </a:bodyPr>
          <a:lstStyle/>
          <a:p>
            <a:r>
              <a:rPr lang="es-ES" dirty="0"/>
              <a:t>tres exposiciones radiográficas; una centrada sobre las articulaciones de cadera, rodilla y tobillo. </a:t>
            </a:r>
          </a:p>
          <a:p>
            <a:endParaRPr lang="es-ES" dirty="0"/>
          </a:p>
          <a:p>
            <a:r>
              <a:rPr lang="es-ES" dirty="0"/>
              <a:t>tiene un menor error de aumento en comparación con un </a:t>
            </a:r>
            <a:r>
              <a:rPr lang="es-ES" dirty="0" err="1"/>
              <a:t>teleradiograma</a:t>
            </a:r>
            <a:r>
              <a:rPr lang="es-ES" dirty="0"/>
              <a:t>. </a:t>
            </a:r>
          </a:p>
          <a:p>
            <a:endParaRPr lang="es-ES" dirty="0"/>
          </a:p>
          <a:p>
            <a:r>
              <a:rPr lang="es-ES" dirty="0"/>
              <a:t>Dosis de radiación 1,6 a 3,8 veces mayor.</a:t>
            </a:r>
          </a:p>
        </p:txBody>
      </p:sp>
    </p:spTree>
    <p:extLst>
      <p:ext uri="{BB962C8B-B14F-4D97-AF65-F5344CB8AC3E}">
        <p14:creationId xmlns:p14="http://schemas.microsoft.com/office/powerpoint/2010/main" val="1903583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469DDBE8-23C7-4B65-83C8-24028713B8AD}"/>
              </a:ext>
            </a:extLst>
          </p:cNvPr>
          <p:cNvPicPr>
            <a:picLocks noChangeAspect="1"/>
          </p:cNvPicPr>
          <p:nvPr/>
        </p:nvPicPr>
        <p:blipFill rotWithShape="1">
          <a:blip r:embed="rId3"/>
          <a:srcRect r="19459"/>
          <a:stretch/>
        </p:blipFill>
        <p:spPr>
          <a:xfrm>
            <a:off x="5580112" y="908720"/>
            <a:ext cx="3168352" cy="5476875"/>
          </a:xfrm>
          <a:prstGeom prst="rect">
            <a:avLst/>
          </a:prstGeom>
        </p:spPr>
      </p:pic>
      <p:sp>
        <p:nvSpPr>
          <p:cNvPr id="4" name="Rectángulo 3">
            <a:extLst>
              <a:ext uri="{FF2B5EF4-FFF2-40B4-BE49-F238E27FC236}">
                <a16:creationId xmlns:a16="http://schemas.microsoft.com/office/drawing/2014/main" id="{C11CD7DD-D18F-497A-9877-D9DB17499F7E}"/>
              </a:ext>
            </a:extLst>
          </p:cNvPr>
          <p:cNvSpPr/>
          <p:nvPr/>
        </p:nvSpPr>
        <p:spPr>
          <a:xfrm>
            <a:off x="427508" y="2204864"/>
            <a:ext cx="4572000" cy="2585323"/>
          </a:xfrm>
          <a:prstGeom prst="rect">
            <a:avLst/>
          </a:prstGeom>
        </p:spPr>
        <p:txBody>
          <a:bodyPr>
            <a:spAutoFit/>
          </a:bodyPr>
          <a:lstStyle/>
          <a:p>
            <a:r>
              <a:rPr lang="es-ES" dirty="0"/>
              <a:t>Margen superior de la cabeza femoral hasta  la porción distal del cóndilo femoral medial, la distancia entre estos dos cursores que representa la longitud del fémur individual. </a:t>
            </a:r>
          </a:p>
          <a:p>
            <a:endParaRPr lang="es-ES" dirty="0"/>
          </a:p>
          <a:p>
            <a:r>
              <a:rPr lang="es-ES" dirty="0"/>
              <a:t>La longitud tibial se determina de manera similar midiendo la distancia entre los la meseta tibial medial y el pilón tibial. </a:t>
            </a:r>
          </a:p>
        </p:txBody>
      </p:sp>
    </p:spTree>
    <p:extLst>
      <p:ext uri="{BB962C8B-B14F-4D97-AF65-F5344CB8AC3E}">
        <p14:creationId xmlns:p14="http://schemas.microsoft.com/office/powerpoint/2010/main" val="2015719418"/>
      </p:ext>
    </p:extLst>
  </p:cSld>
  <p:clrMapOvr>
    <a:masterClrMapping/>
  </p:clrMapOvr>
</p:sld>
</file>

<file path=ppt/theme/theme1.xml><?xml version="1.0" encoding="utf-8"?>
<a:theme xmlns:a="http://schemas.openxmlformats.org/drawingml/2006/main" name="Faceta">
  <a:themeElements>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1257</TotalTime>
  <Words>1561</Words>
  <Application>Microsoft Office PowerPoint</Application>
  <PresentationFormat>Presentación en pantalla (4:3)</PresentationFormat>
  <Paragraphs>164</Paragraphs>
  <Slides>32</Slides>
  <Notes>25</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32</vt:i4>
      </vt:variant>
    </vt:vector>
  </HeadingPairs>
  <TitlesOfParts>
    <vt:vector size="38" baseType="lpstr">
      <vt:lpstr>Arial</vt:lpstr>
      <vt:lpstr>Calibri</vt:lpstr>
      <vt:lpstr>Tahoma</vt:lpstr>
      <vt:lpstr>Trebuchet MS</vt:lpstr>
      <vt:lpstr>Wingdings 3</vt:lpstr>
      <vt:lpstr>Faceta</vt:lpstr>
      <vt:lpstr>Algunas  medidas  importantes  en  las  extremidades  inferiores.  </vt:lpstr>
      <vt:lpstr>Mediciones  en los  miembros  inferiores.</vt:lpstr>
      <vt:lpstr>Presentación de PowerPoint</vt:lpstr>
      <vt:lpstr>Presentación de PowerPoint</vt:lpstr>
      <vt:lpstr>Orthoroentogenograma Escanograma Teleoroentgenograma   </vt:lpstr>
      <vt:lpstr>Orthoradiogramagrama Escanograma Teleradiogramagrama</vt:lpstr>
      <vt:lpstr>Teleradiograma computarizado. </vt:lpstr>
      <vt:lpstr>Escanograma modificado del mismo niño</vt:lpstr>
      <vt:lpstr>Presentación de PowerPoint</vt:lpstr>
      <vt:lpstr>Presentación de PowerPoint</vt:lpstr>
      <vt:lpstr>Presentación de PowerPoint</vt:lpstr>
      <vt:lpstr>Dolor anterior de rodilla y  Articulación patelofemoral.  </vt:lpstr>
      <vt:lpstr>Dolor anterior de rodilla y  Articulación  patelofemoral</vt:lpstr>
      <vt:lpstr>Estabilizadores pasivos (huesos y ligamentos) y activos (músculos extensores) </vt:lpstr>
      <vt:lpstr>Valoración radiológica de la rodilla </vt:lpstr>
      <vt:lpstr>Radiología  básica   F y P</vt:lpstr>
      <vt:lpstr>Presentación de PowerPoint</vt:lpstr>
      <vt:lpstr>Medición  de la  posición  patelar Insall Salvatti  Patela alta: índice IS &gt; a 1.2 y baja: índice IS &lt; a 0.8 </vt:lpstr>
      <vt:lpstr>Clasificación patelar de Wiberg según la morfología de la faceta interna</vt:lpstr>
      <vt:lpstr>Clasificación patelar de Wiberg según la morfología de la faceta interna</vt:lpstr>
      <vt:lpstr>El punto más profundo de la tróclea y los puntos más superiores y anteriores de ambos cóndilos femorales.   En imágenes  axiales  y  un  valor  mayor  a  140 se  considera patológico.  </vt:lpstr>
      <vt:lpstr>Displasia Troclear</vt:lpstr>
      <vt:lpstr>Presentación de PowerPoint</vt:lpstr>
      <vt:lpstr>Presentación de PowerPoint</vt:lpstr>
      <vt:lpstr>Inclinación  tróclear  lateral </vt:lpstr>
      <vt:lpstr>Asimetría de la faceta troclear.  Una relación de faceta troclear de menos del 40% se define como indicando displasia (sensibilidad del 100%, especificidad del 96%)</vt:lpstr>
      <vt:lpstr>Presentación de PowerPoint</vt:lpstr>
      <vt:lpstr>Presentación de PowerPoint</vt:lpstr>
      <vt:lpstr>Ángulo Q: Se obtiene entre línea trazada desde la espina ilíaca anterosuperior al centro de la patela y otra entre el centro patelar y la tuberosidad anterior de la tibia.</vt:lpstr>
      <vt:lpstr>Distancia entre Tuberosidad  Tibial   y surco  intertroclear Normal  menor a 15 mm  </vt:lpstr>
      <vt:lpstr> Anteversión femoral</vt:lpstr>
      <vt:lpstr>Torsión tibial externa</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juanda</dc:creator>
  <cp:lastModifiedBy>Jhon</cp:lastModifiedBy>
  <cp:revision>63</cp:revision>
  <dcterms:created xsi:type="dcterms:W3CDTF">2018-05-15T01:41:48Z</dcterms:created>
  <dcterms:modified xsi:type="dcterms:W3CDTF">2020-05-11T21:23:33Z</dcterms:modified>
</cp:coreProperties>
</file>