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58" r:id="rId3"/>
    <p:sldId id="287" r:id="rId4"/>
    <p:sldId id="288" r:id="rId5"/>
    <p:sldId id="289" r:id="rId6"/>
    <p:sldId id="290" r:id="rId7"/>
    <p:sldId id="259" r:id="rId8"/>
    <p:sldId id="260" r:id="rId9"/>
    <p:sldId id="291" r:id="rId10"/>
    <p:sldId id="292" r:id="rId11"/>
    <p:sldId id="295" r:id="rId12"/>
    <p:sldId id="294" r:id="rId13"/>
    <p:sldId id="261" r:id="rId14"/>
    <p:sldId id="297" r:id="rId15"/>
    <p:sldId id="296" r:id="rId16"/>
    <p:sldId id="262" r:id="rId17"/>
    <p:sldId id="298" r:id="rId18"/>
    <p:sldId id="299" r:id="rId19"/>
    <p:sldId id="301" r:id="rId20"/>
    <p:sldId id="303" r:id="rId21"/>
    <p:sldId id="304" r:id="rId22"/>
    <p:sldId id="305" r:id="rId23"/>
    <p:sldId id="306" r:id="rId24"/>
    <p:sldId id="307" r:id="rId25"/>
    <p:sldId id="308" r:id="rId26"/>
    <p:sldId id="300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319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43" autoAdjust="0"/>
    <p:restoredTop sz="72164" autoAdjust="0"/>
  </p:normalViewPr>
  <p:slideViewPr>
    <p:cSldViewPr snapToGrid="0">
      <p:cViewPr varScale="1">
        <p:scale>
          <a:sx n="79" d="100"/>
          <a:sy n="79" d="100"/>
        </p:scale>
        <p:origin x="17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C6ED4-173E-41C1-AA08-4841F617A6DC}" type="datetimeFigureOut">
              <a:rPr lang="es-AR" smtClean="0"/>
              <a:t>05/05/2020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76345-FB00-4CE9-83A6-2BB79AB0628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38717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76345-FB00-4CE9-83A6-2BB79AB0628E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10244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76345-FB00-4CE9-83A6-2BB79AB0628E}" type="slidenum">
              <a:rPr lang="es-AR" smtClean="0"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20419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76345-FB00-4CE9-83A6-2BB79AB0628E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55594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76345-FB00-4CE9-83A6-2BB79AB0628E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58134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76345-FB00-4CE9-83A6-2BB79AB0628E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754431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76345-FB00-4CE9-83A6-2BB79AB0628E}" type="slidenum">
              <a:rPr lang="es-AR" smtClean="0"/>
              <a:t>14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076348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76345-FB00-4CE9-83A6-2BB79AB0628E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603500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76345-FB00-4CE9-83A6-2BB79AB0628E}" type="slidenum">
              <a:rPr lang="es-AR" smtClean="0"/>
              <a:t>16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674992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76345-FB00-4CE9-83A6-2BB79AB0628E}" type="slidenum">
              <a:rPr lang="es-AR" smtClean="0"/>
              <a:t>17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439877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76345-FB00-4CE9-83A6-2BB79AB0628E}" type="slidenum">
              <a:rPr lang="es-AR" smtClean="0"/>
              <a:t>18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844086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76345-FB00-4CE9-83A6-2BB79AB0628E}" type="slidenum">
              <a:rPr lang="es-AR" smtClean="0"/>
              <a:t>19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36323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76345-FB00-4CE9-83A6-2BB79AB0628E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346168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76345-FB00-4CE9-83A6-2BB79AB0628E}" type="slidenum">
              <a:rPr lang="es-AR" smtClean="0"/>
              <a:t>20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785836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76345-FB00-4CE9-83A6-2BB79AB0628E}" type="slidenum">
              <a:rPr lang="es-AR" smtClean="0"/>
              <a:t>21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354915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76345-FB00-4CE9-83A6-2BB79AB0628E}" type="slidenum">
              <a:rPr lang="es-AR" smtClean="0"/>
              <a:t>22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489636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76345-FB00-4CE9-83A6-2BB79AB0628E}" type="slidenum">
              <a:rPr lang="es-AR" smtClean="0"/>
              <a:t>23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99648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76345-FB00-4CE9-83A6-2BB79AB0628E}" type="slidenum">
              <a:rPr lang="es-AR" smtClean="0"/>
              <a:t>24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836761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76345-FB00-4CE9-83A6-2BB79AB0628E}" type="slidenum">
              <a:rPr lang="es-AR" smtClean="0"/>
              <a:t>25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072620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76345-FB00-4CE9-83A6-2BB79AB0628E}" type="slidenum">
              <a:rPr lang="es-AR" smtClean="0"/>
              <a:t>26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824372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76345-FB00-4CE9-83A6-2BB79AB0628E}" type="slidenum">
              <a:rPr lang="es-AR" smtClean="0"/>
              <a:t>27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008004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76345-FB00-4CE9-83A6-2BB79AB0628E}" type="slidenum">
              <a:rPr lang="es-AR" smtClean="0"/>
              <a:t>28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543091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76345-FB00-4CE9-83A6-2BB79AB0628E}" type="slidenum">
              <a:rPr lang="es-AR" smtClean="0"/>
              <a:t>29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08802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76345-FB00-4CE9-83A6-2BB79AB0628E}" type="slidenum">
              <a:rPr lang="es-AR" smtClean="0"/>
              <a:t>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437726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76345-FB00-4CE9-83A6-2BB79AB0628E}" type="slidenum">
              <a:rPr lang="es-AR" smtClean="0"/>
              <a:t>30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975534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76345-FB00-4CE9-83A6-2BB79AB0628E}" type="slidenum">
              <a:rPr lang="es-AR" smtClean="0"/>
              <a:t>31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704832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76345-FB00-4CE9-83A6-2BB79AB0628E}" type="slidenum">
              <a:rPr lang="es-AR" smtClean="0"/>
              <a:t>32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173029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76345-FB00-4CE9-83A6-2BB79AB0628E}" type="slidenum">
              <a:rPr lang="es-AR" smtClean="0"/>
              <a:t>33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974194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76345-FB00-4CE9-83A6-2BB79AB0628E}" type="slidenum">
              <a:rPr lang="es-AR" smtClean="0"/>
              <a:t>34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421972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76345-FB00-4CE9-83A6-2BB79AB0628E}" type="slidenum">
              <a:rPr lang="es-AR" smtClean="0"/>
              <a:t>35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460009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76345-FB00-4CE9-83A6-2BB79AB0628E}" type="slidenum">
              <a:rPr lang="es-AR" smtClean="0"/>
              <a:t>36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59048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76345-FB00-4CE9-83A6-2BB79AB0628E}" type="slidenum">
              <a:rPr lang="es-AR" smtClean="0"/>
              <a:t>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21863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76345-FB00-4CE9-83A6-2BB79AB0628E}" type="slidenum">
              <a:rPr lang="es-AR" smtClean="0"/>
              <a:t>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72513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76345-FB00-4CE9-83A6-2BB79AB0628E}" type="slidenum">
              <a:rPr lang="es-AR" smtClean="0"/>
              <a:t>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23305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76345-FB00-4CE9-83A6-2BB79AB0628E}" type="slidenum">
              <a:rPr lang="es-AR" smtClean="0"/>
              <a:t>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44370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76345-FB00-4CE9-83A6-2BB79AB0628E}" type="slidenum">
              <a:rPr lang="es-AR" smtClean="0"/>
              <a:t>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40937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76345-FB00-4CE9-83A6-2BB79AB0628E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91719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1388-B4FE-4368-B19F-5A92EECAA6C7}" type="datetimeFigureOut">
              <a:rPr lang="es-AR" smtClean="0"/>
              <a:t>05/05/2020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2396-EE04-45D5-B29C-54D6AD9AAFA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30353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1388-B4FE-4368-B19F-5A92EECAA6C7}" type="datetimeFigureOut">
              <a:rPr lang="es-AR" smtClean="0"/>
              <a:t>05/05/2020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2396-EE04-45D5-B29C-54D6AD9AAFA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69747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1388-B4FE-4368-B19F-5A92EECAA6C7}" type="datetimeFigureOut">
              <a:rPr lang="es-AR" smtClean="0"/>
              <a:t>05/05/2020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2396-EE04-45D5-B29C-54D6AD9AAFA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6410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1388-B4FE-4368-B19F-5A92EECAA6C7}" type="datetimeFigureOut">
              <a:rPr lang="es-AR" smtClean="0"/>
              <a:t>05/05/2020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2396-EE04-45D5-B29C-54D6AD9AAFA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83733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1388-B4FE-4368-B19F-5A92EECAA6C7}" type="datetimeFigureOut">
              <a:rPr lang="es-AR" smtClean="0"/>
              <a:t>05/05/2020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2396-EE04-45D5-B29C-54D6AD9AAFA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72342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1388-B4FE-4368-B19F-5A92EECAA6C7}" type="datetimeFigureOut">
              <a:rPr lang="es-AR" smtClean="0"/>
              <a:t>05/05/2020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2396-EE04-45D5-B29C-54D6AD9AAFA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26142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1388-B4FE-4368-B19F-5A92EECAA6C7}" type="datetimeFigureOut">
              <a:rPr lang="es-AR" smtClean="0"/>
              <a:t>05/05/2020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2396-EE04-45D5-B29C-54D6AD9AAFA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24367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1388-B4FE-4368-B19F-5A92EECAA6C7}" type="datetimeFigureOut">
              <a:rPr lang="es-AR" smtClean="0"/>
              <a:t>05/05/2020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2396-EE04-45D5-B29C-54D6AD9AAFA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90568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1388-B4FE-4368-B19F-5A92EECAA6C7}" type="datetimeFigureOut">
              <a:rPr lang="es-AR" smtClean="0"/>
              <a:t>05/05/2020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2396-EE04-45D5-B29C-54D6AD9AAFA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82361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1388-B4FE-4368-B19F-5A92EECAA6C7}" type="datetimeFigureOut">
              <a:rPr lang="es-AR" smtClean="0"/>
              <a:t>05/05/2020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2396-EE04-45D5-B29C-54D6AD9AAFA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92900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1388-B4FE-4368-B19F-5A92EECAA6C7}" type="datetimeFigureOut">
              <a:rPr lang="es-AR" smtClean="0"/>
              <a:t>05/05/2020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2396-EE04-45D5-B29C-54D6AD9AAFA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78869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81388-B4FE-4368-B19F-5A92EECAA6C7}" type="datetimeFigureOut">
              <a:rPr lang="es-AR" smtClean="0"/>
              <a:t>05/05/2020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12396-EE04-45D5-B29C-54D6AD9AAFA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762313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doi.org/10.1148/rg.2019180118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148/rg.201918011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148/rg.2019180118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2.png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hyperlink" Target="https://doi.org/10.1148/rg.201918011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148/rg.2019180118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148/rg.2019180118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2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148/rg.2019180118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gif"/><Relationship Id="rId4" Type="http://schemas.openxmlformats.org/officeDocument/2006/relationships/hyperlink" Target="https://doi.org/10.1148/rg.201918011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148/rg.2019180118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hyperlink" Target="https://doi.org/10.1148/rg.2019180118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148/rg.2019180118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148/rg.2019180118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2.png"/><Relationship Id="rId7" Type="http://schemas.openxmlformats.org/officeDocument/2006/relationships/image" Target="../media/image33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hyperlink" Target="https://doi.org/10.1148/rg.2019180118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148/rg.2019180118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7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hyperlink" Target="https://doi.org/10.1148/rg.2019180118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hyperlink" Target="https://doi.org/10.1148/rg.2019180118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148/rg.2019180118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gif"/><Relationship Id="rId5" Type="http://schemas.openxmlformats.org/officeDocument/2006/relationships/image" Target="../media/image39.gif"/><Relationship Id="rId4" Type="http://schemas.openxmlformats.org/officeDocument/2006/relationships/hyperlink" Target="https://doi.org/10.1148/rg.2019180118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148/rg.201918011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hyperlink" Target="https://doi.org/10.1148/rg.201918011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gif"/><Relationship Id="rId4" Type="http://schemas.openxmlformats.org/officeDocument/2006/relationships/hyperlink" Target="https://doi.org/10.1148/rg.2019180118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148/rg.2019180118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gif"/><Relationship Id="rId5" Type="http://schemas.openxmlformats.org/officeDocument/2006/relationships/image" Target="../media/image42.gif"/><Relationship Id="rId4" Type="http://schemas.openxmlformats.org/officeDocument/2006/relationships/hyperlink" Target="https://doi.org/10.1148/rg.2019180118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148/rg.2019180118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gif"/><Relationship Id="rId3" Type="http://schemas.openxmlformats.org/officeDocument/2006/relationships/image" Target="../media/image2.png"/><Relationship Id="rId7" Type="http://schemas.openxmlformats.org/officeDocument/2006/relationships/image" Target="../media/image46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gif"/><Relationship Id="rId5" Type="http://schemas.openxmlformats.org/officeDocument/2006/relationships/image" Target="../media/image44.gif"/><Relationship Id="rId4" Type="http://schemas.openxmlformats.org/officeDocument/2006/relationships/hyperlink" Target="https://doi.org/10.1148/rg.2019180118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148/rg.2019180118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gif"/><Relationship Id="rId4" Type="http://schemas.openxmlformats.org/officeDocument/2006/relationships/hyperlink" Target="https://doi.org/10.1148/rg.2019180118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148/rg.2019180118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148/rg.2019180118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148/rg.2019180118" TargetMode="Externa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s://doi.org/10.1148/rg.201918011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148/rg.201918011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148/rg.2019180118" TargetMode="Externa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679A850-2297-438E-9217-F39C594A2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725" y="47625"/>
            <a:ext cx="6686550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80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9BCE542-DF7D-4473-8D24-84FB41D73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80840"/>
            <a:ext cx="1746251" cy="27453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DF608EE0-4434-4B43-B8D3-8FE5FBD37ABF}"/>
              </a:ext>
            </a:extLst>
          </p:cNvPr>
          <p:cNvSpPr/>
          <p:nvPr/>
        </p:nvSpPr>
        <p:spPr>
          <a:xfrm>
            <a:off x="2528421" y="331138"/>
            <a:ext cx="6468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latin typeface="Open Sans"/>
              </a:rPr>
              <a:t>Hipotensión Intracraneal Espontanea</a:t>
            </a:r>
            <a:endParaRPr lang="es-AR" sz="2800" b="1" dirty="0"/>
          </a:p>
        </p:txBody>
      </p:sp>
      <p:pic>
        <p:nvPicPr>
          <p:cNvPr id="7170" name="Picture 2" descr="Figura 4c.">
            <a:extLst>
              <a:ext uri="{FF2B5EF4-FFF2-40B4-BE49-F238E27FC236}">
                <a16:creationId xmlns:a16="http://schemas.microsoft.com/office/drawing/2014/main" id="{205F03D9-8EF5-40AA-9255-D68791DB3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16" y="1324196"/>
            <a:ext cx="34004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igura 4d.">
            <a:extLst>
              <a:ext uri="{FF2B5EF4-FFF2-40B4-BE49-F238E27FC236}">
                <a16:creationId xmlns:a16="http://schemas.microsoft.com/office/drawing/2014/main" id="{9AA12F2A-B74A-4788-8D26-A498013E0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6" y="1324196"/>
            <a:ext cx="35814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Figura 4e.">
            <a:extLst>
              <a:ext uri="{FF2B5EF4-FFF2-40B4-BE49-F238E27FC236}">
                <a16:creationId xmlns:a16="http://schemas.microsoft.com/office/drawing/2014/main" id="{D30DE03E-EF7F-4F6A-946E-B13B25701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267" y="1324196"/>
            <a:ext cx="41433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1C8ABD04-4BBA-4E59-A786-26C9F72EAD0D}"/>
              </a:ext>
            </a:extLst>
          </p:cNvPr>
          <p:cNvSpPr/>
          <p:nvPr/>
        </p:nvSpPr>
        <p:spPr>
          <a:xfrm>
            <a:off x="7286171" y="6601379"/>
            <a:ext cx="5021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b="1" dirty="0">
                <a:latin typeface="Open Sans"/>
              </a:rPr>
              <a:t>Publicado en línea: </a:t>
            </a:r>
            <a:r>
              <a:rPr lang="es-ES" sz="1100" dirty="0">
                <a:latin typeface="Open Sans"/>
              </a:rPr>
              <a:t>8 de julio de 2019</a:t>
            </a:r>
            <a:r>
              <a:rPr lang="es-ES" sz="1100" dirty="0">
                <a:latin typeface="Open Sa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https://doi.org/10.1148/rg.2019180118</a:t>
            </a:r>
            <a:endParaRPr lang="es-AR" sz="1100" dirty="0"/>
          </a:p>
        </p:txBody>
      </p:sp>
    </p:spTree>
    <p:extLst>
      <p:ext uri="{BB962C8B-B14F-4D97-AF65-F5344CB8AC3E}">
        <p14:creationId xmlns:p14="http://schemas.microsoft.com/office/powerpoint/2010/main" val="2995548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E98268-54BC-4182-BBFD-601A3F2A6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5143" y="481237"/>
            <a:ext cx="12337143" cy="105727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100" b="1" dirty="0">
                <a:solidFill>
                  <a:srgbClr val="FFFF00"/>
                </a:solidFill>
              </a:rPr>
              <a:t>LESIONES RELACIONADAS CON LA BASE DEL CRÁNEO EN LA TOMOGRAFÍA COMPUTARIZADA DE RUTINA DEL DEPARTAMENTO DE EMERGENCIAS: PERLAS, TRAMPAS Y LECCIONES APRENDIDAS</a:t>
            </a:r>
            <a:br>
              <a:rPr lang="es-ES" b="1" dirty="0"/>
            </a:b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C48A81-7A06-4AEF-987B-AEAA7FD10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29" y="1669143"/>
            <a:ext cx="11001828" cy="47691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600" b="1" dirty="0"/>
              <a:t>Dolores de cabeza posicionales y / o déficit de nervios craneales múltiples.</a:t>
            </a:r>
          </a:p>
          <a:p>
            <a:pPr marL="457200" lvl="1" indent="0" algn="just">
              <a:buNone/>
            </a:pPr>
            <a:r>
              <a:rPr lang="es-ES" sz="2000" dirty="0"/>
              <a:t>Los hallazgos rutinarios de imágenes sin contraste que deberían aumentar la posibilidad de un diagnóstico de HIE incluyen:</a:t>
            </a:r>
          </a:p>
          <a:p>
            <a:pPr lvl="1" algn="just"/>
            <a:r>
              <a:rPr lang="es-ES" sz="1800" i="1" dirty="0"/>
              <a:t>(a)</a:t>
            </a:r>
            <a:r>
              <a:rPr lang="es-ES" sz="1800" dirty="0"/>
              <a:t> Hemorragias subdurales bilaterales o higromas subdurales; </a:t>
            </a:r>
          </a:p>
          <a:p>
            <a:pPr lvl="1" algn="just"/>
            <a:endParaRPr lang="es-ES" sz="1800" dirty="0"/>
          </a:p>
          <a:p>
            <a:pPr lvl="1" algn="just"/>
            <a:r>
              <a:rPr lang="es-ES" sz="1800" i="1" dirty="0"/>
              <a:t>(b)</a:t>
            </a:r>
            <a:r>
              <a:rPr lang="es-ES" sz="1800" dirty="0"/>
              <a:t> Borramiento de las cisternas basales del cráneo, especialmente las cisternas </a:t>
            </a:r>
            <a:r>
              <a:rPr lang="es-ES" sz="1800" dirty="0" err="1"/>
              <a:t>supraselares</a:t>
            </a:r>
            <a:r>
              <a:rPr lang="es-ES" sz="1800" dirty="0"/>
              <a:t> y </a:t>
            </a:r>
            <a:r>
              <a:rPr lang="es-ES" sz="1800" dirty="0" err="1"/>
              <a:t>prepontinas</a:t>
            </a:r>
            <a:r>
              <a:rPr lang="es-ES" sz="1800" dirty="0"/>
              <a:t>.</a:t>
            </a:r>
          </a:p>
          <a:p>
            <a:pPr lvl="1" algn="just"/>
            <a:r>
              <a:rPr lang="es-ES" sz="1800" dirty="0"/>
              <a:t> </a:t>
            </a:r>
          </a:p>
          <a:p>
            <a:pPr lvl="1" algn="just"/>
            <a:r>
              <a:rPr lang="es-ES" sz="1800" i="1" dirty="0"/>
              <a:t>(c)</a:t>
            </a:r>
            <a:r>
              <a:rPr lang="es-ES" sz="1800" dirty="0"/>
              <a:t> Congestión del sistema venoso </a:t>
            </a:r>
            <a:r>
              <a:rPr lang="es-ES" sz="1800" dirty="0" err="1"/>
              <a:t>dural</a:t>
            </a:r>
            <a:r>
              <a:rPr lang="es-ES" sz="1800" dirty="0"/>
              <a:t>. </a:t>
            </a:r>
          </a:p>
          <a:p>
            <a:pPr lvl="1" algn="just"/>
            <a:endParaRPr lang="es-ES" sz="1800" dirty="0"/>
          </a:p>
          <a:p>
            <a:pPr lvl="1" algn="just"/>
            <a:r>
              <a:rPr lang="es-ES" sz="1800" i="1" dirty="0"/>
              <a:t>(d)</a:t>
            </a:r>
            <a:r>
              <a:rPr lang="es-ES" sz="1800" dirty="0"/>
              <a:t> Flacidez del parénquima cerebral, incluido el quiasma óptico en la silla turca o la ectopia amigdalar cerebelosa.</a:t>
            </a:r>
          </a:p>
          <a:p>
            <a:pPr lvl="1" algn="just"/>
            <a:endParaRPr lang="es-ES" sz="1800" dirty="0"/>
          </a:p>
          <a:p>
            <a:pPr lvl="1" algn="just"/>
            <a:r>
              <a:rPr lang="es-ES" sz="1800" i="1" dirty="0"/>
              <a:t>(e)</a:t>
            </a:r>
            <a:r>
              <a:rPr lang="es-ES" sz="1800" dirty="0"/>
              <a:t> Orientación inferior del esplenio del cuerpo calloso.</a:t>
            </a:r>
            <a:endParaRPr lang="es-ES" sz="1800" b="1" dirty="0"/>
          </a:p>
          <a:p>
            <a:pPr marL="0" indent="0" algn="just">
              <a:buNone/>
            </a:pPr>
            <a:endParaRPr lang="es-AR" sz="2200" b="1" i="1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D095BD73-72E8-454E-A414-026BF0284330}"/>
              </a:ext>
            </a:extLst>
          </p:cNvPr>
          <p:cNvCxnSpPr>
            <a:cxnSpLocks/>
          </p:cNvCxnSpPr>
          <p:nvPr/>
        </p:nvCxnSpPr>
        <p:spPr>
          <a:xfrm>
            <a:off x="537029" y="1396006"/>
            <a:ext cx="11001828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D9579639-2FEE-48EB-BC9F-044106A85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80840"/>
            <a:ext cx="1746251" cy="27453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7DA969E2-C867-453D-BE85-FF509C1C8BF1}"/>
              </a:ext>
            </a:extLst>
          </p:cNvPr>
          <p:cNvSpPr/>
          <p:nvPr/>
        </p:nvSpPr>
        <p:spPr>
          <a:xfrm>
            <a:off x="7286171" y="6601379"/>
            <a:ext cx="5021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b="1" dirty="0">
                <a:latin typeface="Open Sans"/>
              </a:rPr>
              <a:t>Publicado en línea: </a:t>
            </a:r>
            <a:r>
              <a:rPr lang="es-ES" sz="1100" dirty="0">
                <a:latin typeface="Open Sans"/>
              </a:rPr>
              <a:t>8 de julio de 2019</a:t>
            </a:r>
            <a:r>
              <a:rPr lang="es-ES" sz="1100" dirty="0">
                <a:latin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https://doi.org/10.1148/rg.2019180118</a:t>
            </a:r>
            <a:endParaRPr lang="es-AR" sz="1100" dirty="0"/>
          </a:p>
        </p:txBody>
      </p:sp>
    </p:spTree>
    <p:extLst>
      <p:ext uri="{BB962C8B-B14F-4D97-AF65-F5344CB8AC3E}">
        <p14:creationId xmlns:p14="http://schemas.microsoft.com/office/powerpoint/2010/main" val="1764600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F608EE0-4434-4B43-B8D3-8FE5FBD37ABF}"/>
              </a:ext>
            </a:extLst>
          </p:cNvPr>
          <p:cNvSpPr/>
          <p:nvPr/>
        </p:nvSpPr>
        <p:spPr>
          <a:xfrm>
            <a:off x="2528421" y="331138"/>
            <a:ext cx="6468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latin typeface="Open Sans"/>
              </a:rPr>
              <a:t>Hipotensión Intracraneal Espontanea</a:t>
            </a:r>
            <a:endParaRPr lang="es-AR" sz="2800" b="1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AC85E4EC-4103-4C21-8D5D-9FAD6E2C9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1" y="878894"/>
            <a:ext cx="8050969" cy="564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merican Journal of Neuroradiology">
            <a:extLst>
              <a:ext uri="{FF2B5EF4-FFF2-40B4-BE49-F238E27FC236}">
                <a16:creationId xmlns:a16="http://schemas.microsoft.com/office/drawing/2014/main" id="{64129F4C-FBC8-4161-AF4E-E4FD4C03B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4416"/>
            <a:ext cx="1626449" cy="54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D3D5828-3C4D-481F-8E48-D3C381B029E2}"/>
              </a:ext>
            </a:extLst>
          </p:cNvPr>
          <p:cNvSpPr/>
          <p:nvPr/>
        </p:nvSpPr>
        <p:spPr>
          <a:xfrm>
            <a:off x="5408428" y="6548694"/>
            <a:ext cx="67835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American Journal of Neuroradiology April 2020, DOI: https://doi.org/10.3174/ajnr.A6521</a:t>
            </a:r>
            <a:endParaRPr lang="es-AR" sz="1400" dirty="0"/>
          </a:p>
        </p:txBody>
      </p:sp>
    </p:spTree>
    <p:extLst>
      <p:ext uri="{BB962C8B-B14F-4D97-AF65-F5344CB8AC3E}">
        <p14:creationId xmlns:p14="http://schemas.microsoft.com/office/powerpoint/2010/main" val="4249197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E98268-54BC-4182-BBFD-601A3F2A6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5143" y="481237"/>
            <a:ext cx="12337143" cy="105727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100" b="1" dirty="0">
                <a:solidFill>
                  <a:srgbClr val="FFFF00"/>
                </a:solidFill>
              </a:rPr>
              <a:t>LESIONES RELACIONADAS CON LA BASE DEL CRÁNEO EN LA TOMOGRAFÍA COMPUTARIZADA DE RUTINA DEL DEPARTAMENTO DE EMERGENCIAS: PERLAS, TRAMPAS Y LECCIONES APRENDIDAS</a:t>
            </a:r>
            <a:br>
              <a:rPr lang="es-ES" b="1" dirty="0"/>
            </a:b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C48A81-7A06-4AEF-987B-AEAA7FD10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29" y="1669143"/>
            <a:ext cx="11001828" cy="47076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600" b="1" dirty="0"/>
              <a:t>Visión borrosa con dolores de cabeza</a:t>
            </a:r>
          </a:p>
          <a:p>
            <a:pPr lvl="1" algn="just"/>
            <a:r>
              <a:rPr lang="es-ES" sz="1800" dirty="0"/>
              <a:t>Los cambios agudos o subagudos en la visión siempre deben impulsar una investigación con resonancia magnética, a menos que haya un diagnóstico alternativo aceptable como la migraña.</a:t>
            </a:r>
          </a:p>
          <a:p>
            <a:pPr lvl="1" algn="just"/>
            <a:r>
              <a:rPr lang="es-AR" sz="1800" dirty="0"/>
              <a:t>Sospechar hipertensión intracraneal Idiopática:</a:t>
            </a:r>
          </a:p>
          <a:p>
            <a:pPr lvl="2" algn="just"/>
            <a:r>
              <a:rPr lang="es-AR" sz="1400" dirty="0"/>
              <a:t>Mujer en edad fértil.</a:t>
            </a:r>
          </a:p>
          <a:p>
            <a:pPr lvl="2" algn="just"/>
            <a:r>
              <a:rPr lang="es-AR" sz="1400" dirty="0"/>
              <a:t>Obesa.</a:t>
            </a:r>
          </a:p>
          <a:p>
            <a:pPr lvl="2" algn="just"/>
            <a:r>
              <a:rPr lang="es-AR" sz="1400" dirty="0"/>
              <a:t>Papiledema.</a:t>
            </a:r>
          </a:p>
          <a:p>
            <a:pPr lvl="2" algn="just"/>
            <a:r>
              <a:rPr lang="es-AR" sz="1400" dirty="0"/>
              <a:t>Tinnitus pulsátil.</a:t>
            </a:r>
          </a:p>
          <a:p>
            <a:pPr lvl="2" algn="just"/>
            <a:endParaRPr lang="es-AR" sz="1400" dirty="0"/>
          </a:p>
          <a:p>
            <a:pPr lvl="1" algn="just"/>
            <a:r>
              <a:rPr lang="es-AR" sz="1800" dirty="0"/>
              <a:t>TCMC:</a:t>
            </a:r>
          </a:p>
          <a:p>
            <a:pPr lvl="2" algn="just"/>
            <a:r>
              <a:rPr lang="es-AR" sz="1400" dirty="0"/>
              <a:t>Agrandamientos de los agujeros de base de cráneo.</a:t>
            </a:r>
          </a:p>
          <a:p>
            <a:pPr lvl="2" algn="just"/>
            <a:r>
              <a:rPr lang="es-AR" sz="1400" dirty="0"/>
              <a:t>Silla turca vacía.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D095BD73-72E8-454E-A414-026BF0284330}"/>
              </a:ext>
            </a:extLst>
          </p:cNvPr>
          <p:cNvCxnSpPr>
            <a:cxnSpLocks/>
          </p:cNvCxnSpPr>
          <p:nvPr/>
        </p:nvCxnSpPr>
        <p:spPr>
          <a:xfrm>
            <a:off x="537029" y="1396006"/>
            <a:ext cx="11001828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D9579639-2FEE-48EB-BC9F-044106A85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80840"/>
            <a:ext cx="1746251" cy="27453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7DA969E2-C867-453D-BE85-FF509C1C8BF1}"/>
              </a:ext>
            </a:extLst>
          </p:cNvPr>
          <p:cNvSpPr/>
          <p:nvPr/>
        </p:nvSpPr>
        <p:spPr>
          <a:xfrm>
            <a:off x="7286171" y="6601379"/>
            <a:ext cx="5021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b="1" dirty="0">
                <a:latin typeface="Open Sans"/>
              </a:rPr>
              <a:t>Publicado en línea: </a:t>
            </a:r>
            <a:r>
              <a:rPr lang="es-ES" sz="1100" dirty="0">
                <a:latin typeface="Open Sans"/>
              </a:rPr>
              <a:t>8 de julio de 2019</a:t>
            </a:r>
            <a:r>
              <a:rPr lang="es-ES" sz="1100" dirty="0">
                <a:latin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https://doi.org/10.1148/rg.2019180118</a:t>
            </a:r>
            <a:endParaRPr lang="es-AR" sz="11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835B2E8-AF56-4686-B0CD-D8E27A45B15A}"/>
              </a:ext>
            </a:extLst>
          </p:cNvPr>
          <p:cNvSpPr txBox="1"/>
          <p:nvPr/>
        </p:nvSpPr>
        <p:spPr>
          <a:xfrm>
            <a:off x="6023428" y="4219361"/>
            <a:ext cx="56629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AR" dirty="0"/>
              <a:t>RMI: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s-AR" sz="1400" dirty="0"/>
              <a:t>Aumento de la relación Vaina/Nervio. 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s-AR" sz="1400" dirty="0"/>
              <a:t>Protrusión intraocular en el disco óptico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s-AR" sz="1400" dirty="0"/>
              <a:t>Tortuosidad o realce de nervio óptico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s-AR" sz="1400" dirty="0"/>
              <a:t>Aplanamiento de la región posterior de los globos.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s-AR" sz="1400" dirty="0"/>
              <a:t>La estenosis del seno venoso </a:t>
            </a:r>
            <a:r>
              <a:rPr lang="es-AR" sz="1400" dirty="0" err="1"/>
              <a:t>dural</a:t>
            </a:r>
            <a:r>
              <a:rPr lang="es-AR" sz="1400" dirty="0"/>
              <a:t> transversal.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s-AR" sz="1400" dirty="0"/>
              <a:t>Los ventrículos en forma de hendidura.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60144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9BCE542-DF7D-4473-8D24-84FB41D73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80840"/>
            <a:ext cx="1746251" cy="27453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DF608EE0-4434-4B43-B8D3-8FE5FBD37ABF}"/>
              </a:ext>
            </a:extLst>
          </p:cNvPr>
          <p:cNvSpPr/>
          <p:nvPr/>
        </p:nvSpPr>
        <p:spPr>
          <a:xfrm>
            <a:off x="2952062" y="297272"/>
            <a:ext cx="62878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latin typeface="Open Sans"/>
              </a:rPr>
              <a:t>Hipertensión Intracraneal Idiopática</a:t>
            </a:r>
            <a:endParaRPr lang="es-AR" sz="2800" b="1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F6AF422-13A8-4D18-A03E-416312A5EE08}"/>
              </a:ext>
            </a:extLst>
          </p:cNvPr>
          <p:cNvSpPr/>
          <p:nvPr/>
        </p:nvSpPr>
        <p:spPr>
          <a:xfrm>
            <a:off x="7286171" y="6601379"/>
            <a:ext cx="5021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b="1" dirty="0">
                <a:latin typeface="Open Sans"/>
              </a:rPr>
              <a:t>Publicado en línea: </a:t>
            </a:r>
            <a:r>
              <a:rPr lang="es-ES" sz="1100" dirty="0">
                <a:latin typeface="Open Sans"/>
              </a:rPr>
              <a:t>8 de julio de 2019</a:t>
            </a:r>
            <a:r>
              <a:rPr lang="es-ES" sz="1100" dirty="0">
                <a:latin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https://doi.org/10.1148/rg.2019180118</a:t>
            </a:r>
            <a:endParaRPr lang="es-AR" sz="1100" dirty="0"/>
          </a:p>
        </p:txBody>
      </p:sp>
      <p:pic>
        <p:nvPicPr>
          <p:cNvPr id="9218" name="Picture 2" descr="Figura 5a.">
            <a:extLst>
              <a:ext uri="{FF2B5EF4-FFF2-40B4-BE49-F238E27FC236}">
                <a16:creationId xmlns:a16="http://schemas.microsoft.com/office/drawing/2014/main" id="{6545C4A9-D6F1-4CBD-948D-9A7124323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9" y="1047750"/>
            <a:ext cx="36480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igura 5b.">
            <a:extLst>
              <a:ext uri="{FF2B5EF4-FFF2-40B4-BE49-F238E27FC236}">
                <a16:creationId xmlns:a16="http://schemas.microsoft.com/office/drawing/2014/main" id="{94E8A15E-CFEC-473E-BF60-3985686A2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202" y="1976324"/>
            <a:ext cx="3504119" cy="248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Figura 5c.">
            <a:extLst>
              <a:ext uri="{FF2B5EF4-FFF2-40B4-BE49-F238E27FC236}">
                <a16:creationId xmlns:a16="http://schemas.microsoft.com/office/drawing/2014/main" id="{91D1ECF3-6C98-4B6B-A9FD-F93947EF9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321" y="1069437"/>
            <a:ext cx="4130146" cy="261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Figura 5d.">
            <a:extLst>
              <a:ext uri="{FF2B5EF4-FFF2-40B4-BE49-F238E27FC236}">
                <a16:creationId xmlns:a16="http://schemas.microsoft.com/office/drawing/2014/main" id="{370BB5D4-451C-4F6F-9872-5DD42DF8A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947" y="3821284"/>
            <a:ext cx="4001517" cy="224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609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C2ECE6E-0327-4B5C-AD48-138F871BF5D8}"/>
              </a:ext>
            </a:extLst>
          </p:cNvPr>
          <p:cNvSpPr/>
          <p:nvPr/>
        </p:nvSpPr>
        <p:spPr>
          <a:xfrm>
            <a:off x="0" y="6596390"/>
            <a:ext cx="375776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100" dirty="0"/>
              <a:t>Case </a:t>
            </a:r>
            <a:r>
              <a:rPr lang="es-AR" sz="1100" dirty="0" err="1"/>
              <a:t>courtesy</a:t>
            </a:r>
            <a:r>
              <a:rPr lang="es-AR" sz="1100" dirty="0"/>
              <a:t> </a:t>
            </a:r>
            <a:r>
              <a:rPr lang="es-AR" sz="1100" dirty="0" err="1"/>
              <a:t>of</a:t>
            </a:r>
            <a:r>
              <a:rPr lang="es-AR" sz="1100" dirty="0"/>
              <a:t> </a:t>
            </a:r>
            <a:r>
              <a:rPr lang="es-AR" sz="1100" dirty="0" err="1"/>
              <a:t>Dr</a:t>
            </a:r>
            <a:r>
              <a:rPr lang="es-AR" sz="1100" dirty="0"/>
              <a:t> Dalia Ibrahim, Radiopaedia.org, </a:t>
            </a:r>
            <a:r>
              <a:rPr lang="es-AR" sz="1100" dirty="0" err="1"/>
              <a:t>rID</a:t>
            </a:r>
            <a:r>
              <a:rPr lang="es-AR" sz="1100" dirty="0"/>
              <a:t>: 29638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27D20EA7-B68A-49CF-8305-47ABB6AE1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92" y="1180042"/>
            <a:ext cx="600075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F1D77B42-FADA-4442-AC6E-B51250652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442" y="1027642"/>
            <a:ext cx="421005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2B8C35E8-AE69-44ED-B626-5BD0D14B159B}"/>
              </a:ext>
            </a:extLst>
          </p:cNvPr>
          <p:cNvSpPr/>
          <p:nvPr/>
        </p:nvSpPr>
        <p:spPr>
          <a:xfrm>
            <a:off x="7828565" y="6596390"/>
            <a:ext cx="436343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Case courtesy of Assoc Prof Frank Gaillard, Radiopaedia.org, </a:t>
            </a:r>
            <a:r>
              <a:rPr lang="en-US" sz="1100" dirty="0" err="1"/>
              <a:t>rID</a:t>
            </a:r>
            <a:r>
              <a:rPr lang="en-US" sz="1100" dirty="0"/>
              <a:t>: 44058</a:t>
            </a:r>
            <a:endParaRPr lang="es-AR" sz="110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D6848D5-556F-4727-BA2D-682F7F15F1B2}"/>
              </a:ext>
            </a:extLst>
          </p:cNvPr>
          <p:cNvSpPr/>
          <p:nvPr/>
        </p:nvSpPr>
        <p:spPr>
          <a:xfrm>
            <a:off x="2952062" y="297272"/>
            <a:ext cx="62878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latin typeface="Open Sans"/>
              </a:rPr>
              <a:t>Hipertensión Intracraneal Idiopática</a:t>
            </a:r>
            <a:endParaRPr lang="es-AR" sz="2800" b="1" dirty="0"/>
          </a:p>
        </p:txBody>
      </p:sp>
    </p:spTree>
    <p:extLst>
      <p:ext uri="{BB962C8B-B14F-4D97-AF65-F5344CB8AC3E}">
        <p14:creationId xmlns:p14="http://schemas.microsoft.com/office/powerpoint/2010/main" val="3044161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E98268-54BC-4182-BBFD-601A3F2A6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5143" y="481237"/>
            <a:ext cx="12337143" cy="105727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100" b="1" dirty="0">
                <a:solidFill>
                  <a:srgbClr val="FFFF00"/>
                </a:solidFill>
              </a:rPr>
              <a:t>LESIONES RELACIONADAS CON LA BASE DEL CRÁNEO EN LA TOMOGRAFÍA COMPUTARIZADA DE RUTINA DEL DEPARTAMENTO DE EMERGENCIAS: PERLAS, TRAMPAS Y LECCIONES APRENDIDAS</a:t>
            </a:r>
            <a:br>
              <a:rPr lang="es-ES" b="1" dirty="0"/>
            </a:b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C48A81-7A06-4AEF-987B-AEAA7FD10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29" y="1669143"/>
            <a:ext cx="11001828" cy="4769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600" b="1" dirty="0"/>
              <a:t>Entidades patológicas de la base del cráneo</a:t>
            </a:r>
          </a:p>
          <a:p>
            <a:pPr marL="457200" lvl="1" indent="0">
              <a:buNone/>
            </a:pPr>
            <a:r>
              <a:rPr lang="es-AR" b="1" dirty="0"/>
              <a:t>Base anterior del cráneo.</a:t>
            </a:r>
          </a:p>
          <a:p>
            <a:pPr marL="457200" lvl="1" indent="0">
              <a:buNone/>
            </a:pPr>
            <a:endParaRPr lang="es-AR" b="1" dirty="0"/>
          </a:p>
          <a:p>
            <a:pPr lvl="1"/>
            <a:r>
              <a:rPr lang="es-AR" sz="1800" b="1" dirty="0"/>
              <a:t>Tumores.</a:t>
            </a:r>
          </a:p>
          <a:p>
            <a:pPr lvl="1"/>
            <a:endParaRPr lang="es-AR" sz="1800" b="1" dirty="0"/>
          </a:p>
          <a:p>
            <a:pPr lvl="1"/>
            <a:r>
              <a:rPr lang="es-AR" sz="1800" b="1" dirty="0"/>
              <a:t>Infecciones.</a:t>
            </a:r>
          </a:p>
          <a:p>
            <a:pPr lvl="1"/>
            <a:endParaRPr lang="es-AR" sz="1800" b="1" dirty="0"/>
          </a:p>
          <a:p>
            <a:pPr lvl="1"/>
            <a:r>
              <a:rPr lang="es-AR" sz="1800" b="1" dirty="0"/>
              <a:t>Lesiones congénitas.</a:t>
            </a:r>
          </a:p>
          <a:p>
            <a:pPr lvl="1"/>
            <a:endParaRPr lang="es-AR" sz="1800" b="1" dirty="0"/>
          </a:p>
          <a:p>
            <a:pPr lvl="1"/>
            <a:r>
              <a:rPr lang="es-AR" sz="1800" b="1" dirty="0"/>
              <a:t>Traumatismo.</a:t>
            </a:r>
          </a:p>
          <a:p>
            <a:pPr marL="457200" lvl="1" indent="0">
              <a:buNone/>
            </a:pPr>
            <a:endParaRPr lang="es-AR" sz="1800" b="1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D095BD73-72E8-454E-A414-026BF0284330}"/>
              </a:ext>
            </a:extLst>
          </p:cNvPr>
          <p:cNvCxnSpPr>
            <a:cxnSpLocks/>
          </p:cNvCxnSpPr>
          <p:nvPr/>
        </p:nvCxnSpPr>
        <p:spPr>
          <a:xfrm>
            <a:off x="537029" y="1396006"/>
            <a:ext cx="11001828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D9579639-2FEE-48EB-BC9F-044106A85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80840"/>
            <a:ext cx="1746251" cy="27453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7DA969E2-C867-453D-BE85-FF509C1C8BF1}"/>
              </a:ext>
            </a:extLst>
          </p:cNvPr>
          <p:cNvSpPr/>
          <p:nvPr/>
        </p:nvSpPr>
        <p:spPr>
          <a:xfrm>
            <a:off x="7286171" y="6601379"/>
            <a:ext cx="5021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b="1" dirty="0">
                <a:latin typeface="Open Sans"/>
              </a:rPr>
              <a:t>Publicado en línea: </a:t>
            </a:r>
            <a:r>
              <a:rPr lang="es-ES" sz="1100" dirty="0">
                <a:latin typeface="Open Sans"/>
              </a:rPr>
              <a:t>8 de julio de 2019</a:t>
            </a:r>
            <a:r>
              <a:rPr lang="es-ES" sz="1100" dirty="0">
                <a:latin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https://doi.org/10.1148/rg.2019180118</a:t>
            </a:r>
            <a:endParaRPr lang="es-AR" sz="11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88C9875-F0DE-4B0F-B7AE-14562252AB89}"/>
              </a:ext>
            </a:extLst>
          </p:cNvPr>
          <p:cNvSpPr txBox="1"/>
          <p:nvPr/>
        </p:nvSpPr>
        <p:spPr>
          <a:xfrm>
            <a:off x="5758729" y="3429000"/>
            <a:ext cx="57801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/>
              <a:t>El seno frontal tiene dehiscencias óseas, anomalías estructurales que pueden canalizar la propagación de la infección. Los pacientes pueden presentar dolores de cabeza, fotofobia, convulsiones o signos neurológicos focales. Las complicaciones incluyen empiema subdural y epidural, </a:t>
            </a:r>
            <a:r>
              <a:rPr lang="es-ES" sz="1600" dirty="0" err="1"/>
              <a:t>cerebritis</a:t>
            </a:r>
            <a:r>
              <a:rPr lang="es-ES" sz="1600" dirty="0"/>
              <a:t>, absceso cerebral y meningitis, que a menudo son emergencias neuroquirúrgicas</a:t>
            </a:r>
            <a:endParaRPr lang="es-AR" sz="1600" dirty="0"/>
          </a:p>
        </p:txBody>
      </p:sp>
    </p:spTree>
    <p:extLst>
      <p:ext uri="{BB962C8B-B14F-4D97-AF65-F5344CB8AC3E}">
        <p14:creationId xmlns:p14="http://schemas.microsoft.com/office/powerpoint/2010/main" val="2816010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igura 6a.">
            <a:extLst>
              <a:ext uri="{FF2B5EF4-FFF2-40B4-BE49-F238E27FC236}">
                <a16:creationId xmlns:a16="http://schemas.microsoft.com/office/drawing/2014/main" id="{5D0B8578-EC7F-4C4B-8434-A749444AE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405" y="1047750"/>
            <a:ext cx="40481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Figura 6b.">
            <a:extLst>
              <a:ext uri="{FF2B5EF4-FFF2-40B4-BE49-F238E27FC236}">
                <a16:creationId xmlns:a16="http://schemas.microsoft.com/office/drawing/2014/main" id="{CD46C204-C0B9-4802-808A-5E0F37CDE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472" y="1047750"/>
            <a:ext cx="38862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B17FCEF-BABA-4743-B5B6-5B9924F44B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580840"/>
            <a:ext cx="1746251" cy="27453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D20AA124-561A-404F-93EE-4625B475EBF4}"/>
              </a:ext>
            </a:extLst>
          </p:cNvPr>
          <p:cNvSpPr/>
          <p:nvPr/>
        </p:nvSpPr>
        <p:spPr>
          <a:xfrm>
            <a:off x="7286171" y="6601379"/>
            <a:ext cx="5021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b="1" dirty="0">
                <a:latin typeface="Open Sans"/>
              </a:rPr>
              <a:t>Publicado en línea: </a:t>
            </a:r>
            <a:r>
              <a:rPr lang="es-ES" sz="1100" dirty="0">
                <a:latin typeface="Open Sans"/>
              </a:rPr>
              <a:t>8 de julio de 2019</a:t>
            </a:r>
            <a:r>
              <a:rPr lang="es-ES" sz="1100" dirty="0">
                <a:latin typeface="Open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https://doi.org/10.1148/rg.2019180118</a:t>
            </a:r>
            <a:endParaRPr lang="es-AR" sz="110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AC07B35-393D-4E04-BE13-415AFC9A25D6}"/>
              </a:ext>
            </a:extLst>
          </p:cNvPr>
          <p:cNvSpPr/>
          <p:nvPr/>
        </p:nvSpPr>
        <p:spPr>
          <a:xfrm>
            <a:off x="3654626" y="277160"/>
            <a:ext cx="4882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latin typeface="Open Sans"/>
              </a:rPr>
              <a:t>Sinusitis bacteriana/fúngica</a:t>
            </a:r>
            <a:endParaRPr lang="es-AR" sz="2800" b="1" dirty="0"/>
          </a:p>
        </p:txBody>
      </p:sp>
    </p:spTree>
    <p:extLst>
      <p:ext uri="{BB962C8B-B14F-4D97-AF65-F5344CB8AC3E}">
        <p14:creationId xmlns:p14="http://schemas.microsoft.com/office/powerpoint/2010/main" val="563078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E98268-54BC-4182-BBFD-601A3F2A6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5143" y="481237"/>
            <a:ext cx="12337143" cy="105727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100" b="1" dirty="0">
                <a:solidFill>
                  <a:srgbClr val="FFFF00"/>
                </a:solidFill>
              </a:rPr>
              <a:t>LESIONES RELACIONADAS CON LA BASE DEL CRÁNEO EN LA TOMOGRAFÍA COMPUTARIZADA DE RUTINA DEL DEPARTAMENTO DE EMERGENCIAS: PERLAS, TRAMPAS Y LECCIONES APRENDIDAS</a:t>
            </a:r>
            <a:br>
              <a:rPr lang="es-ES" b="1" dirty="0"/>
            </a:b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C48A81-7A06-4AEF-987B-AEAA7FD10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29" y="1669143"/>
            <a:ext cx="11001828" cy="47691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2600" b="1" dirty="0"/>
              <a:t>Entidades patológicas de la base del cráneo</a:t>
            </a:r>
          </a:p>
          <a:p>
            <a:pPr marL="457200" lvl="1" indent="0">
              <a:buNone/>
            </a:pPr>
            <a:r>
              <a:rPr lang="es-AR" b="1" dirty="0"/>
              <a:t>Fosa craneal media.</a:t>
            </a:r>
          </a:p>
          <a:p>
            <a:pPr marL="457200" lvl="1" indent="0">
              <a:buNone/>
            </a:pPr>
            <a:endParaRPr lang="es-AR" b="1" dirty="0"/>
          </a:p>
          <a:p>
            <a:pPr lvl="1"/>
            <a:r>
              <a:rPr lang="es-ES" sz="1800" dirty="0"/>
              <a:t>Las estructuras: Son el lóbulo temporal con su duramadre acompañante y el seno venoso </a:t>
            </a:r>
            <a:r>
              <a:rPr lang="es-ES" sz="1800" dirty="0" err="1"/>
              <a:t>dural</a:t>
            </a:r>
            <a:r>
              <a:rPr lang="es-ES" sz="1800" dirty="0"/>
              <a:t> </a:t>
            </a:r>
            <a:r>
              <a:rPr lang="es-ES" sz="1800" dirty="0" err="1"/>
              <a:t>esfenoparietal</a:t>
            </a:r>
            <a:r>
              <a:rPr lang="es-ES" sz="1800" dirty="0"/>
              <a:t>.</a:t>
            </a:r>
          </a:p>
          <a:p>
            <a:pPr lvl="1"/>
            <a:endParaRPr lang="es-ES" sz="1800" dirty="0"/>
          </a:p>
          <a:p>
            <a:pPr lvl="1"/>
            <a:r>
              <a:rPr lang="es-ES" sz="1800" dirty="0"/>
              <a:t>La ventana pulmonar puede ayudar a identificar el neumoencéfalo extraaxial punteada, lo que puede sugerir una lesión subyacente.</a:t>
            </a:r>
          </a:p>
          <a:p>
            <a:pPr lvl="1"/>
            <a:endParaRPr lang="es-AR" sz="1800" b="1" dirty="0"/>
          </a:p>
          <a:p>
            <a:pPr lvl="1"/>
            <a:r>
              <a:rPr lang="es-ES" sz="1800" dirty="0"/>
              <a:t>Los procesos neoplásicos en esta región generalmente siguen un curso benigno.</a:t>
            </a:r>
          </a:p>
          <a:p>
            <a:pPr lvl="1"/>
            <a:endParaRPr lang="es-ES" sz="1800" b="1" dirty="0"/>
          </a:p>
          <a:p>
            <a:pPr lvl="1"/>
            <a:r>
              <a:rPr lang="es-ES" sz="1800" dirty="0"/>
              <a:t>Las estructuras:  incluida la glándula pituitaria, los senos cavernosos y los agujeros basales, que contienen una serie de estructuras neurovasculares vitales.</a:t>
            </a:r>
          </a:p>
          <a:p>
            <a:pPr lvl="1"/>
            <a:endParaRPr lang="es-ES" sz="1800" b="1" dirty="0"/>
          </a:p>
          <a:p>
            <a:pPr lvl="1"/>
            <a:r>
              <a:rPr lang="es-ES" sz="1800" dirty="0"/>
              <a:t>Los tumores de crecimiento lento, como los </a:t>
            </a:r>
            <a:r>
              <a:rPr lang="es-ES" sz="1800" dirty="0" err="1"/>
              <a:t>schwannomas</a:t>
            </a:r>
            <a:r>
              <a:rPr lang="es-ES" sz="1800" dirty="0"/>
              <a:t>, pueden expandir los agujeros de la base del cráneo.</a:t>
            </a:r>
            <a:endParaRPr lang="es-AR" sz="1800" b="1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D095BD73-72E8-454E-A414-026BF0284330}"/>
              </a:ext>
            </a:extLst>
          </p:cNvPr>
          <p:cNvCxnSpPr>
            <a:cxnSpLocks/>
          </p:cNvCxnSpPr>
          <p:nvPr/>
        </p:nvCxnSpPr>
        <p:spPr>
          <a:xfrm>
            <a:off x="537029" y="1396006"/>
            <a:ext cx="11001828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D9579639-2FEE-48EB-BC9F-044106A85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80840"/>
            <a:ext cx="1746251" cy="27453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7DA969E2-C867-453D-BE85-FF509C1C8BF1}"/>
              </a:ext>
            </a:extLst>
          </p:cNvPr>
          <p:cNvSpPr/>
          <p:nvPr/>
        </p:nvSpPr>
        <p:spPr>
          <a:xfrm>
            <a:off x="7286171" y="6601379"/>
            <a:ext cx="5021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b="1" dirty="0">
                <a:latin typeface="Open Sans"/>
              </a:rPr>
              <a:t>Publicado en línea: </a:t>
            </a:r>
            <a:r>
              <a:rPr lang="es-ES" sz="1100" dirty="0">
                <a:latin typeface="Open Sans"/>
              </a:rPr>
              <a:t>8 de julio de 2019</a:t>
            </a:r>
            <a:r>
              <a:rPr lang="es-ES" sz="1100" dirty="0">
                <a:latin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https://doi.org/10.1148/rg.2019180118</a:t>
            </a:r>
            <a:endParaRPr lang="es-AR" sz="1100" dirty="0"/>
          </a:p>
        </p:txBody>
      </p:sp>
    </p:spTree>
    <p:extLst>
      <p:ext uri="{BB962C8B-B14F-4D97-AF65-F5344CB8AC3E}">
        <p14:creationId xmlns:p14="http://schemas.microsoft.com/office/powerpoint/2010/main" val="2421585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B17FCEF-BABA-4743-B5B6-5B9924F44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80840"/>
            <a:ext cx="1746251" cy="27453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D20AA124-561A-404F-93EE-4625B475EBF4}"/>
              </a:ext>
            </a:extLst>
          </p:cNvPr>
          <p:cNvSpPr/>
          <p:nvPr/>
        </p:nvSpPr>
        <p:spPr>
          <a:xfrm>
            <a:off x="7286171" y="6601379"/>
            <a:ext cx="5021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b="1" dirty="0">
                <a:latin typeface="Open Sans"/>
              </a:rPr>
              <a:t>Publicado en línea: </a:t>
            </a:r>
            <a:r>
              <a:rPr lang="es-ES" sz="1100" dirty="0">
                <a:latin typeface="Open Sans"/>
              </a:rPr>
              <a:t>8 de julio de 2019</a:t>
            </a:r>
            <a:r>
              <a:rPr lang="es-ES" sz="1100" dirty="0">
                <a:latin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https://doi.org/10.1148/rg.2019180118</a:t>
            </a:r>
            <a:endParaRPr lang="es-AR" sz="110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AC07B35-393D-4E04-BE13-415AFC9A25D6}"/>
              </a:ext>
            </a:extLst>
          </p:cNvPr>
          <p:cNvSpPr/>
          <p:nvPr/>
        </p:nvSpPr>
        <p:spPr>
          <a:xfrm>
            <a:off x="4975340" y="256621"/>
            <a:ext cx="24352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err="1">
                <a:latin typeface="Open Sans"/>
              </a:rPr>
              <a:t>Schwannoma</a:t>
            </a:r>
            <a:endParaRPr lang="es-AR" sz="2800" b="1" dirty="0"/>
          </a:p>
        </p:txBody>
      </p:sp>
      <p:pic>
        <p:nvPicPr>
          <p:cNvPr id="12290" name="Picture 2" descr="Figura 7">
            <a:extLst>
              <a:ext uri="{FF2B5EF4-FFF2-40B4-BE49-F238E27FC236}">
                <a16:creationId xmlns:a16="http://schemas.microsoft.com/office/drawing/2014/main" id="{4C1126AB-1298-46DC-B127-3122B13EE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1047750"/>
            <a:ext cx="47053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493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E98268-54BC-4182-BBFD-601A3F2A6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5143" y="481237"/>
            <a:ext cx="12337143" cy="105727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100" b="1" dirty="0">
                <a:solidFill>
                  <a:srgbClr val="FFFF00"/>
                </a:solidFill>
              </a:rPr>
              <a:t>LESIONES RELACIONADAS CON LA BASE DEL CRÁNEO EN LA TOMOGRAFÍA COMPUTARIZADA DE RUTINA DEL DEPARTAMENTO DE EMERGENCIAS: PERLAS, TRAMPAS Y LECCIONES APRENDIDAS</a:t>
            </a:r>
            <a:br>
              <a:rPr lang="es-ES" b="1" dirty="0"/>
            </a:b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C48A81-7A06-4AEF-987B-AEAA7FD10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29" y="1669143"/>
            <a:ext cx="11001828" cy="47691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2600" b="1" dirty="0"/>
              <a:t>Introducción</a:t>
            </a:r>
          </a:p>
          <a:p>
            <a:pPr lvl="1" algn="just"/>
            <a:r>
              <a:rPr lang="es-ES" sz="1800" dirty="0"/>
              <a:t>La TC de la cabeza con material sin contraste es la modalidad de imagen primaria utilizada para evaluar a los pacientes con déficit neurológicos que acuden al servicio de urgencias.</a:t>
            </a:r>
          </a:p>
          <a:p>
            <a:pPr lvl="1" algn="just"/>
            <a:endParaRPr lang="es-ES" sz="1800" dirty="0"/>
          </a:p>
          <a:p>
            <a:pPr lvl="1" algn="just"/>
            <a:r>
              <a:rPr lang="es-ES" sz="1800" dirty="0"/>
              <a:t>En este artículo, revisamos e ilustramos la anatomía esencial de la base del cráneo y los puntos ciegos comunes importantes para los radiólogos que interpretan un estudio de TC de la cabeza no mejorado en el contexto agudo.</a:t>
            </a:r>
          </a:p>
          <a:p>
            <a:pPr marL="0" indent="0">
              <a:buNone/>
            </a:pPr>
            <a:r>
              <a:rPr lang="es-AR" sz="2600" b="1" dirty="0"/>
              <a:t>Parámetros de imagen</a:t>
            </a:r>
          </a:p>
          <a:p>
            <a:pPr lvl="1"/>
            <a:r>
              <a:rPr lang="en-US" sz="1800" dirty="0"/>
              <a:t>American College of Radiology, la American Society of Neuroradiology y la Society for Pediatric Radiology</a:t>
            </a:r>
            <a:r>
              <a:rPr lang="es-AR" sz="1800" b="1" dirty="0"/>
              <a:t> </a:t>
            </a:r>
            <a:r>
              <a:rPr lang="es-ES" sz="1800" dirty="0"/>
              <a:t>las imágenes axiales contiguas o superpuestas deben adquirirse con un grosor de sección </a:t>
            </a:r>
            <a:r>
              <a:rPr lang="es-ES" sz="1800" b="1" i="1" dirty="0"/>
              <a:t>no mayor de 5 </a:t>
            </a:r>
            <a:r>
              <a:rPr lang="es-ES" sz="1800" b="1" i="1" dirty="0" err="1"/>
              <a:t>mm.</a:t>
            </a:r>
            <a:endParaRPr lang="es-ES" sz="1800" b="1" i="1" dirty="0"/>
          </a:p>
          <a:p>
            <a:pPr lvl="1"/>
            <a:endParaRPr lang="es-ES" sz="1800" b="1" i="1" dirty="0"/>
          </a:p>
          <a:p>
            <a:pPr lvl="1"/>
            <a:r>
              <a:rPr lang="es-ES" sz="1800" dirty="0"/>
              <a:t>Se recomienda obtener imágenes de sección delgada de 3 mm o menos en caso de trauma.</a:t>
            </a:r>
          </a:p>
          <a:p>
            <a:pPr lvl="1"/>
            <a:endParaRPr lang="es-ES" sz="1800" dirty="0"/>
          </a:p>
          <a:p>
            <a:pPr lvl="1"/>
            <a:r>
              <a:rPr lang="es-ES" sz="1800" dirty="0"/>
              <a:t>En nuestro centro de traumatología, además de obtener imágenes de TC con un espesor de sección de 5 mm, obtenemos rutinariamente imágenes de sección delgada de 0.625 mm mediante el uso de un algoritmo óseo con imágenes reformateadas sagitales y coronales para todos los protocolos de TC de traumatismo craneal, mejorando así la representación de anatomía compleja de la base del cráneo.</a:t>
            </a:r>
            <a:endParaRPr lang="es-AR" sz="1800" b="1" i="1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D095BD73-72E8-454E-A414-026BF0284330}"/>
              </a:ext>
            </a:extLst>
          </p:cNvPr>
          <p:cNvCxnSpPr>
            <a:cxnSpLocks/>
          </p:cNvCxnSpPr>
          <p:nvPr/>
        </p:nvCxnSpPr>
        <p:spPr>
          <a:xfrm>
            <a:off x="537029" y="1396006"/>
            <a:ext cx="11001828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D9579639-2FEE-48EB-BC9F-044106A85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80840"/>
            <a:ext cx="1746251" cy="27453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7DA969E2-C867-453D-BE85-FF509C1C8BF1}"/>
              </a:ext>
            </a:extLst>
          </p:cNvPr>
          <p:cNvSpPr/>
          <p:nvPr/>
        </p:nvSpPr>
        <p:spPr>
          <a:xfrm>
            <a:off x="7286171" y="6601379"/>
            <a:ext cx="5021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b="1" dirty="0">
                <a:latin typeface="Open Sans"/>
              </a:rPr>
              <a:t>Publicado en línea: </a:t>
            </a:r>
            <a:r>
              <a:rPr lang="es-ES" sz="1100" dirty="0">
                <a:latin typeface="Open Sans"/>
              </a:rPr>
              <a:t>8 de julio de 2019</a:t>
            </a:r>
            <a:r>
              <a:rPr lang="es-ES" sz="1100" dirty="0">
                <a:latin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https://doi.org/10.1148/rg.2019180118</a:t>
            </a:r>
            <a:endParaRPr lang="es-AR" sz="1100" dirty="0"/>
          </a:p>
        </p:txBody>
      </p:sp>
    </p:spTree>
    <p:extLst>
      <p:ext uri="{BB962C8B-B14F-4D97-AF65-F5344CB8AC3E}">
        <p14:creationId xmlns:p14="http://schemas.microsoft.com/office/powerpoint/2010/main" val="1779905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B17FCEF-BABA-4743-B5B6-5B9924F44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80840"/>
            <a:ext cx="1746251" cy="27453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D20AA124-561A-404F-93EE-4625B475EBF4}"/>
              </a:ext>
            </a:extLst>
          </p:cNvPr>
          <p:cNvSpPr/>
          <p:nvPr/>
        </p:nvSpPr>
        <p:spPr>
          <a:xfrm>
            <a:off x="7286171" y="6601379"/>
            <a:ext cx="5021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b="1" dirty="0">
                <a:latin typeface="Open Sans"/>
              </a:rPr>
              <a:t>Publicado en línea: </a:t>
            </a:r>
            <a:r>
              <a:rPr lang="es-ES" sz="1100" dirty="0">
                <a:latin typeface="Open Sans"/>
              </a:rPr>
              <a:t>8 de julio de 2019</a:t>
            </a:r>
            <a:r>
              <a:rPr lang="es-ES" sz="1100" dirty="0">
                <a:latin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https://doi.org/10.1148/rg.2019180118</a:t>
            </a:r>
            <a:endParaRPr lang="es-AR" sz="110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AC07B35-393D-4E04-BE13-415AFC9A25D6}"/>
              </a:ext>
            </a:extLst>
          </p:cNvPr>
          <p:cNvSpPr/>
          <p:nvPr/>
        </p:nvSpPr>
        <p:spPr>
          <a:xfrm>
            <a:off x="3935280" y="256621"/>
            <a:ext cx="43214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latin typeface="Open Sans"/>
              </a:rPr>
              <a:t>Enfermedad Metastásica</a:t>
            </a:r>
            <a:endParaRPr lang="es-AR" sz="2800" b="1" dirty="0"/>
          </a:p>
        </p:txBody>
      </p:sp>
      <p:pic>
        <p:nvPicPr>
          <p:cNvPr id="13314" name="Picture 2" descr="Figura 8a.">
            <a:extLst>
              <a:ext uri="{FF2B5EF4-FFF2-40B4-BE49-F238E27FC236}">
                <a16:creationId xmlns:a16="http://schemas.microsoft.com/office/drawing/2014/main" id="{7097D994-1257-4950-A74B-C989B4DDE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90" y="1047750"/>
            <a:ext cx="39433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Figura 8b.">
            <a:extLst>
              <a:ext uri="{FF2B5EF4-FFF2-40B4-BE49-F238E27FC236}">
                <a16:creationId xmlns:a16="http://schemas.microsoft.com/office/drawing/2014/main" id="{4A1E5B7B-0D29-4B2B-A225-A9DCE77B7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450" y="1047750"/>
            <a:ext cx="35433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964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E98268-54BC-4182-BBFD-601A3F2A6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5143" y="481237"/>
            <a:ext cx="12337143" cy="105727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100" b="1" dirty="0">
                <a:solidFill>
                  <a:srgbClr val="FFFF00"/>
                </a:solidFill>
              </a:rPr>
              <a:t>LESIONES RELACIONADAS CON LA BASE DEL CRÁNEO EN LA TOMOGRAFÍA COMPUTARIZADA DE RUTINA DEL DEPARTAMENTO DE EMERGENCIAS: PERLAS, TRAMPAS Y LECCIONES APRENDIDAS</a:t>
            </a:r>
            <a:br>
              <a:rPr lang="es-ES" b="1" dirty="0"/>
            </a:b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C48A81-7A06-4AEF-987B-AEAA7FD10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29" y="1669143"/>
            <a:ext cx="11001828" cy="49322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600" b="1" dirty="0"/>
              <a:t>Entidades patológicas de la base del cráneo</a:t>
            </a:r>
          </a:p>
          <a:p>
            <a:pPr marL="457200" lvl="1" indent="0">
              <a:buNone/>
            </a:pPr>
            <a:r>
              <a:rPr lang="es-AR" b="1" dirty="0"/>
              <a:t>Hueso temporal</a:t>
            </a:r>
          </a:p>
          <a:p>
            <a:pPr marL="457200" lvl="1" indent="0">
              <a:buNone/>
            </a:pPr>
            <a:endParaRPr lang="es-AR" b="1" dirty="0"/>
          </a:p>
          <a:p>
            <a:pPr lvl="1"/>
            <a:r>
              <a:rPr lang="es-ES" sz="1800" dirty="0"/>
              <a:t>Aproximadamente el 18% –22% de los pacientes con traumatismo craneoencefálico mayor tienen afectación del hueso temporal.</a:t>
            </a:r>
          </a:p>
          <a:p>
            <a:pPr lvl="1"/>
            <a:endParaRPr lang="es-ES" sz="1800" dirty="0"/>
          </a:p>
          <a:p>
            <a:pPr lvl="1"/>
            <a:r>
              <a:rPr lang="es-ES" sz="1800" b="1" dirty="0"/>
              <a:t>Hallazgos: P</a:t>
            </a:r>
            <a:r>
              <a:rPr lang="es-ES" sz="1800" dirty="0"/>
              <a:t>arálisis del nervio facial, otorragia, </a:t>
            </a:r>
            <a:r>
              <a:rPr lang="es-ES" sz="1800" dirty="0" err="1"/>
              <a:t>hemotímpano</a:t>
            </a:r>
            <a:r>
              <a:rPr lang="es-ES" sz="1800" dirty="0"/>
              <a:t>, perforación de la membrana timpánica, accidente cerebrovascular y nistagmo.</a:t>
            </a:r>
          </a:p>
          <a:p>
            <a:pPr lvl="1"/>
            <a:endParaRPr lang="es-ES" sz="1800" dirty="0"/>
          </a:p>
          <a:p>
            <a:pPr lvl="1"/>
            <a:r>
              <a:rPr lang="es-ES" sz="1800" dirty="0"/>
              <a:t>Cuando se identifica una fractura ósea temporal, el alcance y la distribución de la fractura pueden predecir la morbilidad y el pronóstico. Clásicamente, una fractura ósea temporal se describe como longitudinal (la más común) o transversal, pero puede ser una combinación (descrita como mixta, compleja o conminuta). </a:t>
            </a:r>
          </a:p>
          <a:p>
            <a:pPr lvl="1"/>
            <a:endParaRPr lang="es-ES" sz="1800" dirty="0"/>
          </a:p>
          <a:p>
            <a:pPr lvl="1"/>
            <a:r>
              <a:rPr lang="es-ES" sz="1800" dirty="0"/>
              <a:t>La participación de la cadena osicular, los SNP, el tegmen </a:t>
            </a:r>
            <a:r>
              <a:rPr lang="es-ES" sz="1800" dirty="0" err="1"/>
              <a:t>tympani</a:t>
            </a:r>
            <a:r>
              <a:rPr lang="es-ES" sz="1800" dirty="0"/>
              <a:t> y / o el mastoideo, el canal carotídeo y los agujeros del nervio craneal pueden ayudar a explicar y / o predecir las parálisis de los nervios faciales y varios tipos de pérdida auditiva, así como ayudar a guiar el manejo.</a:t>
            </a:r>
          </a:p>
          <a:p>
            <a:pPr lvl="1"/>
            <a:endParaRPr lang="es-AR" sz="1800" b="1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D095BD73-72E8-454E-A414-026BF0284330}"/>
              </a:ext>
            </a:extLst>
          </p:cNvPr>
          <p:cNvCxnSpPr>
            <a:cxnSpLocks/>
          </p:cNvCxnSpPr>
          <p:nvPr/>
        </p:nvCxnSpPr>
        <p:spPr>
          <a:xfrm>
            <a:off x="537029" y="1396006"/>
            <a:ext cx="11001828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D9579639-2FEE-48EB-BC9F-044106A85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80840"/>
            <a:ext cx="1746251" cy="27453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7DA969E2-C867-453D-BE85-FF509C1C8BF1}"/>
              </a:ext>
            </a:extLst>
          </p:cNvPr>
          <p:cNvSpPr/>
          <p:nvPr/>
        </p:nvSpPr>
        <p:spPr>
          <a:xfrm>
            <a:off x="7286171" y="6601379"/>
            <a:ext cx="5021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b="1" dirty="0">
                <a:latin typeface="Open Sans"/>
              </a:rPr>
              <a:t>Publicado en línea: </a:t>
            </a:r>
            <a:r>
              <a:rPr lang="es-ES" sz="1100" dirty="0">
                <a:latin typeface="Open Sans"/>
              </a:rPr>
              <a:t>8 de julio de 2019</a:t>
            </a:r>
            <a:r>
              <a:rPr lang="es-ES" sz="1100" dirty="0">
                <a:latin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https://doi.org/10.1148/rg.2019180118</a:t>
            </a:r>
            <a:endParaRPr lang="es-AR" sz="1100" dirty="0"/>
          </a:p>
        </p:txBody>
      </p:sp>
    </p:spTree>
    <p:extLst>
      <p:ext uri="{BB962C8B-B14F-4D97-AF65-F5344CB8AC3E}">
        <p14:creationId xmlns:p14="http://schemas.microsoft.com/office/powerpoint/2010/main" val="3899681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E98268-54BC-4182-BBFD-601A3F2A6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5143" y="481237"/>
            <a:ext cx="12337143" cy="105727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100" b="1" dirty="0">
                <a:solidFill>
                  <a:srgbClr val="FFFF00"/>
                </a:solidFill>
              </a:rPr>
              <a:t>LESIONES RELACIONADAS CON LA BASE DEL CRÁNEO EN LA TOMOGRAFÍA COMPUTARIZADA DE RUTINA DEL DEPARTAMENTO DE EMERGENCIAS: PERLAS, TRAMPAS Y LECCIONES APRENDIDAS</a:t>
            </a:r>
            <a:br>
              <a:rPr lang="es-ES" b="1" dirty="0"/>
            </a:b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C48A81-7A06-4AEF-987B-AEAA7FD10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29" y="1669143"/>
            <a:ext cx="11001828" cy="4769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600" b="1" dirty="0"/>
              <a:t>Entidades patológicas de la base del cráneo</a:t>
            </a:r>
          </a:p>
          <a:p>
            <a:pPr marL="457200" lvl="1" indent="0">
              <a:buNone/>
            </a:pPr>
            <a:r>
              <a:rPr lang="es-AR" b="1" dirty="0"/>
              <a:t>Hueso temporal</a:t>
            </a:r>
          </a:p>
          <a:p>
            <a:pPr marL="457200" lvl="1" indent="0">
              <a:buNone/>
            </a:pPr>
            <a:endParaRPr lang="es-AR" b="1" dirty="0"/>
          </a:p>
          <a:p>
            <a:pPr lvl="1"/>
            <a:r>
              <a:rPr lang="es-ES" sz="1800" dirty="0"/>
              <a:t>Hay una gran cantidad de procesos neoplásicos que pueden afectar la región ósea temporal, incluidos </a:t>
            </a:r>
            <a:r>
              <a:rPr lang="es-ES" sz="1800" dirty="0" err="1"/>
              <a:t>paraganglioma</a:t>
            </a:r>
            <a:r>
              <a:rPr lang="es-ES" sz="1800" dirty="0"/>
              <a:t>, </a:t>
            </a:r>
            <a:r>
              <a:rPr lang="es-ES" sz="1800" dirty="0" err="1"/>
              <a:t>schwannoma</a:t>
            </a:r>
            <a:r>
              <a:rPr lang="es-ES" sz="1800" dirty="0"/>
              <a:t>, </a:t>
            </a:r>
            <a:r>
              <a:rPr lang="es-ES" sz="1800" dirty="0" err="1"/>
              <a:t>neurofibroma</a:t>
            </a:r>
            <a:r>
              <a:rPr lang="es-ES" sz="1800" dirty="0"/>
              <a:t>, tumor del saco endolinfático y metástasis.</a:t>
            </a:r>
          </a:p>
          <a:p>
            <a:pPr lvl="1"/>
            <a:endParaRPr lang="es-ES" sz="1800" dirty="0"/>
          </a:p>
          <a:p>
            <a:pPr lvl="1"/>
            <a:r>
              <a:rPr lang="es-ES" sz="1800" dirty="0"/>
              <a:t>La afectación infecciosa o inflamatoria del hueso temporal puede incluir procesos de la enfermedad que parecen masivos, como los colesteatomas y los granulomas de colesterol del ápice petroso o infiltrativos como la </a:t>
            </a:r>
            <a:r>
              <a:rPr lang="es-ES" sz="1800" dirty="0" err="1"/>
              <a:t>apicitis</a:t>
            </a:r>
            <a:r>
              <a:rPr lang="es-ES" sz="1800" dirty="0"/>
              <a:t> petrosa y la otitis media.</a:t>
            </a:r>
            <a:endParaRPr lang="es-AR" sz="1800" b="1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D095BD73-72E8-454E-A414-026BF0284330}"/>
              </a:ext>
            </a:extLst>
          </p:cNvPr>
          <p:cNvCxnSpPr>
            <a:cxnSpLocks/>
          </p:cNvCxnSpPr>
          <p:nvPr/>
        </p:nvCxnSpPr>
        <p:spPr>
          <a:xfrm>
            <a:off x="537029" y="1396006"/>
            <a:ext cx="11001828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D9579639-2FEE-48EB-BC9F-044106A85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80840"/>
            <a:ext cx="1746251" cy="27453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7DA969E2-C867-453D-BE85-FF509C1C8BF1}"/>
              </a:ext>
            </a:extLst>
          </p:cNvPr>
          <p:cNvSpPr/>
          <p:nvPr/>
        </p:nvSpPr>
        <p:spPr>
          <a:xfrm>
            <a:off x="7286171" y="6601379"/>
            <a:ext cx="5021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b="1" dirty="0">
                <a:latin typeface="Open Sans"/>
              </a:rPr>
              <a:t>Publicado en línea: </a:t>
            </a:r>
            <a:r>
              <a:rPr lang="es-ES" sz="1100" dirty="0">
                <a:latin typeface="Open Sans"/>
              </a:rPr>
              <a:t>8 de julio de 2019</a:t>
            </a:r>
            <a:r>
              <a:rPr lang="es-ES" sz="1100" dirty="0">
                <a:latin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https://doi.org/10.1148/rg.2019180118</a:t>
            </a:r>
            <a:endParaRPr lang="es-AR" sz="1100" dirty="0"/>
          </a:p>
        </p:txBody>
      </p:sp>
    </p:spTree>
    <p:extLst>
      <p:ext uri="{BB962C8B-B14F-4D97-AF65-F5344CB8AC3E}">
        <p14:creationId xmlns:p14="http://schemas.microsoft.com/office/powerpoint/2010/main" val="1407549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B17FCEF-BABA-4743-B5B6-5B9924F44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80840"/>
            <a:ext cx="1746251" cy="27453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D20AA124-561A-404F-93EE-4625B475EBF4}"/>
              </a:ext>
            </a:extLst>
          </p:cNvPr>
          <p:cNvSpPr/>
          <p:nvPr/>
        </p:nvSpPr>
        <p:spPr>
          <a:xfrm>
            <a:off x="7286171" y="6601379"/>
            <a:ext cx="5021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b="1" dirty="0">
                <a:latin typeface="Open Sans"/>
              </a:rPr>
              <a:t>Publicado en línea: </a:t>
            </a:r>
            <a:r>
              <a:rPr lang="es-ES" sz="1100" dirty="0">
                <a:latin typeface="Open Sans"/>
              </a:rPr>
              <a:t>8 de julio de 2019</a:t>
            </a:r>
            <a:r>
              <a:rPr lang="es-ES" sz="1100" dirty="0">
                <a:latin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https://doi.org/10.1148/rg.2019180118</a:t>
            </a:r>
            <a:endParaRPr lang="es-AR" sz="110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AC07B35-393D-4E04-BE13-415AFC9A25D6}"/>
              </a:ext>
            </a:extLst>
          </p:cNvPr>
          <p:cNvSpPr/>
          <p:nvPr/>
        </p:nvSpPr>
        <p:spPr>
          <a:xfrm>
            <a:off x="3935280" y="256621"/>
            <a:ext cx="43159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latin typeface="Open Sans"/>
              </a:rPr>
              <a:t>Granuloma de colesterol</a:t>
            </a:r>
            <a:endParaRPr lang="es-AR" sz="2800" b="1" dirty="0"/>
          </a:p>
        </p:txBody>
      </p:sp>
      <p:pic>
        <p:nvPicPr>
          <p:cNvPr id="14338" name="Picture 2" descr="Figura 9a.">
            <a:extLst>
              <a:ext uri="{FF2B5EF4-FFF2-40B4-BE49-F238E27FC236}">
                <a16:creationId xmlns:a16="http://schemas.microsoft.com/office/drawing/2014/main" id="{C4F0B460-ABA4-437D-9293-F411F2A3E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9" y="1748472"/>
            <a:ext cx="3836821" cy="336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Figura 9b.">
            <a:extLst>
              <a:ext uri="{FF2B5EF4-FFF2-40B4-BE49-F238E27FC236}">
                <a16:creationId xmlns:a16="http://schemas.microsoft.com/office/drawing/2014/main" id="{E0126C9B-7415-43E1-B13C-53768E2FD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120" y="1647756"/>
            <a:ext cx="3522160" cy="20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Figura 9c.">
            <a:extLst>
              <a:ext uri="{FF2B5EF4-FFF2-40B4-BE49-F238E27FC236}">
                <a16:creationId xmlns:a16="http://schemas.microsoft.com/office/drawing/2014/main" id="{0F3E66A4-95EE-4840-A910-D1E8B3B42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120" y="4175515"/>
            <a:ext cx="3534347" cy="20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Figura 9d.">
            <a:extLst>
              <a:ext uri="{FF2B5EF4-FFF2-40B4-BE49-F238E27FC236}">
                <a16:creationId xmlns:a16="http://schemas.microsoft.com/office/drawing/2014/main" id="{DFB9DF5C-32CB-4C2C-A46C-9E89AF6A8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120" y="2086993"/>
            <a:ext cx="4079044" cy="268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661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E98268-54BC-4182-BBFD-601A3F2A6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5143" y="481237"/>
            <a:ext cx="12337143" cy="105727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100" b="1" dirty="0">
                <a:solidFill>
                  <a:srgbClr val="FFFF00"/>
                </a:solidFill>
              </a:rPr>
              <a:t>LESIONES RELACIONADAS CON LA BASE DEL CRÁNEO EN LA TOMOGRAFÍA COMPUTARIZADA DE RUTINA DEL DEPARTAMENTO DE EMERGENCIAS: PERLAS, TRAMPAS Y LECCIONES APRENDIDAS</a:t>
            </a:r>
            <a:br>
              <a:rPr lang="es-ES" b="1" dirty="0"/>
            </a:b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C48A81-7A06-4AEF-987B-AEAA7FD10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29" y="1669143"/>
            <a:ext cx="11001828" cy="4769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600" b="1" dirty="0"/>
              <a:t>Entidades patológicas de la base del cráneo</a:t>
            </a:r>
          </a:p>
          <a:p>
            <a:pPr marL="457200" lvl="1" indent="0">
              <a:buNone/>
            </a:pPr>
            <a:r>
              <a:rPr lang="es-AR" b="1" dirty="0"/>
              <a:t>Fosa craneal posterior</a:t>
            </a:r>
          </a:p>
          <a:p>
            <a:pPr marL="457200" lvl="1" indent="0">
              <a:buNone/>
            </a:pPr>
            <a:endParaRPr lang="es-AR" b="1" dirty="0"/>
          </a:p>
          <a:p>
            <a:pPr lvl="1"/>
            <a:r>
              <a:rPr lang="es-ES" sz="1800" dirty="0"/>
              <a:t>Las neoplasias más comunes en la FCP son tumores de APC, que son casi todos benignos. Los </a:t>
            </a:r>
            <a:r>
              <a:rPr lang="es-ES" sz="1800" dirty="0" err="1"/>
              <a:t>schwannomas</a:t>
            </a:r>
            <a:r>
              <a:rPr lang="es-ES" sz="1800" dirty="0"/>
              <a:t> vestibulares son, con mucho, el tumor de APC más común, y representan más del 85% de todos los tumores de APC, seguidos de los </a:t>
            </a:r>
            <a:r>
              <a:rPr lang="es-ES" sz="1800" dirty="0" err="1"/>
              <a:t>meningiomas</a:t>
            </a:r>
            <a:endParaRPr lang="es-AR" sz="1800" b="1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D095BD73-72E8-454E-A414-026BF0284330}"/>
              </a:ext>
            </a:extLst>
          </p:cNvPr>
          <p:cNvCxnSpPr>
            <a:cxnSpLocks/>
          </p:cNvCxnSpPr>
          <p:nvPr/>
        </p:nvCxnSpPr>
        <p:spPr>
          <a:xfrm>
            <a:off x="537029" y="1396006"/>
            <a:ext cx="11001828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D9579639-2FEE-48EB-BC9F-044106A85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80840"/>
            <a:ext cx="1746251" cy="27453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7DA969E2-C867-453D-BE85-FF509C1C8BF1}"/>
              </a:ext>
            </a:extLst>
          </p:cNvPr>
          <p:cNvSpPr/>
          <p:nvPr/>
        </p:nvSpPr>
        <p:spPr>
          <a:xfrm>
            <a:off x="7286171" y="6601379"/>
            <a:ext cx="5021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b="1" dirty="0">
                <a:latin typeface="Open Sans"/>
              </a:rPr>
              <a:t>Publicado en línea: </a:t>
            </a:r>
            <a:r>
              <a:rPr lang="es-ES" sz="1100" dirty="0">
                <a:latin typeface="Open Sans"/>
              </a:rPr>
              <a:t>8 de julio de 2019</a:t>
            </a:r>
            <a:r>
              <a:rPr lang="es-ES" sz="1100" dirty="0">
                <a:latin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https://doi.org/10.1148/rg.2019180118</a:t>
            </a:r>
            <a:endParaRPr lang="es-AR" sz="1100" dirty="0"/>
          </a:p>
        </p:txBody>
      </p:sp>
    </p:spTree>
    <p:extLst>
      <p:ext uri="{BB962C8B-B14F-4D97-AF65-F5344CB8AC3E}">
        <p14:creationId xmlns:p14="http://schemas.microsoft.com/office/powerpoint/2010/main" val="3170259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B17FCEF-BABA-4743-B5B6-5B9924F44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80840"/>
            <a:ext cx="1746251" cy="27453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D20AA124-561A-404F-93EE-4625B475EBF4}"/>
              </a:ext>
            </a:extLst>
          </p:cNvPr>
          <p:cNvSpPr/>
          <p:nvPr/>
        </p:nvSpPr>
        <p:spPr>
          <a:xfrm>
            <a:off x="7286171" y="6601379"/>
            <a:ext cx="5021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b="1" dirty="0">
                <a:latin typeface="Open Sans"/>
              </a:rPr>
              <a:t>Publicado en línea: </a:t>
            </a:r>
            <a:r>
              <a:rPr lang="es-ES" sz="1100" dirty="0">
                <a:latin typeface="Open Sans"/>
              </a:rPr>
              <a:t>8 de julio de 2019</a:t>
            </a:r>
            <a:r>
              <a:rPr lang="es-ES" sz="1100" dirty="0">
                <a:latin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https://doi.org/10.1148/rg.2019180118</a:t>
            </a:r>
            <a:endParaRPr lang="es-AR" sz="110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AC07B35-393D-4E04-BE13-415AFC9A25D6}"/>
              </a:ext>
            </a:extLst>
          </p:cNvPr>
          <p:cNvSpPr/>
          <p:nvPr/>
        </p:nvSpPr>
        <p:spPr>
          <a:xfrm>
            <a:off x="3753660" y="277160"/>
            <a:ext cx="4684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latin typeface="Open Sans"/>
              </a:rPr>
              <a:t>Fistula arteriovenosa </a:t>
            </a:r>
            <a:r>
              <a:rPr lang="es-ES" sz="2800" b="1" dirty="0" err="1">
                <a:latin typeface="Open Sans"/>
              </a:rPr>
              <a:t>dural</a:t>
            </a:r>
            <a:endParaRPr lang="es-AR" sz="2800" b="1" dirty="0"/>
          </a:p>
        </p:txBody>
      </p:sp>
      <p:pic>
        <p:nvPicPr>
          <p:cNvPr id="15362" name="Picture 2" descr="Figura 10a.">
            <a:extLst>
              <a:ext uri="{FF2B5EF4-FFF2-40B4-BE49-F238E27FC236}">
                <a16:creationId xmlns:a16="http://schemas.microsoft.com/office/drawing/2014/main" id="{87335ACD-F154-4AFB-B111-346C91D3F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1" y="1309360"/>
            <a:ext cx="37433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Figura 10b.">
            <a:extLst>
              <a:ext uri="{FF2B5EF4-FFF2-40B4-BE49-F238E27FC236}">
                <a16:creationId xmlns:a16="http://schemas.microsoft.com/office/drawing/2014/main" id="{D3C39667-36F1-433A-8A2E-AF366644E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846" y="1243320"/>
            <a:ext cx="39338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Figura 10c.">
            <a:extLst>
              <a:ext uri="{FF2B5EF4-FFF2-40B4-BE49-F238E27FC236}">
                <a16:creationId xmlns:a16="http://schemas.microsoft.com/office/drawing/2014/main" id="{1D90C33E-38E1-45D3-9325-65A01C557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359" y="1496685"/>
            <a:ext cx="4145120" cy="425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516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E98268-54BC-4182-BBFD-601A3F2A6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5143" y="481237"/>
            <a:ext cx="12337143" cy="105727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100" b="1" dirty="0">
                <a:solidFill>
                  <a:srgbClr val="FFFF00"/>
                </a:solidFill>
              </a:rPr>
              <a:t>LESIONES RELACIONADAS CON LA BASE DEL CRÁNEO EN LA TOMOGRAFÍA COMPUTARIZADA DE RUTINA DEL DEPARTAMENTO DE EMERGENCIAS: PERLAS, TRAMPAS Y LECCIONES APRENDIDAS</a:t>
            </a:r>
            <a:br>
              <a:rPr lang="es-ES" b="1" dirty="0"/>
            </a:b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C48A81-7A06-4AEF-987B-AEAA7FD10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29" y="1669143"/>
            <a:ext cx="11001828" cy="4769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600" b="1" dirty="0"/>
              <a:t>Unión Cráneo-Cervical</a:t>
            </a:r>
          </a:p>
          <a:p>
            <a:pPr marL="457200" lvl="1" indent="0">
              <a:buNone/>
            </a:pPr>
            <a:endParaRPr lang="es-AR" b="1" dirty="0"/>
          </a:p>
          <a:p>
            <a:pPr lvl="1"/>
            <a:r>
              <a:rPr lang="es-ES" sz="1800" dirty="0"/>
              <a:t>El intervalo </a:t>
            </a:r>
            <a:r>
              <a:rPr lang="es-ES" sz="1800" dirty="0" err="1"/>
              <a:t>basion</a:t>
            </a:r>
            <a:r>
              <a:rPr lang="es-ES" sz="1800" dirty="0"/>
              <a:t>-diente debe evaluarse en imágenes sagitales. Un intervalo </a:t>
            </a:r>
            <a:r>
              <a:rPr lang="es-ES" sz="1800" dirty="0" err="1"/>
              <a:t>basion</a:t>
            </a:r>
            <a:r>
              <a:rPr lang="es-ES" sz="1800" dirty="0"/>
              <a:t>-diente de más de 10 mm medido en el plano sagital es muy sugestivo de disociación </a:t>
            </a:r>
            <a:r>
              <a:rPr lang="es-ES" sz="1800" dirty="0" err="1"/>
              <a:t>atlanto</a:t>
            </a:r>
            <a:r>
              <a:rPr lang="es-ES" sz="1800" dirty="0"/>
              <a:t>-occipital.</a:t>
            </a:r>
          </a:p>
          <a:p>
            <a:pPr lvl="1"/>
            <a:endParaRPr lang="es-ES" sz="1800" dirty="0"/>
          </a:p>
          <a:p>
            <a:pPr lvl="1"/>
            <a:r>
              <a:rPr lang="es-ES" sz="1800" dirty="0"/>
              <a:t>Las fracturas del cóndilo occipital a menudo se visualizan en las imágenes de TC de la cabeza de rutina y se clasifican en tres tipos: </a:t>
            </a:r>
          </a:p>
          <a:p>
            <a:pPr marL="914400" lvl="2" indent="0">
              <a:buNone/>
            </a:pPr>
            <a:r>
              <a:rPr lang="es-ES" sz="1400" i="1" dirty="0"/>
              <a:t>(a)</a:t>
            </a:r>
            <a:r>
              <a:rPr lang="es-ES" sz="1400" dirty="0"/>
              <a:t> Fractura por impactación aislada (tipo I), </a:t>
            </a:r>
          </a:p>
          <a:p>
            <a:pPr marL="914400" lvl="2" indent="0">
              <a:buNone/>
            </a:pPr>
            <a:r>
              <a:rPr lang="es-ES" sz="1400" i="1" dirty="0"/>
              <a:t>(b)</a:t>
            </a:r>
            <a:r>
              <a:rPr lang="es-ES" sz="1400" dirty="0"/>
              <a:t> Fracturas de la base del cráneo que se extienden hacia los cóndilos occipitales (tipo II) </a:t>
            </a:r>
          </a:p>
          <a:p>
            <a:pPr marL="914400" lvl="2" indent="0">
              <a:buNone/>
            </a:pPr>
            <a:r>
              <a:rPr lang="es-ES" sz="1400" i="1" dirty="0"/>
              <a:t>(c)</a:t>
            </a:r>
            <a:r>
              <a:rPr lang="es-ES" sz="1400" dirty="0"/>
              <a:t> Fracturas de avulsión del ligamento alar (tipo III) que se extienden hasta el agujero magno.</a:t>
            </a:r>
          </a:p>
          <a:p>
            <a:pPr lvl="1"/>
            <a:r>
              <a:rPr lang="es-ES" sz="1800" dirty="0"/>
              <a:t>Las fracturas odontoides representan más de la mitad de las fracturas C2</a:t>
            </a:r>
          </a:p>
          <a:p>
            <a:pPr marL="457200" lvl="1" indent="0">
              <a:buNone/>
            </a:pPr>
            <a:r>
              <a:rPr lang="es-ES" sz="1800" dirty="0"/>
              <a:t>	Se pueden dividir en tres tipos, dependiendo de la ubicación: </a:t>
            </a:r>
          </a:p>
          <a:p>
            <a:pPr marL="914400" lvl="2" indent="0">
              <a:buNone/>
            </a:pPr>
            <a:r>
              <a:rPr lang="es-ES" sz="1400" i="1" dirty="0"/>
              <a:t>(a)</a:t>
            </a:r>
            <a:r>
              <a:rPr lang="es-ES" sz="1400" dirty="0"/>
              <a:t> Fractura de la parte superior de la  odontoides, por la avulsión del ligamento alar (tipo I)</a:t>
            </a:r>
          </a:p>
          <a:p>
            <a:pPr marL="914400" lvl="2" indent="0">
              <a:buNone/>
            </a:pPr>
            <a:r>
              <a:rPr lang="es-ES" sz="1400" i="1" dirty="0"/>
              <a:t>(b)</a:t>
            </a:r>
            <a:r>
              <a:rPr lang="es-ES" sz="1400" dirty="0"/>
              <a:t> Unión del proceso </a:t>
            </a:r>
            <a:r>
              <a:rPr lang="es-ES" sz="1400" dirty="0" err="1"/>
              <a:t>odontoideo</a:t>
            </a:r>
            <a:r>
              <a:rPr lang="es-ES" sz="1400" dirty="0"/>
              <a:t> y el cuerpo de C2 (tipo II)</a:t>
            </a:r>
          </a:p>
          <a:p>
            <a:pPr marL="914400" lvl="2" indent="0">
              <a:buNone/>
            </a:pPr>
            <a:r>
              <a:rPr lang="es-ES" sz="1400" i="1" dirty="0"/>
              <a:t>(c )</a:t>
            </a:r>
            <a:r>
              <a:rPr lang="es-ES" sz="1400" dirty="0"/>
              <a:t> Extensión en el cuerpo (tipo III)</a:t>
            </a:r>
            <a:endParaRPr lang="es-AR" sz="1400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D095BD73-72E8-454E-A414-026BF0284330}"/>
              </a:ext>
            </a:extLst>
          </p:cNvPr>
          <p:cNvCxnSpPr>
            <a:cxnSpLocks/>
          </p:cNvCxnSpPr>
          <p:nvPr/>
        </p:nvCxnSpPr>
        <p:spPr>
          <a:xfrm>
            <a:off x="537029" y="1396006"/>
            <a:ext cx="11001828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D9579639-2FEE-48EB-BC9F-044106A85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80840"/>
            <a:ext cx="1746251" cy="27453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7DA969E2-C867-453D-BE85-FF509C1C8BF1}"/>
              </a:ext>
            </a:extLst>
          </p:cNvPr>
          <p:cNvSpPr/>
          <p:nvPr/>
        </p:nvSpPr>
        <p:spPr>
          <a:xfrm>
            <a:off x="7286171" y="6601379"/>
            <a:ext cx="5021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b="1" dirty="0">
                <a:latin typeface="Open Sans"/>
              </a:rPr>
              <a:t>Publicado en línea: </a:t>
            </a:r>
            <a:r>
              <a:rPr lang="es-ES" sz="1100" dirty="0">
                <a:latin typeface="Open Sans"/>
              </a:rPr>
              <a:t>8 de julio de 2019</a:t>
            </a:r>
            <a:r>
              <a:rPr lang="es-ES" sz="1100" dirty="0">
                <a:latin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https://doi.org/10.1148/rg.2019180118</a:t>
            </a:r>
            <a:endParaRPr lang="es-AR" sz="1100" dirty="0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A902E073-0AF3-4898-9AE7-2999E971F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482" y="4253455"/>
            <a:ext cx="3000375" cy="214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F1FA8F5-021F-40F2-A090-9C890FB590CE}"/>
              </a:ext>
            </a:extLst>
          </p:cNvPr>
          <p:cNvSpPr/>
          <p:nvPr/>
        </p:nvSpPr>
        <p:spPr>
          <a:xfrm>
            <a:off x="2002971" y="6561088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sz="1200" dirty="0"/>
              <a:t>Case </a:t>
            </a:r>
            <a:r>
              <a:rPr lang="es-AR" sz="1200" dirty="0" err="1"/>
              <a:t>courtesy</a:t>
            </a:r>
            <a:r>
              <a:rPr lang="es-AR" sz="1200" dirty="0"/>
              <a:t> </a:t>
            </a:r>
            <a:r>
              <a:rPr lang="es-AR" sz="1200" dirty="0" err="1"/>
              <a:t>of</a:t>
            </a:r>
            <a:r>
              <a:rPr lang="es-AR" sz="1200" dirty="0"/>
              <a:t> </a:t>
            </a:r>
            <a:r>
              <a:rPr lang="es-AR" sz="1200" dirty="0" err="1"/>
              <a:t>Dr</a:t>
            </a:r>
            <a:r>
              <a:rPr lang="es-AR" sz="1200" dirty="0"/>
              <a:t> Mohammad </a:t>
            </a:r>
            <a:r>
              <a:rPr lang="es-AR" sz="1200" dirty="0" err="1"/>
              <a:t>Taghi</a:t>
            </a:r>
            <a:r>
              <a:rPr lang="es-AR" sz="1200" dirty="0"/>
              <a:t> </a:t>
            </a:r>
            <a:r>
              <a:rPr lang="es-AR" sz="1200" dirty="0" err="1"/>
              <a:t>Niknejad</a:t>
            </a:r>
            <a:r>
              <a:rPr lang="es-AR" sz="1200" dirty="0"/>
              <a:t>, Radiopaedia.org, </a:t>
            </a:r>
            <a:r>
              <a:rPr lang="es-AR" sz="1200" dirty="0" err="1"/>
              <a:t>rID</a:t>
            </a:r>
            <a:r>
              <a:rPr lang="es-AR" sz="1200" dirty="0"/>
              <a:t>: 21310</a:t>
            </a:r>
          </a:p>
        </p:txBody>
      </p:sp>
    </p:spTree>
    <p:extLst>
      <p:ext uri="{BB962C8B-B14F-4D97-AF65-F5344CB8AC3E}">
        <p14:creationId xmlns:p14="http://schemas.microsoft.com/office/powerpoint/2010/main" val="2388437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E98268-54BC-4182-BBFD-601A3F2A6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5143" y="481237"/>
            <a:ext cx="12337143" cy="105727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100" b="1" dirty="0">
                <a:solidFill>
                  <a:srgbClr val="FFFF00"/>
                </a:solidFill>
              </a:rPr>
              <a:t>LESIONES RELACIONADAS CON LA BASE DEL CRÁNEO EN LA TOMOGRAFÍA COMPUTARIZADA DE RUTINA DEL DEPARTAMENTO DE EMERGENCIAS: PERLAS, TRAMPAS Y LECCIONES APRENDIDAS</a:t>
            </a:r>
            <a:br>
              <a:rPr lang="es-ES" b="1" dirty="0"/>
            </a:b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C48A81-7A06-4AEF-987B-AEAA7FD10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29" y="1669143"/>
            <a:ext cx="11001828" cy="4769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600" b="1" dirty="0"/>
              <a:t>Unión Cráneo-Cervical</a:t>
            </a:r>
          </a:p>
          <a:p>
            <a:pPr marL="457200" lvl="1" indent="0">
              <a:buNone/>
            </a:pPr>
            <a:endParaRPr lang="es-AR" b="1" dirty="0"/>
          </a:p>
          <a:p>
            <a:pPr lvl="1"/>
            <a:r>
              <a:rPr lang="es-ES" sz="1800" dirty="0"/>
              <a:t>La lesión de la médula espinal intramedular más común es el </a:t>
            </a:r>
            <a:r>
              <a:rPr lang="es-ES" sz="1800" dirty="0" err="1"/>
              <a:t>ependimoma</a:t>
            </a:r>
            <a:r>
              <a:rPr lang="es-ES" sz="1800" dirty="0"/>
              <a:t>, aunque su apariencia de TC es inespecífica. El diagnóstico diferencial incluye astrocitoma, </a:t>
            </a:r>
            <a:r>
              <a:rPr lang="es-ES" sz="1800" dirty="0" err="1"/>
              <a:t>hemangioblastoma</a:t>
            </a:r>
            <a:r>
              <a:rPr lang="es-ES" sz="1800" dirty="0"/>
              <a:t>, metástasis, linfoma o mielitis.</a:t>
            </a:r>
            <a:endParaRPr lang="es-AR" sz="1800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D095BD73-72E8-454E-A414-026BF0284330}"/>
              </a:ext>
            </a:extLst>
          </p:cNvPr>
          <p:cNvCxnSpPr>
            <a:cxnSpLocks/>
          </p:cNvCxnSpPr>
          <p:nvPr/>
        </p:nvCxnSpPr>
        <p:spPr>
          <a:xfrm>
            <a:off x="537029" y="1396006"/>
            <a:ext cx="11001828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D9579639-2FEE-48EB-BC9F-044106A85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80840"/>
            <a:ext cx="1746251" cy="27453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7DA969E2-C867-453D-BE85-FF509C1C8BF1}"/>
              </a:ext>
            </a:extLst>
          </p:cNvPr>
          <p:cNvSpPr/>
          <p:nvPr/>
        </p:nvSpPr>
        <p:spPr>
          <a:xfrm>
            <a:off x="7286171" y="6601379"/>
            <a:ext cx="5021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b="1" dirty="0">
                <a:latin typeface="Open Sans"/>
              </a:rPr>
              <a:t>Publicado en línea: </a:t>
            </a:r>
            <a:r>
              <a:rPr lang="es-ES" sz="1100" dirty="0">
                <a:latin typeface="Open Sans"/>
              </a:rPr>
              <a:t>8 de julio de 2019</a:t>
            </a:r>
            <a:r>
              <a:rPr lang="es-ES" sz="1100" dirty="0">
                <a:latin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https://doi.org/10.1148/rg.2019180118</a:t>
            </a:r>
            <a:endParaRPr lang="es-AR" sz="1100" dirty="0"/>
          </a:p>
        </p:txBody>
      </p:sp>
    </p:spTree>
    <p:extLst>
      <p:ext uri="{BB962C8B-B14F-4D97-AF65-F5344CB8AC3E}">
        <p14:creationId xmlns:p14="http://schemas.microsoft.com/office/powerpoint/2010/main" val="40117938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B17FCEF-BABA-4743-B5B6-5B9924F44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80840"/>
            <a:ext cx="1746251" cy="27453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D20AA124-561A-404F-93EE-4625B475EBF4}"/>
              </a:ext>
            </a:extLst>
          </p:cNvPr>
          <p:cNvSpPr/>
          <p:nvPr/>
        </p:nvSpPr>
        <p:spPr>
          <a:xfrm>
            <a:off x="7286171" y="6601379"/>
            <a:ext cx="5021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b="1" dirty="0">
                <a:latin typeface="Open Sans"/>
              </a:rPr>
              <a:t>Publicado en línea: </a:t>
            </a:r>
            <a:r>
              <a:rPr lang="es-ES" sz="1100" dirty="0">
                <a:latin typeface="Open Sans"/>
              </a:rPr>
              <a:t>8 de julio de 2019</a:t>
            </a:r>
            <a:r>
              <a:rPr lang="es-ES" sz="1100" dirty="0">
                <a:latin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https://doi.org/10.1148/rg.2019180118</a:t>
            </a:r>
            <a:endParaRPr lang="es-AR" sz="110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AC07B35-393D-4E04-BE13-415AFC9A25D6}"/>
              </a:ext>
            </a:extLst>
          </p:cNvPr>
          <p:cNvSpPr/>
          <p:nvPr/>
        </p:nvSpPr>
        <p:spPr>
          <a:xfrm>
            <a:off x="3753660" y="277160"/>
            <a:ext cx="4160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latin typeface="Open Sans"/>
              </a:rPr>
              <a:t>Malformación de Chiari</a:t>
            </a:r>
            <a:endParaRPr lang="es-AR" sz="2800" b="1" dirty="0"/>
          </a:p>
        </p:txBody>
      </p:sp>
      <p:pic>
        <p:nvPicPr>
          <p:cNvPr id="17410" name="Picture 2" descr="Figura 11a.">
            <a:extLst>
              <a:ext uri="{FF2B5EF4-FFF2-40B4-BE49-F238E27FC236}">
                <a16:creationId xmlns:a16="http://schemas.microsoft.com/office/drawing/2014/main" id="{6030A3E9-E01E-4C6C-91BE-A03198090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265" y="1108982"/>
            <a:ext cx="38862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Figura 11b.">
            <a:extLst>
              <a:ext uri="{FF2B5EF4-FFF2-40B4-BE49-F238E27FC236}">
                <a16:creationId xmlns:a16="http://schemas.microsoft.com/office/drawing/2014/main" id="{51905868-547A-46D3-A6B2-C56CA349B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537" y="1304925"/>
            <a:ext cx="4762500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0107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E98268-54BC-4182-BBFD-601A3F2A6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5143" y="481237"/>
            <a:ext cx="12337143" cy="105727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100" b="1" dirty="0">
                <a:solidFill>
                  <a:srgbClr val="FFFF00"/>
                </a:solidFill>
              </a:rPr>
              <a:t>LESIONES RELACIONADAS CON LA BASE DEL CRÁNEO EN LA TOMOGRAFÍA COMPUTARIZADA DE RUTINA DEL DEPARTAMENTO DE EMERGENCIAS: PERLAS, TRAMPAS Y LECCIONES APRENDIDAS</a:t>
            </a:r>
            <a:br>
              <a:rPr lang="es-ES" b="1" dirty="0"/>
            </a:b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C48A81-7A06-4AEF-987B-AEAA7FD10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29" y="1669143"/>
            <a:ext cx="11001828" cy="4769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600" b="1" dirty="0"/>
              <a:t>Entidades patológicas de las estructuras extracraneales</a:t>
            </a:r>
          </a:p>
          <a:p>
            <a:pPr marL="457200" lvl="1" indent="0">
              <a:buNone/>
            </a:pPr>
            <a:r>
              <a:rPr lang="es-AR" b="1" dirty="0"/>
              <a:t>Espacio masticador</a:t>
            </a:r>
          </a:p>
          <a:p>
            <a:pPr marL="914400" lvl="2" indent="0">
              <a:buNone/>
            </a:pPr>
            <a:r>
              <a:rPr lang="es-ES" sz="1800" dirty="0"/>
              <a:t>El espacio masticador contiene la mandíbula, la ATM, los músculos de la masticación (temporal, masetero, pterigoideo medial y pterigoideo lateral) y la rama V </a:t>
            </a:r>
            <a:r>
              <a:rPr lang="es-ES" sz="1800" baseline="-25000" dirty="0"/>
              <a:t>3</a:t>
            </a:r>
            <a:r>
              <a:rPr lang="es-ES" sz="1800" dirty="0"/>
              <a:t> del nervio trigémino.</a:t>
            </a:r>
          </a:p>
          <a:p>
            <a:pPr marL="914400" lvl="2" indent="0">
              <a:buNone/>
            </a:pPr>
            <a:r>
              <a:rPr lang="es-ES" sz="1800" dirty="0"/>
              <a:t>La lesión neoplásica más comúnmente encontrado en esta región consiste en la rama mandibular (V </a:t>
            </a:r>
            <a:r>
              <a:rPr lang="es-ES" sz="1800" baseline="-25000" dirty="0"/>
              <a:t>3</a:t>
            </a:r>
            <a:r>
              <a:rPr lang="es-ES" sz="1800" dirty="0"/>
              <a:t> ) del nervio trigémino, que puede ser afectado por un tumor de la vaina del nervio primario o por propagación </a:t>
            </a:r>
            <a:r>
              <a:rPr lang="es-ES" sz="1800" dirty="0" err="1"/>
              <a:t>perineural</a:t>
            </a:r>
            <a:r>
              <a:rPr lang="es-ES" sz="1800" dirty="0"/>
              <a:t>, ya sea desde una malignidad orofaríngea o de una malignidad intracraneal. </a:t>
            </a:r>
          </a:p>
          <a:p>
            <a:pPr marL="914400" lvl="2" indent="0">
              <a:buNone/>
            </a:pPr>
            <a:endParaRPr lang="es-AR" sz="1800" b="1" dirty="0"/>
          </a:p>
          <a:p>
            <a:pPr marL="457200" lvl="1" indent="0">
              <a:buNone/>
            </a:pPr>
            <a:r>
              <a:rPr lang="es-AR" b="1" dirty="0"/>
              <a:t>Espacio carotídeo</a:t>
            </a:r>
          </a:p>
          <a:p>
            <a:pPr marL="914400" lvl="2" indent="0">
              <a:buNone/>
            </a:pPr>
            <a:r>
              <a:rPr lang="es-ES" sz="1800" dirty="0"/>
              <a:t>El espacio carotídeo está formado por las tres capas de fascias cervicales (superficial, media y profunda), y encierra la arteria carótida, la vena yugular, el plexo simpático, los ganglios linfáticos y los nervios craneales IX, X, XI y XII.</a:t>
            </a:r>
          </a:p>
          <a:p>
            <a:pPr marL="914400" lvl="2" indent="0">
              <a:buNone/>
            </a:pPr>
            <a:r>
              <a:rPr lang="es-ES" dirty="0"/>
              <a:t>Las anomalías traumáticas en el espacio incluyen disección carotídea y pseudoaneurisma</a:t>
            </a:r>
            <a:endParaRPr lang="es-AR" sz="1800" b="1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D095BD73-72E8-454E-A414-026BF0284330}"/>
              </a:ext>
            </a:extLst>
          </p:cNvPr>
          <p:cNvCxnSpPr>
            <a:cxnSpLocks/>
          </p:cNvCxnSpPr>
          <p:nvPr/>
        </p:nvCxnSpPr>
        <p:spPr>
          <a:xfrm>
            <a:off x="537029" y="1396006"/>
            <a:ext cx="11001828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D9579639-2FEE-48EB-BC9F-044106A85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80840"/>
            <a:ext cx="1746251" cy="27453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7DA969E2-C867-453D-BE85-FF509C1C8BF1}"/>
              </a:ext>
            </a:extLst>
          </p:cNvPr>
          <p:cNvSpPr/>
          <p:nvPr/>
        </p:nvSpPr>
        <p:spPr>
          <a:xfrm>
            <a:off x="7286171" y="6601379"/>
            <a:ext cx="5021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b="1" dirty="0">
                <a:latin typeface="Open Sans"/>
              </a:rPr>
              <a:t>Publicado en línea: </a:t>
            </a:r>
            <a:r>
              <a:rPr lang="es-ES" sz="1100" dirty="0">
                <a:latin typeface="Open Sans"/>
              </a:rPr>
              <a:t>8 de julio de 2019</a:t>
            </a:r>
            <a:r>
              <a:rPr lang="es-ES" sz="1100" dirty="0">
                <a:latin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https://doi.org/10.1148/rg.2019180118</a:t>
            </a:r>
            <a:endParaRPr lang="es-AR" sz="1100" dirty="0"/>
          </a:p>
        </p:txBody>
      </p:sp>
    </p:spTree>
    <p:extLst>
      <p:ext uri="{BB962C8B-B14F-4D97-AF65-F5344CB8AC3E}">
        <p14:creationId xmlns:p14="http://schemas.microsoft.com/office/powerpoint/2010/main" val="3839476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ura 1a.">
            <a:extLst>
              <a:ext uri="{FF2B5EF4-FFF2-40B4-BE49-F238E27FC236}">
                <a16:creationId xmlns:a16="http://schemas.microsoft.com/office/drawing/2014/main" id="{7CE7185C-2205-4ED4-8D5B-BF953F7D1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60" y="1383604"/>
            <a:ext cx="35814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gura 1b.">
            <a:extLst>
              <a:ext uri="{FF2B5EF4-FFF2-40B4-BE49-F238E27FC236}">
                <a16:creationId xmlns:a16="http://schemas.microsoft.com/office/drawing/2014/main" id="{4FFA18D2-9DE7-4EE2-B33F-B1F157BA7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132" y="1383604"/>
            <a:ext cx="42100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gura 1c.">
            <a:extLst>
              <a:ext uri="{FF2B5EF4-FFF2-40B4-BE49-F238E27FC236}">
                <a16:creationId xmlns:a16="http://schemas.microsoft.com/office/drawing/2014/main" id="{353180EF-6328-4EE4-B022-D6B750F70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182" y="1383604"/>
            <a:ext cx="40767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CC829E37-5BA2-4515-A336-483767EB7258}"/>
              </a:ext>
            </a:extLst>
          </p:cNvPr>
          <p:cNvSpPr/>
          <p:nvPr/>
        </p:nvSpPr>
        <p:spPr>
          <a:xfrm>
            <a:off x="3099937" y="376238"/>
            <a:ext cx="67084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latin typeface="Open Sans"/>
              </a:rPr>
              <a:t>Anatomía básica de la base del cráneo.</a:t>
            </a:r>
            <a:endParaRPr lang="es-AR" sz="28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5FA7E51-CD16-4ACA-805B-34EE2FDBD5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580840"/>
            <a:ext cx="1746251" cy="274539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E4B3CCBA-99A8-4B38-BFFB-99B64236E44C}"/>
              </a:ext>
            </a:extLst>
          </p:cNvPr>
          <p:cNvSpPr/>
          <p:nvPr/>
        </p:nvSpPr>
        <p:spPr>
          <a:xfrm>
            <a:off x="7286171" y="6601379"/>
            <a:ext cx="5021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b="1" dirty="0">
                <a:latin typeface="Open Sans"/>
              </a:rPr>
              <a:t>Publicado en línea: </a:t>
            </a:r>
            <a:r>
              <a:rPr lang="es-ES" sz="1100" dirty="0">
                <a:latin typeface="Open Sans"/>
              </a:rPr>
              <a:t>8 de julio de 2019</a:t>
            </a:r>
            <a:r>
              <a:rPr lang="es-ES" sz="1100" dirty="0">
                <a:latin typeface="Open Sa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https://doi.org/10.1148/rg.2019180118</a:t>
            </a:r>
            <a:endParaRPr lang="es-AR" sz="1100" dirty="0"/>
          </a:p>
        </p:txBody>
      </p:sp>
    </p:spTree>
    <p:extLst>
      <p:ext uri="{BB962C8B-B14F-4D97-AF65-F5344CB8AC3E}">
        <p14:creationId xmlns:p14="http://schemas.microsoft.com/office/powerpoint/2010/main" val="25088072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B17FCEF-BABA-4743-B5B6-5B9924F44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80840"/>
            <a:ext cx="1746251" cy="27453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D20AA124-561A-404F-93EE-4625B475EBF4}"/>
              </a:ext>
            </a:extLst>
          </p:cNvPr>
          <p:cNvSpPr/>
          <p:nvPr/>
        </p:nvSpPr>
        <p:spPr>
          <a:xfrm>
            <a:off x="7286171" y="6601379"/>
            <a:ext cx="5021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b="1" dirty="0">
                <a:latin typeface="Open Sans"/>
              </a:rPr>
              <a:t>Publicado en línea: </a:t>
            </a:r>
            <a:r>
              <a:rPr lang="es-ES" sz="1100" dirty="0">
                <a:latin typeface="Open Sans"/>
              </a:rPr>
              <a:t>8 de julio de 2019</a:t>
            </a:r>
            <a:r>
              <a:rPr lang="es-ES" sz="1100" dirty="0">
                <a:latin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https://doi.org/10.1148/rg.2019180118</a:t>
            </a:r>
            <a:endParaRPr lang="es-AR" sz="110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AC07B35-393D-4E04-BE13-415AFC9A25D6}"/>
              </a:ext>
            </a:extLst>
          </p:cNvPr>
          <p:cNvSpPr/>
          <p:nvPr/>
        </p:nvSpPr>
        <p:spPr>
          <a:xfrm>
            <a:off x="2374311" y="256621"/>
            <a:ext cx="7199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800" b="1" dirty="0"/>
              <a:t>Pseudoaneurisma de la arteria carótida interna</a:t>
            </a:r>
          </a:p>
        </p:txBody>
      </p:sp>
      <p:pic>
        <p:nvPicPr>
          <p:cNvPr id="1026" name="Picture 2" descr="Figura 12">
            <a:extLst>
              <a:ext uri="{FF2B5EF4-FFF2-40B4-BE49-F238E27FC236}">
                <a16:creationId xmlns:a16="http://schemas.microsoft.com/office/drawing/2014/main" id="{290AF45D-9DAB-48EC-8DC6-440E312FA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463" y="1047750"/>
            <a:ext cx="40290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159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E98268-54BC-4182-BBFD-601A3F2A6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5143" y="481237"/>
            <a:ext cx="12337143" cy="105727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100" b="1" dirty="0">
                <a:solidFill>
                  <a:srgbClr val="FFFF00"/>
                </a:solidFill>
              </a:rPr>
              <a:t>LESIONES RELACIONADAS CON LA BASE DEL CRÁNEO EN LA TOMOGRAFÍA COMPUTARIZADA DE RUTINA DEL DEPARTAMENTO DE EMERGENCIAS: PERLAS, TRAMPAS Y LECCIONES APRENDIDAS</a:t>
            </a:r>
            <a:br>
              <a:rPr lang="es-ES" b="1" dirty="0"/>
            </a:b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C48A81-7A06-4AEF-987B-AEAA7FD10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29" y="1669143"/>
            <a:ext cx="11001828" cy="4769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600" b="1" dirty="0"/>
              <a:t>Entidades patológicas de las estructuras extracraneales</a:t>
            </a:r>
          </a:p>
          <a:p>
            <a:pPr marL="457200" lvl="1" indent="0">
              <a:buNone/>
            </a:pPr>
            <a:r>
              <a:rPr lang="es-AR" b="1" dirty="0"/>
              <a:t>Espacio nasofaríngeo y </a:t>
            </a:r>
            <a:r>
              <a:rPr lang="es-AR" b="1" dirty="0" err="1"/>
              <a:t>retrofarìngeos</a:t>
            </a:r>
            <a:r>
              <a:rPr lang="es-AR" b="1" dirty="0"/>
              <a:t>.</a:t>
            </a:r>
          </a:p>
          <a:p>
            <a:pPr marL="457200" lvl="1" indent="0">
              <a:buNone/>
            </a:pPr>
            <a:endParaRPr lang="es-AR" b="1" dirty="0"/>
          </a:p>
          <a:p>
            <a:pPr marL="914400" lvl="2" indent="0">
              <a:buNone/>
            </a:pPr>
            <a:r>
              <a:rPr lang="es-ES" sz="1800" dirty="0"/>
              <a:t>El espacio nasofaríngeo incluye la superficie de la mucosa, receso faríngeo lateral (fosa de </a:t>
            </a:r>
            <a:r>
              <a:rPr lang="es-ES" sz="1800" dirty="0" err="1"/>
              <a:t>Rossenmüller</a:t>
            </a:r>
            <a:r>
              <a:rPr lang="es-ES" sz="1800" dirty="0"/>
              <a:t>), </a:t>
            </a:r>
            <a:r>
              <a:rPr lang="es-ES" sz="1800" dirty="0" err="1"/>
              <a:t>torus</a:t>
            </a:r>
            <a:r>
              <a:rPr lang="es-ES" sz="1800" dirty="0"/>
              <a:t> </a:t>
            </a:r>
            <a:r>
              <a:rPr lang="es-ES" sz="1800" dirty="0" err="1"/>
              <a:t>tubarius</a:t>
            </a:r>
            <a:r>
              <a:rPr lang="es-ES" sz="1800" dirty="0"/>
              <a:t>, músculos constrictores, tejido linfático faríngeo (adenoides de anillo de Waldeyer), las glándulas salivales menores, y las aberturas del la trompa de Eustaquio.</a:t>
            </a:r>
          </a:p>
          <a:p>
            <a:pPr marL="914400" lvl="2" indent="0">
              <a:buNone/>
            </a:pPr>
            <a:endParaRPr lang="es-ES" sz="1800" dirty="0"/>
          </a:p>
          <a:p>
            <a:pPr marL="914400" lvl="2" indent="0">
              <a:buNone/>
            </a:pPr>
            <a:r>
              <a:rPr lang="es-ES" sz="1800" dirty="0"/>
              <a:t>Las neoplasias malignas de la nasofaringe incluyen carcinoma nasofaríngeo, linfoma no Hodgkin y tumores menores de las glándulas salivales.</a:t>
            </a:r>
          </a:p>
          <a:p>
            <a:pPr lvl="2"/>
            <a:r>
              <a:rPr lang="es-ES" sz="1600" dirty="0"/>
              <a:t>El carcinoma nasofaríngeo es un carcinoma no queratinizante que surge del receso faríngeo lateral y está relacionado con una infección por el virus de Epstein-Barr </a:t>
            </a:r>
            <a:endParaRPr lang="es-AR" sz="1600" b="1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D095BD73-72E8-454E-A414-026BF0284330}"/>
              </a:ext>
            </a:extLst>
          </p:cNvPr>
          <p:cNvCxnSpPr>
            <a:cxnSpLocks/>
          </p:cNvCxnSpPr>
          <p:nvPr/>
        </p:nvCxnSpPr>
        <p:spPr>
          <a:xfrm>
            <a:off x="537029" y="1396006"/>
            <a:ext cx="11001828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D9579639-2FEE-48EB-BC9F-044106A85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80840"/>
            <a:ext cx="1746251" cy="27453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7DA969E2-C867-453D-BE85-FF509C1C8BF1}"/>
              </a:ext>
            </a:extLst>
          </p:cNvPr>
          <p:cNvSpPr/>
          <p:nvPr/>
        </p:nvSpPr>
        <p:spPr>
          <a:xfrm>
            <a:off x="7286171" y="6601379"/>
            <a:ext cx="5021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b="1" dirty="0">
                <a:latin typeface="Open Sans"/>
              </a:rPr>
              <a:t>Publicado en línea: </a:t>
            </a:r>
            <a:r>
              <a:rPr lang="es-ES" sz="1100" dirty="0">
                <a:latin typeface="Open Sans"/>
              </a:rPr>
              <a:t>8 de julio de 2019</a:t>
            </a:r>
            <a:r>
              <a:rPr lang="es-ES" sz="1100" dirty="0">
                <a:latin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https://doi.org/10.1148/rg.2019180118</a:t>
            </a:r>
            <a:endParaRPr lang="es-AR" sz="1100" dirty="0"/>
          </a:p>
        </p:txBody>
      </p:sp>
    </p:spTree>
    <p:extLst>
      <p:ext uri="{BB962C8B-B14F-4D97-AF65-F5344CB8AC3E}">
        <p14:creationId xmlns:p14="http://schemas.microsoft.com/office/powerpoint/2010/main" val="36649883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B17FCEF-BABA-4743-B5B6-5B9924F44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80840"/>
            <a:ext cx="1746251" cy="27453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D20AA124-561A-404F-93EE-4625B475EBF4}"/>
              </a:ext>
            </a:extLst>
          </p:cNvPr>
          <p:cNvSpPr/>
          <p:nvPr/>
        </p:nvSpPr>
        <p:spPr>
          <a:xfrm>
            <a:off x="7286171" y="6601379"/>
            <a:ext cx="5021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b="1" dirty="0">
                <a:latin typeface="Open Sans"/>
              </a:rPr>
              <a:t>Publicado en línea: </a:t>
            </a:r>
            <a:r>
              <a:rPr lang="es-ES" sz="1100" dirty="0">
                <a:latin typeface="Open Sans"/>
              </a:rPr>
              <a:t>8 de julio de 2019</a:t>
            </a:r>
            <a:r>
              <a:rPr lang="es-ES" sz="1100" dirty="0">
                <a:latin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https://doi.org/10.1148/rg.2019180118</a:t>
            </a:r>
            <a:endParaRPr lang="es-AR" sz="110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AC07B35-393D-4E04-BE13-415AFC9A25D6}"/>
              </a:ext>
            </a:extLst>
          </p:cNvPr>
          <p:cNvSpPr/>
          <p:nvPr/>
        </p:nvSpPr>
        <p:spPr>
          <a:xfrm>
            <a:off x="4177975" y="309003"/>
            <a:ext cx="38360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800" b="1" dirty="0"/>
              <a:t>Carcinoma Nasofaríngeo</a:t>
            </a:r>
          </a:p>
        </p:txBody>
      </p:sp>
      <p:pic>
        <p:nvPicPr>
          <p:cNvPr id="2050" name="Picture 2" descr="Figura 13a.">
            <a:extLst>
              <a:ext uri="{FF2B5EF4-FFF2-40B4-BE49-F238E27FC236}">
                <a16:creationId xmlns:a16="http://schemas.microsoft.com/office/drawing/2014/main" id="{DEDC51FB-C299-442E-A731-4316D80B3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60" y="1204746"/>
            <a:ext cx="36385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gura 13b.">
            <a:extLst>
              <a:ext uri="{FF2B5EF4-FFF2-40B4-BE49-F238E27FC236}">
                <a16:creationId xmlns:a16="http://schemas.microsoft.com/office/drawing/2014/main" id="{493830AE-9E20-4A98-9A6B-1923637FE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447" y="1204746"/>
            <a:ext cx="36385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4265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E98268-54BC-4182-BBFD-601A3F2A6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5143" y="481237"/>
            <a:ext cx="12337143" cy="105727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100" b="1" dirty="0">
                <a:solidFill>
                  <a:srgbClr val="FFFF00"/>
                </a:solidFill>
              </a:rPr>
              <a:t>LESIONES RELACIONADAS CON LA BASE DEL CRÁNEO EN LA TOMOGRAFÍA COMPUTARIZADA DE RUTINA DEL DEPARTAMENTO DE EMERGENCIAS: PERLAS, TRAMPAS Y LECCIONES APRENDIDAS</a:t>
            </a:r>
            <a:br>
              <a:rPr lang="es-ES" b="1" dirty="0"/>
            </a:b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C48A81-7A06-4AEF-987B-AEAA7FD10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29" y="1669143"/>
            <a:ext cx="11001828" cy="4769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600" b="1" dirty="0"/>
              <a:t>Entidades patológicas de las estructuras extracraneales</a:t>
            </a:r>
          </a:p>
          <a:p>
            <a:pPr marL="457200" lvl="1" indent="0">
              <a:buNone/>
            </a:pPr>
            <a:r>
              <a:rPr lang="es-AR" b="1" dirty="0"/>
              <a:t>Región </a:t>
            </a:r>
            <a:r>
              <a:rPr lang="es-AR" b="1" dirty="0" err="1"/>
              <a:t>sinonasal</a:t>
            </a:r>
            <a:r>
              <a:rPr lang="es-AR" b="1" dirty="0"/>
              <a:t>.</a:t>
            </a:r>
          </a:p>
          <a:p>
            <a:pPr marL="457200" lvl="1" indent="0">
              <a:buNone/>
            </a:pPr>
            <a:endParaRPr lang="es-AR" b="1" dirty="0"/>
          </a:p>
          <a:p>
            <a:pPr marL="914400" lvl="2" indent="0">
              <a:buNone/>
            </a:pPr>
            <a:r>
              <a:rPr lang="es-ES" dirty="0"/>
              <a:t>Contiene la cavidad nasal y el SNP</a:t>
            </a:r>
          </a:p>
          <a:p>
            <a:pPr marL="914400" lvl="2" indent="0">
              <a:buNone/>
            </a:pPr>
            <a:r>
              <a:rPr lang="es-ES" dirty="0"/>
              <a:t>Las anormalidades traumáticas en esta región incluyen una serie de fracturas faciales, que incluyen el complejo </a:t>
            </a:r>
            <a:r>
              <a:rPr lang="es-ES" dirty="0" err="1"/>
              <a:t>cigomatomaxilar</a:t>
            </a:r>
            <a:r>
              <a:rPr lang="es-ES" dirty="0"/>
              <a:t>, Le Fort y fracturas </a:t>
            </a:r>
            <a:r>
              <a:rPr lang="es-ES" dirty="0" err="1"/>
              <a:t>nasoorbitoetmoideas</a:t>
            </a:r>
            <a:r>
              <a:rPr lang="es-ES" dirty="0"/>
              <a:t> </a:t>
            </a:r>
            <a:endParaRPr lang="es-AR" sz="1600" b="1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D095BD73-72E8-454E-A414-026BF0284330}"/>
              </a:ext>
            </a:extLst>
          </p:cNvPr>
          <p:cNvCxnSpPr>
            <a:cxnSpLocks/>
          </p:cNvCxnSpPr>
          <p:nvPr/>
        </p:nvCxnSpPr>
        <p:spPr>
          <a:xfrm>
            <a:off x="537029" y="1396006"/>
            <a:ext cx="11001828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D9579639-2FEE-48EB-BC9F-044106A85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80840"/>
            <a:ext cx="1746251" cy="27453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7DA969E2-C867-453D-BE85-FF509C1C8BF1}"/>
              </a:ext>
            </a:extLst>
          </p:cNvPr>
          <p:cNvSpPr/>
          <p:nvPr/>
        </p:nvSpPr>
        <p:spPr>
          <a:xfrm>
            <a:off x="7286171" y="6601379"/>
            <a:ext cx="5021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b="1" dirty="0">
                <a:latin typeface="Open Sans"/>
              </a:rPr>
              <a:t>Publicado en línea: </a:t>
            </a:r>
            <a:r>
              <a:rPr lang="es-ES" sz="1100" dirty="0">
                <a:latin typeface="Open Sans"/>
              </a:rPr>
              <a:t>8 de julio de 2019</a:t>
            </a:r>
            <a:r>
              <a:rPr lang="es-ES" sz="1100" dirty="0">
                <a:latin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https://doi.org/10.1148/rg.2019180118</a:t>
            </a:r>
            <a:endParaRPr lang="es-AR" sz="1100" dirty="0"/>
          </a:p>
        </p:txBody>
      </p:sp>
    </p:spTree>
    <p:extLst>
      <p:ext uri="{BB962C8B-B14F-4D97-AF65-F5344CB8AC3E}">
        <p14:creationId xmlns:p14="http://schemas.microsoft.com/office/powerpoint/2010/main" val="40326916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B17FCEF-BABA-4743-B5B6-5B9924F44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80840"/>
            <a:ext cx="1746251" cy="27453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D20AA124-561A-404F-93EE-4625B475EBF4}"/>
              </a:ext>
            </a:extLst>
          </p:cNvPr>
          <p:cNvSpPr/>
          <p:nvPr/>
        </p:nvSpPr>
        <p:spPr>
          <a:xfrm>
            <a:off x="7286171" y="6601379"/>
            <a:ext cx="5021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b="1" dirty="0">
                <a:latin typeface="Open Sans"/>
              </a:rPr>
              <a:t>Publicado en línea: </a:t>
            </a:r>
            <a:r>
              <a:rPr lang="es-ES" sz="1100" dirty="0">
                <a:latin typeface="Open Sans"/>
              </a:rPr>
              <a:t>8 de julio de 2019</a:t>
            </a:r>
            <a:r>
              <a:rPr lang="es-ES" sz="1100" dirty="0">
                <a:latin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https://doi.org/10.1148/rg.2019180118</a:t>
            </a:r>
            <a:endParaRPr lang="es-AR" sz="110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AC07B35-393D-4E04-BE13-415AFC9A25D6}"/>
              </a:ext>
            </a:extLst>
          </p:cNvPr>
          <p:cNvSpPr/>
          <p:nvPr/>
        </p:nvSpPr>
        <p:spPr>
          <a:xfrm>
            <a:off x="5443738" y="256618"/>
            <a:ext cx="13045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800" b="1" dirty="0"/>
              <a:t>Trauma</a:t>
            </a:r>
          </a:p>
        </p:txBody>
      </p:sp>
      <p:pic>
        <p:nvPicPr>
          <p:cNvPr id="3074" name="Picture 2" descr="Figura 14a.">
            <a:extLst>
              <a:ext uri="{FF2B5EF4-FFF2-40B4-BE49-F238E27FC236}">
                <a16:creationId xmlns:a16="http://schemas.microsoft.com/office/drawing/2014/main" id="{71D06119-7E38-4298-AECD-03DA328C5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0" y="1445064"/>
            <a:ext cx="3250060" cy="391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gura 14b.">
            <a:extLst>
              <a:ext uri="{FF2B5EF4-FFF2-40B4-BE49-F238E27FC236}">
                <a16:creationId xmlns:a16="http://schemas.microsoft.com/office/drawing/2014/main" id="{703753E0-BD09-4F62-9070-F9705B539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804" y="1377210"/>
            <a:ext cx="2921745" cy="410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igura 14c.">
            <a:extLst>
              <a:ext uri="{FF2B5EF4-FFF2-40B4-BE49-F238E27FC236}">
                <a16:creationId xmlns:a16="http://schemas.microsoft.com/office/drawing/2014/main" id="{BBBE5460-42ED-4F84-A23D-2FD21EDDF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49" y="1703279"/>
            <a:ext cx="2947529" cy="345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igura 14d.">
            <a:extLst>
              <a:ext uri="{FF2B5EF4-FFF2-40B4-BE49-F238E27FC236}">
                <a16:creationId xmlns:a16="http://schemas.microsoft.com/office/drawing/2014/main" id="{08DECEE1-DEB7-44C2-9B17-8AD919899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66" y="1703279"/>
            <a:ext cx="2662675" cy="365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8205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E98268-54BC-4182-BBFD-601A3F2A6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5143" y="481237"/>
            <a:ext cx="12337143" cy="105727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100" b="1" dirty="0">
                <a:solidFill>
                  <a:srgbClr val="FFFF00"/>
                </a:solidFill>
              </a:rPr>
              <a:t>LESIONES RELACIONADAS CON LA BASE DEL CRÁNEO EN LA TOMOGRAFÍA COMPUTARIZADA DE RUTINA DEL DEPARTAMENTO DE EMERGENCIAS: PERLAS, TRAMPAS Y LECCIONES APRENDIDAS</a:t>
            </a:r>
            <a:br>
              <a:rPr lang="es-ES" b="1" dirty="0"/>
            </a:b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C48A81-7A06-4AEF-987B-AEAA7FD10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29" y="1669143"/>
            <a:ext cx="11001828" cy="4769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600" b="1" dirty="0"/>
              <a:t>Entidades patológicas de las estructuras extracraneales</a:t>
            </a:r>
          </a:p>
          <a:p>
            <a:pPr marL="457200" lvl="1" indent="0">
              <a:buNone/>
            </a:pPr>
            <a:r>
              <a:rPr lang="es-AR" b="1" dirty="0"/>
              <a:t>Espacio parotídeo</a:t>
            </a:r>
          </a:p>
          <a:p>
            <a:pPr marL="457200" lvl="1" indent="0">
              <a:buNone/>
            </a:pPr>
            <a:endParaRPr lang="es-AR" sz="1800" b="1" dirty="0"/>
          </a:p>
          <a:p>
            <a:pPr marL="914400" lvl="2" indent="0">
              <a:buNone/>
            </a:pPr>
            <a:r>
              <a:rPr lang="es-ES" sz="1800" dirty="0"/>
              <a:t>Contiene la glándula parótida, ganglios linfáticos, vena </a:t>
            </a:r>
            <a:r>
              <a:rPr lang="es-ES" sz="1800" dirty="0" err="1"/>
              <a:t>retromandibular</a:t>
            </a:r>
            <a:r>
              <a:rPr lang="es-ES" sz="1800" dirty="0"/>
              <a:t>, y nervio craneal VII.</a:t>
            </a:r>
          </a:p>
          <a:p>
            <a:pPr marL="914400" lvl="2" indent="0">
              <a:buNone/>
            </a:pPr>
            <a:endParaRPr lang="es-ES" sz="1800" dirty="0"/>
          </a:p>
          <a:p>
            <a:pPr marL="914400" lvl="2" indent="0">
              <a:buNone/>
            </a:pPr>
            <a:r>
              <a:rPr lang="es-ES" sz="1800" dirty="0"/>
              <a:t>La </a:t>
            </a:r>
            <a:r>
              <a:rPr lang="es-ES" sz="1800" dirty="0" err="1"/>
              <a:t>parotitis</a:t>
            </a:r>
            <a:r>
              <a:rPr lang="es-ES" sz="1800" dirty="0"/>
              <a:t> no infecciosa puede ser secundaria a sarcoidosis, radioterapia y enfermedad de Sjögren.</a:t>
            </a:r>
          </a:p>
          <a:p>
            <a:pPr marL="914400" lvl="2" indent="0">
              <a:buNone/>
            </a:pPr>
            <a:endParaRPr lang="es-ES" sz="1800" dirty="0"/>
          </a:p>
          <a:p>
            <a:pPr marL="914400" lvl="2" indent="0">
              <a:buNone/>
            </a:pPr>
            <a:endParaRPr lang="es-ES" sz="1800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D095BD73-72E8-454E-A414-026BF0284330}"/>
              </a:ext>
            </a:extLst>
          </p:cNvPr>
          <p:cNvCxnSpPr>
            <a:cxnSpLocks/>
          </p:cNvCxnSpPr>
          <p:nvPr/>
        </p:nvCxnSpPr>
        <p:spPr>
          <a:xfrm>
            <a:off x="537029" y="1396006"/>
            <a:ext cx="11001828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D9579639-2FEE-48EB-BC9F-044106A85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80840"/>
            <a:ext cx="1746251" cy="27453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7DA969E2-C867-453D-BE85-FF509C1C8BF1}"/>
              </a:ext>
            </a:extLst>
          </p:cNvPr>
          <p:cNvSpPr/>
          <p:nvPr/>
        </p:nvSpPr>
        <p:spPr>
          <a:xfrm>
            <a:off x="7286171" y="6601379"/>
            <a:ext cx="5021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b="1" dirty="0">
                <a:latin typeface="Open Sans"/>
              </a:rPr>
              <a:t>Publicado en línea: </a:t>
            </a:r>
            <a:r>
              <a:rPr lang="es-ES" sz="1100" dirty="0">
                <a:latin typeface="Open Sans"/>
              </a:rPr>
              <a:t>8 de julio de 2019</a:t>
            </a:r>
            <a:r>
              <a:rPr lang="es-ES" sz="1100" dirty="0">
                <a:latin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https://doi.org/10.1148/rg.2019180118</a:t>
            </a:r>
            <a:endParaRPr lang="es-AR" sz="1100" dirty="0"/>
          </a:p>
        </p:txBody>
      </p:sp>
    </p:spTree>
    <p:extLst>
      <p:ext uri="{BB962C8B-B14F-4D97-AF65-F5344CB8AC3E}">
        <p14:creationId xmlns:p14="http://schemas.microsoft.com/office/powerpoint/2010/main" val="24258623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B17FCEF-BABA-4743-B5B6-5B9924F44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80840"/>
            <a:ext cx="1746251" cy="27453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D20AA124-561A-404F-93EE-4625B475EBF4}"/>
              </a:ext>
            </a:extLst>
          </p:cNvPr>
          <p:cNvSpPr/>
          <p:nvPr/>
        </p:nvSpPr>
        <p:spPr>
          <a:xfrm>
            <a:off x="7286171" y="6601379"/>
            <a:ext cx="5021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b="1" dirty="0">
                <a:latin typeface="Open Sans"/>
              </a:rPr>
              <a:t>Publicado en línea: </a:t>
            </a:r>
            <a:r>
              <a:rPr lang="es-ES" sz="1100" dirty="0">
                <a:latin typeface="Open Sans"/>
              </a:rPr>
              <a:t>8 de julio de 2019</a:t>
            </a:r>
            <a:r>
              <a:rPr lang="es-ES" sz="1100" dirty="0">
                <a:latin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https://doi.org/10.1148/rg.2019180118</a:t>
            </a:r>
            <a:endParaRPr lang="es-AR" sz="110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AC07B35-393D-4E04-BE13-415AFC9A25D6}"/>
              </a:ext>
            </a:extLst>
          </p:cNvPr>
          <p:cNvSpPr/>
          <p:nvPr/>
        </p:nvSpPr>
        <p:spPr>
          <a:xfrm>
            <a:off x="4644769" y="256621"/>
            <a:ext cx="29024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800" b="1" dirty="0"/>
              <a:t>Tumor de </a:t>
            </a:r>
            <a:r>
              <a:rPr lang="es-AR" sz="2800" b="1" dirty="0" err="1"/>
              <a:t>Warthin</a:t>
            </a:r>
            <a:endParaRPr lang="es-AR" sz="2800" b="1" dirty="0"/>
          </a:p>
        </p:txBody>
      </p:sp>
      <p:pic>
        <p:nvPicPr>
          <p:cNvPr id="4098" name="Picture 2" descr="Figura 15">
            <a:extLst>
              <a:ext uri="{FF2B5EF4-FFF2-40B4-BE49-F238E27FC236}">
                <a16:creationId xmlns:a16="http://schemas.microsoft.com/office/drawing/2014/main" id="{9102A6D2-49A0-4C97-9E78-FBC26A5CD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1047750"/>
            <a:ext cx="43624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4607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F78EF3-42F2-4280-AC37-BDED77D28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285" y="3429000"/>
            <a:ext cx="2679915" cy="5301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5400" dirty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850491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gura 2a.">
            <a:extLst>
              <a:ext uri="{FF2B5EF4-FFF2-40B4-BE49-F238E27FC236}">
                <a16:creationId xmlns:a16="http://schemas.microsoft.com/office/drawing/2014/main" id="{4D9699F7-82E2-4195-B370-1EE711BC2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11" y="1502752"/>
            <a:ext cx="46101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gura 2b.">
            <a:extLst>
              <a:ext uri="{FF2B5EF4-FFF2-40B4-BE49-F238E27FC236}">
                <a16:creationId xmlns:a16="http://schemas.microsoft.com/office/drawing/2014/main" id="{6D646BBE-A420-4DA9-A43D-EE06F4DE8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890" y="1351817"/>
            <a:ext cx="4353303" cy="491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B54F767E-B466-4F3D-9E54-BE59765A4C83}"/>
              </a:ext>
            </a:extLst>
          </p:cNvPr>
          <p:cNvSpPr/>
          <p:nvPr/>
        </p:nvSpPr>
        <p:spPr>
          <a:xfrm>
            <a:off x="2528421" y="331138"/>
            <a:ext cx="71351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latin typeface="Open Sans"/>
              </a:rPr>
              <a:t>Anatomía detallada de la base del cráneo</a:t>
            </a:r>
            <a:endParaRPr lang="es-AR" sz="28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1202914-9ACD-4774-AA0F-2BDD0F4471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580840"/>
            <a:ext cx="1746251" cy="27453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949DC054-A8E8-4EF5-9B9C-FF9A8A487565}"/>
              </a:ext>
            </a:extLst>
          </p:cNvPr>
          <p:cNvSpPr/>
          <p:nvPr/>
        </p:nvSpPr>
        <p:spPr>
          <a:xfrm>
            <a:off x="7286171" y="6601379"/>
            <a:ext cx="5021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b="1" dirty="0">
                <a:latin typeface="Open Sans"/>
              </a:rPr>
              <a:t>Publicado en línea: </a:t>
            </a:r>
            <a:r>
              <a:rPr lang="es-ES" sz="1100" dirty="0">
                <a:latin typeface="Open Sans"/>
              </a:rPr>
              <a:t>8 de julio de 2019</a:t>
            </a:r>
            <a:r>
              <a:rPr lang="es-ES" sz="1100" dirty="0">
                <a:latin typeface="Open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https://doi.org/10.1148/rg.2019180118</a:t>
            </a:r>
            <a:endParaRPr lang="es-AR" sz="1100" dirty="0"/>
          </a:p>
        </p:txBody>
      </p:sp>
    </p:spTree>
    <p:extLst>
      <p:ext uri="{BB962C8B-B14F-4D97-AF65-F5344CB8AC3E}">
        <p14:creationId xmlns:p14="http://schemas.microsoft.com/office/powerpoint/2010/main" val="934788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gura 2c.">
            <a:extLst>
              <a:ext uri="{FF2B5EF4-FFF2-40B4-BE49-F238E27FC236}">
                <a16:creationId xmlns:a16="http://schemas.microsoft.com/office/drawing/2014/main" id="{120F1F57-5BF6-423C-8C5B-0FAD7F0D7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308" y="1346688"/>
            <a:ext cx="41814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gura 2d.">
            <a:extLst>
              <a:ext uri="{FF2B5EF4-FFF2-40B4-BE49-F238E27FC236}">
                <a16:creationId xmlns:a16="http://schemas.microsoft.com/office/drawing/2014/main" id="{186858E4-E893-4819-873E-703913A93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219" y="1346688"/>
            <a:ext cx="44862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D46818AE-21C3-4361-8180-415E4AE8D99C}"/>
              </a:ext>
            </a:extLst>
          </p:cNvPr>
          <p:cNvSpPr/>
          <p:nvPr/>
        </p:nvSpPr>
        <p:spPr>
          <a:xfrm>
            <a:off x="2528421" y="331138"/>
            <a:ext cx="71351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latin typeface="Open Sans"/>
              </a:rPr>
              <a:t>Anatomía detallada de la base del cráneo</a:t>
            </a:r>
            <a:endParaRPr lang="es-AR" sz="28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702511E-EA02-468A-847D-324645BAC2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580840"/>
            <a:ext cx="1746251" cy="27453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5AF7CB1-6533-4048-A65F-339BDE628CFF}"/>
              </a:ext>
            </a:extLst>
          </p:cNvPr>
          <p:cNvSpPr/>
          <p:nvPr/>
        </p:nvSpPr>
        <p:spPr>
          <a:xfrm>
            <a:off x="7286171" y="6601379"/>
            <a:ext cx="5021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b="1" dirty="0">
                <a:latin typeface="Open Sans"/>
              </a:rPr>
              <a:t>Publicado en línea: </a:t>
            </a:r>
            <a:r>
              <a:rPr lang="es-ES" sz="1100" dirty="0">
                <a:latin typeface="Open Sans"/>
              </a:rPr>
              <a:t>8 de julio de 2019</a:t>
            </a:r>
            <a:r>
              <a:rPr lang="es-ES" sz="1100" dirty="0">
                <a:latin typeface="Open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https://doi.org/10.1148/rg.2019180118</a:t>
            </a:r>
            <a:endParaRPr lang="es-AR" sz="1100" dirty="0"/>
          </a:p>
        </p:txBody>
      </p:sp>
    </p:spTree>
    <p:extLst>
      <p:ext uri="{BB962C8B-B14F-4D97-AF65-F5344CB8AC3E}">
        <p14:creationId xmlns:p14="http://schemas.microsoft.com/office/powerpoint/2010/main" val="2766072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9BCE542-DF7D-4473-8D24-84FB41D73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80840"/>
            <a:ext cx="1746251" cy="27453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DF608EE0-4434-4B43-B8D3-8FE5FBD37ABF}"/>
              </a:ext>
            </a:extLst>
          </p:cNvPr>
          <p:cNvSpPr/>
          <p:nvPr/>
        </p:nvSpPr>
        <p:spPr>
          <a:xfrm>
            <a:off x="2528421" y="331138"/>
            <a:ext cx="71351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latin typeface="Open Sans"/>
              </a:rPr>
              <a:t>Anatomía detallada de la base del cráneo</a:t>
            </a:r>
            <a:endParaRPr lang="es-AR" sz="2800" b="1" dirty="0"/>
          </a:p>
        </p:txBody>
      </p:sp>
      <p:pic>
        <p:nvPicPr>
          <p:cNvPr id="4098" name="Picture 2" descr="Figura 3a.">
            <a:extLst>
              <a:ext uri="{FF2B5EF4-FFF2-40B4-BE49-F238E27FC236}">
                <a16:creationId xmlns:a16="http://schemas.microsoft.com/office/drawing/2014/main" id="{9358E790-7C41-4B67-9B66-AAF760251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024" y="1239136"/>
            <a:ext cx="42576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igura 3b.">
            <a:extLst>
              <a:ext uri="{FF2B5EF4-FFF2-40B4-BE49-F238E27FC236}">
                <a16:creationId xmlns:a16="http://schemas.microsoft.com/office/drawing/2014/main" id="{186A1C00-80FA-4469-A31C-5D375D174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303" y="1724911"/>
            <a:ext cx="47625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5BF02E54-115F-411A-B3B6-8E4C6A8CEB86}"/>
              </a:ext>
            </a:extLst>
          </p:cNvPr>
          <p:cNvSpPr/>
          <p:nvPr/>
        </p:nvSpPr>
        <p:spPr>
          <a:xfrm>
            <a:off x="7286171" y="6601379"/>
            <a:ext cx="5021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b="1" dirty="0">
                <a:latin typeface="Open Sans"/>
              </a:rPr>
              <a:t>Publicado en línea: </a:t>
            </a:r>
            <a:r>
              <a:rPr lang="es-ES" sz="1100" dirty="0">
                <a:latin typeface="Open Sans"/>
              </a:rPr>
              <a:t>8 de julio de 2019</a:t>
            </a:r>
            <a:r>
              <a:rPr lang="es-ES" sz="1100" dirty="0">
                <a:latin typeface="Open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https://doi.org/10.1148/rg.2019180118</a:t>
            </a:r>
            <a:endParaRPr lang="es-AR" sz="1100" dirty="0"/>
          </a:p>
        </p:txBody>
      </p:sp>
    </p:spTree>
    <p:extLst>
      <p:ext uri="{BB962C8B-B14F-4D97-AF65-F5344CB8AC3E}">
        <p14:creationId xmlns:p14="http://schemas.microsoft.com/office/powerpoint/2010/main" val="1577989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E98268-54BC-4182-BBFD-601A3F2A6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5143" y="481237"/>
            <a:ext cx="12337143" cy="105727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100" b="1" dirty="0">
                <a:solidFill>
                  <a:srgbClr val="FFFF00"/>
                </a:solidFill>
              </a:rPr>
              <a:t>LESIONES RELACIONADAS CON LA BASE DEL CRÁNEO EN LA TOMOGRAFÍA COMPUTARIZADA DE RUTINA DEL DEPARTAMENTO DE EMERGENCIAS: PERLAS, TRAMPAS Y LECCIONES APRENDIDAS</a:t>
            </a:r>
            <a:br>
              <a:rPr lang="es-ES" b="1" dirty="0"/>
            </a:b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C48A81-7A06-4AEF-987B-AEAA7FD10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29" y="1669143"/>
            <a:ext cx="4417743" cy="4769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600" b="1" dirty="0"/>
              <a:t>Revisión de anatomía. </a:t>
            </a:r>
          </a:p>
          <a:p>
            <a:pPr marL="0" indent="0">
              <a:buNone/>
            </a:pPr>
            <a:endParaRPr lang="es-AR" sz="2600" b="1" dirty="0"/>
          </a:p>
          <a:p>
            <a:pPr lvl="1"/>
            <a:r>
              <a:rPr lang="es-AR" b="1" dirty="0"/>
              <a:t>Base de Cráneo.</a:t>
            </a:r>
          </a:p>
          <a:p>
            <a:pPr lvl="1"/>
            <a:endParaRPr lang="es-AR" b="1" dirty="0"/>
          </a:p>
          <a:p>
            <a:pPr lvl="1"/>
            <a:r>
              <a:rPr lang="es-ES" b="1" dirty="0"/>
              <a:t>ACC y columna cervical superior.</a:t>
            </a:r>
          </a:p>
          <a:p>
            <a:pPr marL="457200" lvl="1" indent="0">
              <a:buNone/>
            </a:pPr>
            <a:endParaRPr lang="es-ES" b="1" dirty="0"/>
          </a:p>
          <a:p>
            <a:pPr lvl="1"/>
            <a:r>
              <a:rPr lang="es-AR" b="1" dirty="0"/>
              <a:t>Tejidos blandos extracraneales.</a:t>
            </a:r>
          </a:p>
          <a:p>
            <a:pPr marL="0" indent="0">
              <a:buNone/>
            </a:pPr>
            <a:endParaRPr lang="es-ES" b="1" dirty="0"/>
          </a:p>
          <a:p>
            <a:pPr marL="0" indent="0">
              <a:buNone/>
            </a:pPr>
            <a:endParaRPr lang="es-AR" sz="2600" b="1" dirty="0"/>
          </a:p>
          <a:p>
            <a:pPr marL="0" indent="0">
              <a:buNone/>
            </a:pPr>
            <a:endParaRPr lang="es-AR" sz="2600" b="1" dirty="0"/>
          </a:p>
          <a:p>
            <a:pPr lvl="1" algn="just"/>
            <a:endParaRPr lang="es-AR" sz="1800" b="1" i="1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D095BD73-72E8-454E-A414-026BF0284330}"/>
              </a:ext>
            </a:extLst>
          </p:cNvPr>
          <p:cNvCxnSpPr>
            <a:cxnSpLocks/>
          </p:cNvCxnSpPr>
          <p:nvPr/>
        </p:nvCxnSpPr>
        <p:spPr>
          <a:xfrm>
            <a:off x="537029" y="1396006"/>
            <a:ext cx="11001828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D9579639-2FEE-48EB-BC9F-044106A85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80840"/>
            <a:ext cx="1746251" cy="27453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7DA969E2-C867-453D-BE85-FF509C1C8BF1}"/>
              </a:ext>
            </a:extLst>
          </p:cNvPr>
          <p:cNvSpPr/>
          <p:nvPr/>
        </p:nvSpPr>
        <p:spPr>
          <a:xfrm>
            <a:off x="7286171" y="6601379"/>
            <a:ext cx="5021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b="1" dirty="0">
                <a:latin typeface="Open Sans"/>
              </a:rPr>
              <a:t>Publicado en línea: </a:t>
            </a:r>
            <a:r>
              <a:rPr lang="es-ES" sz="1100" dirty="0">
                <a:latin typeface="Open Sans"/>
              </a:rPr>
              <a:t>8 de julio de 2019</a:t>
            </a:r>
            <a:r>
              <a:rPr lang="es-ES" sz="1100" dirty="0">
                <a:latin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https://doi.org/10.1148/rg.2019180118</a:t>
            </a:r>
            <a:endParaRPr lang="es-AR" sz="11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2C5ADF4-43C0-480F-A383-8CB3D6B68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749" y="1580533"/>
            <a:ext cx="5507824" cy="497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356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E98268-54BC-4182-BBFD-601A3F2A6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5143" y="481237"/>
            <a:ext cx="12337143" cy="105727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100" b="1" dirty="0">
                <a:solidFill>
                  <a:srgbClr val="FFFF00"/>
                </a:solidFill>
              </a:rPr>
              <a:t>LESIONES RELACIONADAS CON LA BASE DEL CRÁNEO EN LA TOMOGRAFÍA COMPUTARIZADA DE RUTINA DEL DEPARTAMENTO DE EMERGENCIAS: PERLAS, TRAMPAS Y LECCIONES APRENDIDAS</a:t>
            </a:r>
            <a:br>
              <a:rPr lang="es-ES" b="1" dirty="0"/>
            </a:b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C48A81-7A06-4AEF-987B-AEAA7FD10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29" y="1669143"/>
            <a:ext cx="11001828" cy="4769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600" b="1" dirty="0"/>
              <a:t>Banderas Rojas clínicas y de imagen.</a:t>
            </a:r>
          </a:p>
          <a:p>
            <a:pPr marL="0" indent="0">
              <a:buNone/>
            </a:pPr>
            <a:endParaRPr lang="es-ES" sz="1800" b="1" dirty="0"/>
          </a:p>
          <a:p>
            <a:pPr lvl="1" algn="just"/>
            <a:r>
              <a:rPr lang="es-ES" sz="1800" dirty="0"/>
              <a:t>Si existe una discordancia entre los hallazgos de la imagen y la historia clínica, se debe realizar una investigación más detallada de la historia clínica electrónica o una conversación directa con el médico o los miembros del servicio de consulta.</a:t>
            </a:r>
          </a:p>
          <a:p>
            <a:pPr lvl="1" algn="just"/>
            <a:endParaRPr lang="es-ES" sz="1800" b="1" i="1" dirty="0"/>
          </a:p>
          <a:p>
            <a:pPr marL="0" indent="0" algn="just">
              <a:buNone/>
            </a:pPr>
            <a:r>
              <a:rPr lang="es-ES" sz="2600" b="1" dirty="0"/>
              <a:t>Dolores de cabeza posicionales y / o déficit de nervios craneales múltiples.</a:t>
            </a:r>
          </a:p>
          <a:p>
            <a:pPr marL="0" indent="0" algn="just">
              <a:buNone/>
            </a:pPr>
            <a:endParaRPr lang="es-ES" sz="2600" b="1" dirty="0"/>
          </a:p>
          <a:p>
            <a:pPr lvl="1" algn="just"/>
            <a:r>
              <a:rPr lang="es-ES" sz="1800" dirty="0"/>
              <a:t>Hipotensión intracraneal espontanea.</a:t>
            </a:r>
          </a:p>
          <a:p>
            <a:pPr lvl="1" algn="just"/>
            <a:r>
              <a:rPr lang="es-ES" sz="1800" dirty="0"/>
              <a:t>Incidencia 5/100.000 Pct.</a:t>
            </a:r>
          </a:p>
          <a:p>
            <a:pPr lvl="1" algn="just"/>
            <a:r>
              <a:rPr lang="es-ES" sz="1800" dirty="0" err="1"/>
              <a:t>Sx</a:t>
            </a:r>
            <a:r>
              <a:rPr lang="es-ES" sz="1800" dirty="0"/>
              <a:t>: Náuseas, vómitos, dolor de cuello, trastornos visuales y / o auditivos, o vértigo, probablemente como resultado de la tensión del nervio craneal debido a la flacidez cerebral</a:t>
            </a:r>
          </a:p>
          <a:p>
            <a:pPr marL="0" indent="0" algn="just">
              <a:buNone/>
            </a:pPr>
            <a:endParaRPr lang="es-ES" sz="2400" b="1" dirty="0"/>
          </a:p>
          <a:p>
            <a:pPr marL="0" indent="0" algn="just">
              <a:buNone/>
            </a:pPr>
            <a:endParaRPr lang="es-AR" sz="2200" b="1" i="1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D095BD73-72E8-454E-A414-026BF0284330}"/>
              </a:ext>
            </a:extLst>
          </p:cNvPr>
          <p:cNvCxnSpPr>
            <a:cxnSpLocks/>
          </p:cNvCxnSpPr>
          <p:nvPr/>
        </p:nvCxnSpPr>
        <p:spPr>
          <a:xfrm>
            <a:off x="537029" y="1396006"/>
            <a:ext cx="11001828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D9579639-2FEE-48EB-BC9F-044106A85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80840"/>
            <a:ext cx="1746251" cy="27453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7DA969E2-C867-453D-BE85-FF509C1C8BF1}"/>
              </a:ext>
            </a:extLst>
          </p:cNvPr>
          <p:cNvSpPr/>
          <p:nvPr/>
        </p:nvSpPr>
        <p:spPr>
          <a:xfrm>
            <a:off x="7286171" y="6601379"/>
            <a:ext cx="5021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b="1" dirty="0">
                <a:latin typeface="Open Sans"/>
              </a:rPr>
              <a:t>Publicado en línea: </a:t>
            </a:r>
            <a:r>
              <a:rPr lang="es-ES" sz="1100" dirty="0">
                <a:latin typeface="Open Sans"/>
              </a:rPr>
              <a:t>8 de julio de 2019</a:t>
            </a:r>
            <a:r>
              <a:rPr lang="es-ES" sz="1100" dirty="0">
                <a:latin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https://doi.org/10.1148/rg.2019180118</a:t>
            </a:r>
            <a:endParaRPr lang="es-AR" sz="1100" dirty="0"/>
          </a:p>
        </p:txBody>
      </p:sp>
    </p:spTree>
    <p:extLst>
      <p:ext uri="{BB962C8B-B14F-4D97-AF65-F5344CB8AC3E}">
        <p14:creationId xmlns:p14="http://schemas.microsoft.com/office/powerpoint/2010/main" val="1387038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9BCE542-DF7D-4473-8D24-84FB41D73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80840"/>
            <a:ext cx="1746251" cy="27453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DF608EE0-4434-4B43-B8D3-8FE5FBD37ABF}"/>
              </a:ext>
            </a:extLst>
          </p:cNvPr>
          <p:cNvSpPr/>
          <p:nvPr/>
        </p:nvSpPr>
        <p:spPr>
          <a:xfrm>
            <a:off x="2528421" y="331138"/>
            <a:ext cx="6468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latin typeface="Open Sans"/>
              </a:rPr>
              <a:t>Hipotensión Intracraneal Espontanea</a:t>
            </a:r>
            <a:endParaRPr lang="es-AR" sz="2800" b="1" dirty="0"/>
          </a:p>
        </p:txBody>
      </p:sp>
      <p:pic>
        <p:nvPicPr>
          <p:cNvPr id="6146" name="Picture 2" descr="Figura 4a.">
            <a:extLst>
              <a:ext uri="{FF2B5EF4-FFF2-40B4-BE49-F238E27FC236}">
                <a16:creationId xmlns:a16="http://schemas.microsoft.com/office/drawing/2014/main" id="{3ECB97C0-FB82-414A-ABE6-FDBE2E807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686" y="1345461"/>
            <a:ext cx="32670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igura 4b.">
            <a:extLst>
              <a:ext uri="{FF2B5EF4-FFF2-40B4-BE49-F238E27FC236}">
                <a16:creationId xmlns:a16="http://schemas.microsoft.com/office/drawing/2014/main" id="{3D2A128A-760A-4830-B3B6-E8B72357A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301" y="1345461"/>
            <a:ext cx="3619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BB73805-7919-47E8-93B5-87158556F419}"/>
              </a:ext>
            </a:extLst>
          </p:cNvPr>
          <p:cNvSpPr/>
          <p:nvPr/>
        </p:nvSpPr>
        <p:spPr>
          <a:xfrm>
            <a:off x="7286171" y="6601379"/>
            <a:ext cx="5021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b="1" dirty="0">
                <a:latin typeface="Open Sans"/>
              </a:rPr>
              <a:t>Publicado en línea: </a:t>
            </a:r>
            <a:r>
              <a:rPr lang="es-ES" sz="1100" dirty="0">
                <a:latin typeface="Open Sans"/>
              </a:rPr>
              <a:t>8 de julio de 2019</a:t>
            </a:r>
            <a:r>
              <a:rPr lang="es-ES" sz="1100" dirty="0">
                <a:latin typeface="Open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https://doi.org/10.1148/rg.2019180118</a:t>
            </a:r>
            <a:endParaRPr lang="es-AR" sz="1100" dirty="0"/>
          </a:p>
        </p:txBody>
      </p:sp>
    </p:spTree>
    <p:extLst>
      <p:ext uri="{BB962C8B-B14F-4D97-AF65-F5344CB8AC3E}">
        <p14:creationId xmlns:p14="http://schemas.microsoft.com/office/powerpoint/2010/main" val="3249577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1790</TotalTime>
  <Words>2776</Words>
  <Application>Microsoft Office PowerPoint</Application>
  <PresentationFormat>Panorámica</PresentationFormat>
  <Paragraphs>251</Paragraphs>
  <Slides>37</Slides>
  <Notes>36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Open Sans</vt:lpstr>
      <vt:lpstr>Office Theme</vt:lpstr>
      <vt:lpstr>Presentación de PowerPoint</vt:lpstr>
      <vt:lpstr>LESIONES RELACIONADAS CON LA BASE DEL CRÁNEO EN LA TOMOGRAFÍA COMPUTARIZADA DE RUTINA DEL DEPARTAMENTO DE EMERGENCIAS: PERLAS, TRAMPAS Y LECCIONES APRENDIDAS </vt:lpstr>
      <vt:lpstr>Presentación de PowerPoint</vt:lpstr>
      <vt:lpstr>Presentación de PowerPoint</vt:lpstr>
      <vt:lpstr>Presentación de PowerPoint</vt:lpstr>
      <vt:lpstr>Presentación de PowerPoint</vt:lpstr>
      <vt:lpstr>LESIONES RELACIONADAS CON LA BASE DEL CRÁNEO EN LA TOMOGRAFÍA COMPUTARIZADA DE RUTINA DEL DEPARTAMENTO DE EMERGENCIAS: PERLAS, TRAMPAS Y LECCIONES APRENDIDAS </vt:lpstr>
      <vt:lpstr>LESIONES RELACIONADAS CON LA BASE DEL CRÁNEO EN LA TOMOGRAFÍA COMPUTARIZADA DE RUTINA DEL DEPARTAMENTO DE EMERGENCIAS: PERLAS, TRAMPAS Y LECCIONES APRENDIDAS </vt:lpstr>
      <vt:lpstr>Presentación de PowerPoint</vt:lpstr>
      <vt:lpstr>Presentación de PowerPoint</vt:lpstr>
      <vt:lpstr>LESIONES RELACIONADAS CON LA BASE DEL CRÁNEO EN LA TOMOGRAFÍA COMPUTARIZADA DE RUTINA DEL DEPARTAMENTO DE EMERGENCIAS: PERLAS, TRAMPAS Y LECCIONES APRENDIDAS </vt:lpstr>
      <vt:lpstr>Presentación de PowerPoint</vt:lpstr>
      <vt:lpstr>LESIONES RELACIONADAS CON LA BASE DEL CRÁNEO EN LA TOMOGRAFÍA COMPUTARIZADA DE RUTINA DEL DEPARTAMENTO DE EMERGENCIAS: PERLAS, TRAMPAS Y LECCIONES APRENDIDAS </vt:lpstr>
      <vt:lpstr>Presentación de PowerPoint</vt:lpstr>
      <vt:lpstr>Presentación de PowerPoint</vt:lpstr>
      <vt:lpstr>LESIONES RELACIONADAS CON LA BASE DEL CRÁNEO EN LA TOMOGRAFÍA COMPUTARIZADA DE RUTINA DEL DEPARTAMENTO DE EMERGENCIAS: PERLAS, TRAMPAS Y LECCIONES APRENDIDAS </vt:lpstr>
      <vt:lpstr>Presentación de PowerPoint</vt:lpstr>
      <vt:lpstr>LESIONES RELACIONADAS CON LA BASE DEL CRÁNEO EN LA TOMOGRAFÍA COMPUTARIZADA DE RUTINA DEL DEPARTAMENTO DE EMERGENCIAS: PERLAS, TRAMPAS Y LECCIONES APRENDIDAS </vt:lpstr>
      <vt:lpstr>Presentación de PowerPoint</vt:lpstr>
      <vt:lpstr>Presentación de PowerPoint</vt:lpstr>
      <vt:lpstr>LESIONES RELACIONADAS CON LA BASE DEL CRÁNEO EN LA TOMOGRAFÍA COMPUTARIZADA DE RUTINA DEL DEPARTAMENTO DE EMERGENCIAS: PERLAS, TRAMPAS Y LECCIONES APRENDIDAS </vt:lpstr>
      <vt:lpstr>LESIONES RELACIONADAS CON LA BASE DEL CRÁNEO EN LA TOMOGRAFÍA COMPUTARIZADA DE RUTINA DEL DEPARTAMENTO DE EMERGENCIAS: PERLAS, TRAMPAS Y LECCIONES APRENDIDAS </vt:lpstr>
      <vt:lpstr>Presentación de PowerPoint</vt:lpstr>
      <vt:lpstr>LESIONES RELACIONADAS CON LA BASE DEL CRÁNEO EN LA TOMOGRAFÍA COMPUTARIZADA DE RUTINA DEL DEPARTAMENTO DE EMERGENCIAS: PERLAS, TRAMPAS Y LECCIONES APRENDIDAS </vt:lpstr>
      <vt:lpstr>Presentación de PowerPoint</vt:lpstr>
      <vt:lpstr>LESIONES RELACIONADAS CON LA BASE DEL CRÁNEO EN LA TOMOGRAFÍA COMPUTARIZADA DE RUTINA DEL DEPARTAMENTO DE EMERGENCIAS: PERLAS, TRAMPAS Y LECCIONES APRENDIDAS </vt:lpstr>
      <vt:lpstr>LESIONES RELACIONADAS CON LA BASE DEL CRÁNEO EN LA TOMOGRAFÍA COMPUTARIZADA DE RUTINA DEL DEPARTAMENTO DE EMERGENCIAS: PERLAS, TRAMPAS Y LECCIONES APRENDIDAS </vt:lpstr>
      <vt:lpstr>Presentación de PowerPoint</vt:lpstr>
      <vt:lpstr>LESIONES RELACIONADAS CON LA BASE DEL CRÁNEO EN LA TOMOGRAFÍA COMPUTARIZADA DE RUTINA DEL DEPARTAMENTO DE EMERGENCIAS: PERLAS, TRAMPAS Y LECCIONES APRENDIDAS </vt:lpstr>
      <vt:lpstr>Presentación de PowerPoint</vt:lpstr>
      <vt:lpstr>LESIONES RELACIONADAS CON LA BASE DEL CRÁNEO EN LA TOMOGRAFÍA COMPUTARIZADA DE RUTINA DEL DEPARTAMENTO DE EMERGENCIAS: PERLAS, TRAMPAS Y LECCIONES APRENDIDAS </vt:lpstr>
      <vt:lpstr>Presentación de PowerPoint</vt:lpstr>
      <vt:lpstr>LESIONES RELACIONADAS CON LA BASE DEL CRÁNEO EN LA TOMOGRAFÍA COMPUTARIZADA DE RUTINA DEL DEPARTAMENTO DE EMERGENCIAS: PERLAS, TRAMPAS Y LECCIONES APRENDIDAS </vt:lpstr>
      <vt:lpstr>Presentación de PowerPoint</vt:lpstr>
      <vt:lpstr>LESIONES RELACIONADAS CON LA BASE DEL CRÁNEO EN LA TOMOGRAFÍA COMPUTARIZADA DE RUTINA DEL DEPARTAMENTO DE EMERGENCIAS: PERLAS, TRAMPAS Y LECCIONES APRENDIDAS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Yesid</dc:creator>
  <cp:lastModifiedBy>Usuario</cp:lastModifiedBy>
  <cp:revision>79</cp:revision>
  <dcterms:created xsi:type="dcterms:W3CDTF">2020-05-03T00:52:51Z</dcterms:created>
  <dcterms:modified xsi:type="dcterms:W3CDTF">2020-05-05T22:18:12Z</dcterms:modified>
</cp:coreProperties>
</file>