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7" r:id="rId2"/>
    <p:sldId id="258" r:id="rId3"/>
    <p:sldId id="259" r:id="rId4"/>
    <p:sldId id="261" r:id="rId5"/>
    <p:sldId id="260" r:id="rId6"/>
    <p:sldId id="262" r:id="rId7"/>
    <p:sldId id="263" r:id="rId8"/>
    <p:sldId id="264" r:id="rId9"/>
    <p:sldId id="265" r:id="rId10"/>
    <p:sldId id="266" r:id="rId11"/>
    <p:sldId id="267" r:id="rId12"/>
    <p:sldId id="269" r:id="rId13"/>
    <p:sldId id="270" r:id="rId14"/>
    <p:sldId id="268"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8" d="100"/>
          <a:sy n="108" d="100"/>
        </p:scale>
        <p:origin x="5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3B8A911-8039-483D-B5FC-99A9C0DF81EC}" type="datetimeFigureOut">
              <a:rPr lang="es-AR" smtClean="0"/>
              <a:t>26/04/2020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13B7397-541B-46CC-B53D-73203E6F5EE2}" type="slidenum">
              <a:rPr lang="es-AR" smtClean="0"/>
              <a:t>‹Nº›</a:t>
            </a:fld>
            <a:endParaRPr lang="es-AR"/>
          </a:p>
        </p:txBody>
      </p:sp>
    </p:spTree>
    <p:extLst>
      <p:ext uri="{BB962C8B-B14F-4D97-AF65-F5344CB8AC3E}">
        <p14:creationId xmlns:p14="http://schemas.microsoft.com/office/powerpoint/2010/main" val="166983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3B8A911-8039-483D-B5FC-99A9C0DF81EC}" type="datetimeFigureOut">
              <a:rPr lang="es-AR" smtClean="0"/>
              <a:t>26/04/2020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13B7397-541B-46CC-B53D-73203E6F5EE2}" type="slidenum">
              <a:rPr lang="es-AR" smtClean="0"/>
              <a:t>‹Nº›</a:t>
            </a:fld>
            <a:endParaRPr lang="es-AR"/>
          </a:p>
        </p:txBody>
      </p:sp>
    </p:spTree>
    <p:extLst>
      <p:ext uri="{BB962C8B-B14F-4D97-AF65-F5344CB8AC3E}">
        <p14:creationId xmlns:p14="http://schemas.microsoft.com/office/powerpoint/2010/main" val="425987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3B8A911-8039-483D-B5FC-99A9C0DF81EC}" type="datetimeFigureOut">
              <a:rPr lang="es-AR" smtClean="0"/>
              <a:t>26/04/2020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13B7397-541B-46CC-B53D-73203E6F5EE2}" type="slidenum">
              <a:rPr lang="es-AR" smtClean="0"/>
              <a:t>‹Nº›</a:t>
            </a:fld>
            <a:endParaRPr lang="es-AR"/>
          </a:p>
        </p:txBody>
      </p:sp>
    </p:spTree>
    <p:extLst>
      <p:ext uri="{BB962C8B-B14F-4D97-AF65-F5344CB8AC3E}">
        <p14:creationId xmlns:p14="http://schemas.microsoft.com/office/powerpoint/2010/main" val="380735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3B8A911-8039-483D-B5FC-99A9C0DF81EC}" type="datetimeFigureOut">
              <a:rPr lang="es-AR" smtClean="0"/>
              <a:t>26/04/2020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13B7397-541B-46CC-B53D-73203E6F5EE2}" type="slidenum">
              <a:rPr lang="es-AR" smtClean="0"/>
              <a:t>‹Nº›</a:t>
            </a:fld>
            <a:endParaRPr lang="es-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02448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3B8A911-8039-483D-B5FC-99A9C0DF81EC}" type="datetimeFigureOut">
              <a:rPr lang="es-AR" smtClean="0"/>
              <a:t>26/04/2020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13B7397-541B-46CC-B53D-73203E6F5EE2}" type="slidenum">
              <a:rPr lang="es-AR" smtClean="0"/>
              <a:t>‹Nº›</a:t>
            </a:fld>
            <a:endParaRPr lang="es-AR"/>
          </a:p>
        </p:txBody>
      </p:sp>
    </p:spTree>
    <p:extLst>
      <p:ext uri="{BB962C8B-B14F-4D97-AF65-F5344CB8AC3E}">
        <p14:creationId xmlns:p14="http://schemas.microsoft.com/office/powerpoint/2010/main" val="3886945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B8A911-8039-483D-B5FC-99A9C0DF81EC}" type="datetimeFigureOut">
              <a:rPr lang="es-AR" smtClean="0"/>
              <a:t>26/04/2020</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13B7397-541B-46CC-B53D-73203E6F5EE2}" type="slidenum">
              <a:rPr lang="es-AR" smtClean="0"/>
              <a:t>‹Nº›</a:t>
            </a:fld>
            <a:endParaRPr lang="es-AR"/>
          </a:p>
        </p:txBody>
      </p:sp>
    </p:spTree>
    <p:extLst>
      <p:ext uri="{BB962C8B-B14F-4D97-AF65-F5344CB8AC3E}">
        <p14:creationId xmlns:p14="http://schemas.microsoft.com/office/powerpoint/2010/main" val="5559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B8A911-8039-483D-B5FC-99A9C0DF81EC}" type="datetimeFigureOut">
              <a:rPr lang="es-AR" smtClean="0"/>
              <a:t>26/04/2020</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13B7397-541B-46CC-B53D-73203E6F5EE2}" type="slidenum">
              <a:rPr lang="es-AR" smtClean="0"/>
              <a:t>‹Nº›</a:t>
            </a:fld>
            <a:endParaRPr lang="es-AR"/>
          </a:p>
        </p:txBody>
      </p:sp>
    </p:spTree>
    <p:extLst>
      <p:ext uri="{BB962C8B-B14F-4D97-AF65-F5344CB8AC3E}">
        <p14:creationId xmlns:p14="http://schemas.microsoft.com/office/powerpoint/2010/main" val="910257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3B8A911-8039-483D-B5FC-99A9C0DF81EC}" type="datetimeFigureOut">
              <a:rPr lang="es-AR" smtClean="0"/>
              <a:t>26/04/2020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13B7397-541B-46CC-B53D-73203E6F5EE2}" type="slidenum">
              <a:rPr lang="es-AR" smtClean="0"/>
              <a:t>‹Nº›</a:t>
            </a:fld>
            <a:endParaRPr lang="es-AR"/>
          </a:p>
        </p:txBody>
      </p:sp>
    </p:spTree>
    <p:extLst>
      <p:ext uri="{BB962C8B-B14F-4D97-AF65-F5344CB8AC3E}">
        <p14:creationId xmlns:p14="http://schemas.microsoft.com/office/powerpoint/2010/main" val="3795526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3B8A911-8039-483D-B5FC-99A9C0DF81EC}" type="datetimeFigureOut">
              <a:rPr lang="es-AR" smtClean="0"/>
              <a:t>26/04/2020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13B7397-541B-46CC-B53D-73203E6F5EE2}" type="slidenum">
              <a:rPr lang="es-AR" smtClean="0"/>
              <a:t>‹Nº›</a:t>
            </a:fld>
            <a:endParaRPr lang="es-AR"/>
          </a:p>
        </p:txBody>
      </p:sp>
    </p:spTree>
    <p:extLst>
      <p:ext uri="{BB962C8B-B14F-4D97-AF65-F5344CB8AC3E}">
        <p14:creationId xmlns:p14="http://schemas.microsoft.com/office/powerpoint/2010/main" val="386299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33B8A911-8039-483D-B5FC-99A9C0DF81EC}" type="datetimeFigureOut">
              <a:rPr lang="es-AR" smtClean="0"/>
              <a:t>26/04/2020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13B7397-541B-46CC-B53D-73203E6F5EE2}" type="slidenum">
              <a:rPr lang="es-AR" smtClean="0"/>
              <a:t>‹Nº›</a:t>
            </a:fld>
            <a:endParaRPr lang="es-AR"/>
          </a:p>
        </p:txBody>
      </p:sp>
    </p:spTree>
    <p:extLst>
      <p:ext uri="{BB962C8B-B14F-4D97-AF65-F5344CB8AC3E}">
        <p14:creationId xmlns:p14="http://schemas.microsoft.com/office/powerpoint/2010/main" val="296541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3B8A911-8039-483D-B5FC-99A9C0DF81EC}" type="datetimeFigureOut">
              <a:rPr lang="es-AR" smtClean="0"/>
              <a:t>26/04/2020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13B7397-541B-46CC-B53D-73203E6F5EE2}" type="slidenum">
              <a:rPr lang="es-AR" smtClean="0"/>
              <a:t>‹Nº›</a:t>
            </a:fld>
            <a:endParaRPr lang="es-AR"/>
          </a:p>
        </p:txBody>
      </p:sp>
    </p:spTree>
    <p:extLst>
      <p:ext uri="{BB962C8B-B14F-4D97-AF65-F5344CB8AC3E}">
        <p14:creationId xmlns:p14="http://schemas.microsoft.com/office/powerpoint/2010/main" val="32765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3B8A911-8039-483D-B5FC-99A9C0DF81EC}" type="datetimeFigureOut">
              <a:rPr lang="es-AR" smtClean="0"/>
              <a:t>26/04/2020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13B7397-541B-46CC-B53D-73203E6F5EE2}" type="slidenum">
              <a:rPr lang="es-AR" smtClean="0"/>
              <a:t>‹Nº›</a:t>
            </a:fld>
            <a:endParaRPr lang="es-AR"/>
          </a:p>
        </p:txBody>
      </p:sp>
    </p:spTree>
    <p:extLst>
      <p:ext uri="{BB962C8B-B14F-4D97-AF65-F5344CB8AC3E}">
        <p14:creationId xmlns:p14="http://schemas.microsoft.com/office/powerpoint/2010/main" val="2553736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3B8A911-8039-483D-B5FC-99A9C0DF81EC}" type="datetimeFigureOut">
              <a:rPr lang="es-AR" smtClean="0"/>
              <a:t>26/04/2020</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213B7397-541B-46CC-B53D-73203E6F5EE2}" type="slidenum">
              <a:rPr lang="es-AR" smtClean="0"/>
              <a:t>‹Nº›</a:t>
            </a:fld>
            <a:endParaRPr lang="es-AR"/>
          </a:p>
        </p:txBody>
      </p:sp>
    </p:spTree>
    <p:extLst>
      <p:ext uri="{BB962C8B-B14F-4D97-AF65-F5344CB8AC3E}">
        <p14:creationId xmlns:p14="http://schemas.microsoft.com/office/powerpoint/2010/main" val="2165796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33B8A911-8039-483D-B5FC-99A9C0DF81EC}" type="datetimeFigureOut">
              <a:rPr lang="es-AR" smtClean="0"/>
              <a:t>26/04/2020</a:t>
            </a:fld>
            <a:endParaRPr lang="es-AR"/>
          </a:p>
        </p:txBody>
      </p:sp>
      <p:sp>
        <p:nvSpPr>
          <p:cNvPr id="5" name="Footer Placeholder 3"/>
          <p:cNvSpPr>
            <a:spLocks noGrp="1"/>
          </p:cNvSpPr>
          <p:nvPr>
            <p:ph type="ftr" sz="quarter" idx="11"/>
          </p:nvPr>
        </p:nvSpPr>
        <p:spPr/>
        <p:txBody>
          <a:bodyPr/>
          <a:lstStyle/>
          <a:p>
            <a:endParaRPr lang="es-AR"/>
          </a:p>
        </p:txBody>
      </p:sp>
      <p:sp>
        <p:nvSpPr>
          <p:cNvPr id="6" name="Slide Number Placeholder 4"/>
          <p:cNvSpPr>
            <a:spLocks noGrp="1"/>
          </p:cNvSpPr>
          <p:nvPr>
            <p:ph type="sldNum" sz="quarter" idx="12"/>
          </p:nvPr>
        </p:nvSpPr>
        <p:spPr/>
        <p:txBody>
          <a:bodyPr/>
          <a:lstStyle/>
          <a:p>
            <a:fld id="{213B7397-541B-46CC-B53D-73203E6F5EE2}" type="slidenum">
              <a:rPr lang="es-AR" smtClean="0"/>
              <a:t>‹Nº›</a:t>
            </a:fld>
            <a:endParaRPr lang="es-AR"/>
          </a:p>
        </p:txBody>
      </p:sp>
    </p:spTree>
    <p:extLst>
      <p:ext uri="{BB962C8B-B14F-4D97-AF65-F5344CB8AC3E}">
        <p14:creationId xmlns:p14="http://schemas.microsoft.com/office/powerpoint/2010/main" val="68502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3B8A911-8039-483D-B5FC-99A9C0DF81EC}" type="datetimeFigureOut">
              <a:rPr lang="es-AR" smtClean="0"/>
              <a:t>26/04/2020</a:t>
            </a:fld>
            <a:endParaRPr lang="es-AR"/>
          </a:p>
        </p:txBody>
      </p:sp>
      <p:sp>
        <p:nvSpPr>
          <p:cNvPr id="5" name="Footer Placeholder 2"/>
          <p:cNvSpPr>
            <a:spLocks noGrp="1"/>
          </p:cNvSpPr>
          <p:nvPr>
            <p:ph type="ftr" sz="quarter" idx="11"/>
          </p:nvPr>
        </p:nvSpPr>
        <p:spPr/>
        <p:txBody>
          <a:bodyPr/>
          <a:lstStyle/>
          <a:p>
            <a:endParaRPr lang="es-AR"/>
          </a:p>
        </p:txBody>
      </p:sp>
      <p:sp>
        <p:nvSpPr>
          <p:cNvPr id="6" name="Slide Number Placeholder 3"/>
          <p:cNvSpPr>
            <a:spLocks noGrp="1"/>
          </p:cNvSpPr>
          <p:nvPr>
            <p:ph type="sldNum" sz="quarter" idx="12"/>
          </p:nvPr>
        </p:nvSpPr>
        <p:spPr/>
        <p:txBody>
          <a:bodyPr/>
          <a:lstStyle/>
          <a:p>
            <a:fld id="{213B7397-541B-46CC-B53D-73203E6F5EE2}" type="slidenum">
              <a:rPr lang="es-AR" smtClean="0"/>
              <a:t>‹Nº›</a:t>
            </a:fld>
            <a:endParaRPr lang="es-AR"/>
          </a:p>
        </p:txBody>
      </p:sp>
    </p:spTree>
    <p:extLst>
      <p:ext uri="{BB962C8B-B14F-4D97-AF65-F5344CB8AC3E}">
        <p14:creationId xmlns:p14="http://schemas.microsoft.com/office/powerpoint/2010/main" val="3799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33B8A911-8039-483D-B5FC-99A9C0DF81EC}" type="datetimeFigureOut">
              <a:rPr lang="es-AR" smtClean="0"/>
              <a:t>26/04/2020</a:t>
            </a:fld>
            <a:endParaRPr lang="es-AR"/>
          </a:p>
        </p:txBody>
      </p:sp>
      <p:sp>
        <p:nvSpPr>
          <p:cNvPr id="5" name="Footer Placeholder 5"/>
          <p:cNvSpPr>
            <a:spLocks noGrp="1"/>
          </p:cNvSpPr>
          <p:nvPr>
            <p:ph type="ftr" sz="quarter" idx="11"/>
          </p:nvPr>
        </p:nvSpPr>
        <p:spPr/>
        <p:txBody>
          <a:bodyPr/>
          <a:lstStyle/>
          <a:p>
            <a:endParaRPr lang="es-AR"/>
          </a:p>
        </p:txBody>
      </p:sp>
      <p:sp>
        <p:nvSpPr>
          <p:cNvPr id="6" name="Slide Number Placeholder 6"/>
          <p:cNvSpPr>
            <a:spLocks noGrp="1"/>
          </p:cNvSpPr>
          <p:nvPr>
            <p:ph type="sldNum" sz="quarter" idx="12"/>
          </p:nvPr>
        </p:nvSpPr>
        <p:spPr/>
        <p:txBody>
          <a:bodyPr/>
          <a:lstStyle/>
          <a:p>
            <a:fld id="{213B7397-541B-46CC-B53D-73203E6F5EE2}" type="slidenum">
              <a:rPr lang="es-AR" smtClean="0"/>
              <a:t>‹Nº›</a:t>
            </a:fld>
            <a:endParaRPr lang="es-AR"/>
          </a:p>
        </p:txBody>
      </p:sp>
    </p:spTree>
    <p:extLst>
      <p:ext uri="{BB962C8B-B14F-4D97-AF65-F5344CB8AC3E}">
        <p14:creationId xmlns:p14="http://schemas.microsoft.com/office/powerpoint/2010/main" val="390129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3B8A911-8039-483D-B5FC-99A9C0DF81EC}" type="datetimeFigureOut">
              <a:rPr lang="es-AR" smtClean="0"/>
              <a:t>26/04/2020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13B7397-541B-46CC-B53D-73203E6F5EE2}" type="slidenum">
              <a:rPr lang="es-AR" smtClean="0"/>
              <a:t>‹Nº›</a:t>
            </a:fld>
            <a:endParaRPr lang="es-AR"/>
          </a:p>
        </p:txBody>
      </p:sp>
    </p:spTree>
    <p:extLst>
      <p:ext uri="{BB962C8B-B14F-4D97-AF65-F5344CB8AC3E}">
        <p14:creationId xmlns:p14="http://schemas.microsoft.com/office/powerpoint/2010/main" val="4142971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3B8A911-8039-483D-B5FC-99A9C0DF81EC}" type="datetimeFigureOut">
              <a:rPr lang="es-AR" smtClean="0"/>
              <a:t>26/04/2020</a:t>
            </a:fld>
            <a:endParaRPr lang="es-A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13B7397-541B-46CC-B53D-73203E6F5EE2}" type="slidenum">
              <a:rPr lang="es-AR" smtClean="0"/>
              <a:t>‹Nº›</a:t>
            </a:fld>
            <a:endParaRPr lang="es-AR"/>
          </a:p>
        </p:txBody>
      </p:sp>
    </p:spTree>
    <p:extLst>
      <p:ext uri="{BB962C8B-B14F-4D97-AF65-F5344CB8AC3E}">
        <p14:creationId xmlns:p14="http://schemas.microsoft.com/office/powerpoint/2010/main" val="4279181969"/>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pubs.rsna.org/doi/10.1148/rg.30209511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0B2E2A2-86B4-4841-98B9-45C34B2FE424}"/>
              </a:ext>
            </a:extLst>
          </p:cNvPr>
          <p:cNvPicPr>
            <a:picLocks noChangeAspect="1"/>
          </p:cNvPicPr>
          <p:nvPr/>
        </p:nvPicPr>
        <p:blipFill>
          <a:blip r:embed="rId2"/>
          <a:stretch>
            <a:fillRect/>
          </a:stretch>
        </p:blipFill>
        <p:spPr>
          <a:xfrm>
            <a:off x="1558343" y="984628"/>
            <a:ext cx="9414925" cy="4687431"/>
          </a:xfrm>
          <a:prstGeom prst="rect">
            <a:avLst/>
          </a:prstGeom>
        </p:spPr>
      </p:pic>
    </p:spTree>
    <p:extLst>
      <p:ext uri="{BB962C8B-B14F-4D97-AF65-F5344CB8AC3E}">
        <p14:creationId xmlns:p14="http://schemas.microsoft.com/office/powerpoint/2010/main" val="3134484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9"/>
            <a:ext cx="10515600" cy="484880"/>
          </a:xfrm>
        </p:spPr>
        <p:txBody>
          <a:bodyPr>
            <a:normAutofit/>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MALFORMACIÓN ADENOMATOIDEA QUÍSTICA CONGÉNITA</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5545291"/>
            <a:ext cx="10515600" cy="1089250"/>
          </a:xfrm>
        </p:spPr>
        <p:txBody>
          <a:bodyPr>
            <a:normAutofit/>
          </a:bodyPr>
          <a:lstStyle/>
          <a:p>
            <a:pPr algn="just"/>
            <a:r>
              <a:rPr lang="es-AR" sz="1400" dirty="0">
                <a:latin typeface="Tahoma" panose="020B0604030504040204" pitchFamily="34" charset="0"/>
                <a:ea typeface="Tahoma" panose="020B0604030504040204" pitchFamily="34" charset="0"/>
                <a:cs typeface="Tahoma" panose="020B0604030504040204" pitchFamily="34" charset="0"/>
              </a:rPr>
              <a:t>Condición mixta BPS-CCAM tipo I en un feto a las 31 semanas de gestación. (b, c) Las imágenes de RM ponderadas en T2 coronal (b) y axial (c) muestran un pulmón izquierdo agrandado asimétrico que es hiperintenso en relación con el pulmón derecho, y un gran vaso sistémico en la base del hemitórax izquierdo (flecha), hallazgos que confirman la presencia de una condición mixta</a:t>
            </a:r>
          </a:p>
        </p:txBody>
      </p:sp>
      <p:pic>
        <p:nvPicPr>
          <p:cNvPr id="4098" name="Picture 2">
            <a:extLst>
              <a:ext uri="{FF2B5EF4-FFF2-40B4-BE49-F238E27FC236}">
                <a16:creationId xmlns:a16="http://schemas.microsoft.com/office/drawing/2014/main" id="{22E22D9C-CBC2-4283-92FB-C7EE527A0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266" y="708339"/>
            <a:ext cx="4405782" cy="460855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0DFB1F89-9C6E-473A-ABB4-116661260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825723"/>
            <a:ext cx="4994298" cy="4055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87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8"/>
            <a:ext cx="10515600" cy="909883"/>
          </a:xfrm>
        </p:spPr>
        <p:txBody>
          <a:bodyPr>
            <a:normAutofit/>
          </a:bodyPr>
          <a:lstStyle/>
          <a:p>
            <a:r>
              <a:rPr lang="es-AR" sz="2800" b="1" dirty="0">
                <a:latin typeface="Tahoma" panose="020B0604030504040204" pitchFamily="34" charset="0"/>
                <a:ea typeface="Tahoma" panose="020B0604030504040204" pitchFamily="34" charset="0"/>
                <a:cs typeface="Tahoma" panose="020B0604030504040204" pitchFamily="34" charset="0"/>
              </a:rPr>
              <a:t>Secuestro broncopulmonar</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1133341"/>
            <a:ext cx="10515600" cy="5138670"/>
          </a:xfrm>
        </p:spPr>
        <p:txBody>
          <a:bodyPr>
            <a:normAutofit/>
          </a:bodyPr>
          <a:lstStyle/>
          <a:p>
            <a:pPr algn="just"/>
            <a:r>
              <a:rPr lang="es-AR" dirty="0">
                <a:latin typeface="Tahoma" panose="020B0604030504040204" pitchFamily="34" charset="0"/>
                <a:ea typeface="Tahoma" panose="020B0604030504040204" pitchFamily="34" charset="0"/>
                <a:cs typeface="Tahoma" panose="020B0604030504040204" pitchFamily="34" charset="0"/>
              </a:rPr>
              <a:t>Hay dos subtipos; intralobar es más común (75% de los casos) y está envuelto por la pleura visceral del pulmón. El subtipo extralobar puede ocurrir en una ubicación supra o infradiafragmática y está envuelto por su propia pleura. Ambos tipos de secuestro se encuentran con mayor frecuencia en los lóbulos inferiores, siendo el lóbulo inferior izquierdo la ubicación más común.</a:t>
            </a:r>
          </a:p>
          <a:p>
            <a:pPr algn="just"/>
            <a:endParaRPr lang="es-AR" sz="2000"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Los hallazgos de la RM de BPS generalmente incluyen una masa sólida, bien definida, uniforme e hiperintensa en las imágenes ponderadas en T2. En casos de secuestro intralobar, el diagnóstico diferencial también incluye CCAM tipo III. Para diferenciar entre estas entidades, se debe identificar el suministro arterial sistémico (presente solo en BPS y condiciones híbridas). En casos de secuestro extralobar, el diagnóstico diferencial incluye neuroblastoma y hemorragia suprarrenal.</a:t>
            </a:r>
          </a:p>
        </p:txBody>
      </p:sp>
    </p:spTree>
    <p:extLst>
      <p:ext uri="{BB962C8B-B14F-4D97-AF65-F5344CB8AC3E}">
        <p14:creationId xmlns:p14="http://schemas.microsoft.com/office/powerpoint/2010/main" val="606306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9"/>
            <a:ext cx="10515600" cy="484880"/>
          </a:xfrm>
        </p:spPr>
        <p:txBody>
          <a:bodyPr>
            <a:normAutofit/>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SECUESTRO BRONCOPULMONAR</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5612718"/>
            <a:ext cx="10515600" cy="484880"/>
          </a:xfrm>
        </p:spPr>
        <p:txBody>
          <a:bodyPr>
            <a:normAutofit/>
          </a:bodyPr>
          <a:lstStyle/>
          <a:p>
            <a:pPr algn="just"/>
            <a:r>
              <a:rPr lang="es-AR" sz="1400" dirty="0">
                <a:latin typeface="Tahoma" panose="020B0604030504040204" pitchFamily="34" charset="0"/>
                <a:ea typeface="Tahoma" panose="020B0604030504040204" pitchFamily="34" charset="0"/>
                <a:cs typeface="Tahoma" panose="020B0604030504040204" pitchFamily="34" charset="0"/>
              </a:rPr>
              <a:t>Imágenes de radiopaedia</a:t>
            </a:r>
          </a:p>
        </p:txBody>
      </p:sp>
      <p:pic>
        <p:nvPicPr>
          <p:cNvPr id="5122" name="Picture 2">
            <a:extLst>
              <a:ext uri="{FF2B5EF4-FFF2-40B4-BE49-F238E27FC236}">
                <a16:creationId xmlns:a16="http://schemas.microsoft.com/office/drawing/2014/main" id="{DF2DCFA6-9892-4182-969E-8205CAEB2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9971" y="1002842"/>
            <a:ext cx="5452058" cy="4093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589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9"/>
            <a:ext cx="10515600" cy="484880"/>
          </a:xfrm>
        </p:spPr>
        <p:txBody>
          <a:bodyPr>
            <a:normAutofit/>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SECUESTRO BRONCOPULMONAR</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752743" y="5800219"/>
            <a:ext cx="10515600" cy="675205"/>
          </a:xfrm>
        </p:spPr>
        <p:txBody>
          <a:bodyPr>
            <a:normAutofit/>
          </a:bodyPr>
          <a:lstStyle/>
          <a:p>
            <a:pPr algn="just"/>
            <a:r>
              <a:rPr lang="es-AR" sz="1400" dirty="0">
                <a:latin typeface="Tahoma" panose="020B0604030504040204" pitchFamily="34" charset="0"/>
                <a:ea typeface="Tahoma" panose="020B0604030504040204" pitchFamily="34" charset="0"/>
                <a:cs typeface="Tahoma" panose="020B0604030504040204" pitchFamily="34" charset="0"/>
              </a:rPr>
              <a:t>Imágenes de radiopaedia</a:t>
            </a:r>
          </a:p>
        </p:txBody>
      </p:sp>
      <p:pic>
        <p:nvPicPr>
          <p:cNvPr id="5124" name="Picture 4" descr="Blood supply from...">
            <a:extLst>
              <a:ext uri="{FF2B5EF4-FFF2-40B4-BE49-F238E27FC236}">
                <a16:creationId xmlns:a16="http://schemas.microsoft.com/office/drawing/2014/main" id="{E56D3454-5830-453D-8EF3-1BB2C28D2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975" y="1078034"/>
            <a:ext cx="4412758" cy="409756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40A439D9-94C7-47FC-96EE-C42420C8A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0188" y="868920"/>
            <a:ext cx="4515789" cy="4515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047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8"/>
            <a:ext cx="10515600" cy="909883"/>
          </a:xfrm>
        </p:spPr>
        <p:txBody>
          <a:bodyPr>
            <a:normAutofit/>
          </a:bodyPr>
          <a:lstStyle/>
          <a:p>
            <a:r>
              <a:rPr lang="es-AR" sz="2800" b="1" dirty="0">
                <a:latin typeface="Tahoma" panose="020B0604030504040204" pitchFamily="34" charset="0"/>
                <a:ea typeface="Tahoma" panose="020B0604030504040204" pitchFamily="34" charset="0"/>
                <a:cs typeface="Tahoma" panose="020B0604030504040204" pitchFamily="34" charset="0"/>
              </a:rPr>
              <a:t>Secuestro broncopulmonar</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1133341"/>
            <a:ext cx="10515600" cy="5138670"/>
          </a:xfrm>
        </p:spPr>
        <p:txBody>
          <a:bodyPr>
            <a:normAutofit/>
          </a:bodyPr>
          <a:lstStyle/>
          <a:p>
            <a:pPr algn="just"/>
            <a:r>
              <a:rPr lang="es-AR" dirty="0">
                <a:latin typeface="Tahoma" panose="020B0604030504040204" pitchFamily="34" charset="0"/>
                <a:ea typeface="Tahoma" panose="020B0604030504040204" pitchFamily="34" charset="0"/>
                <a:cs typeface="Tahoma" panose="020B0604030504040204" pitchFamily="34" charset="0"/>
              </a:rPr>
              <a:t>BPS involucra tejido pulmonar anormal que no se conecta con el árbol traqueobronquial normal y recibe su suministro vascular de la circulación sistémica. </a:t>
            </a:r>
          </a:p>
          <a:p>
            <a:pPr algn="just"/>
            <a:endParaRPr lang="es-AR" sz="2000"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Ambos tipos de BPS pueden estar asociados con polihidramnios e hidropesía fetal en el útero, debido a la compresión del esófago y las estructuras venosas torácicas por una lesión grande. </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El desarrollo de hidropesía es una indicación de intervención fetal o parto prematuro y su extirpación quirúrgica de la lesión es aconsejable en todos los recién nacidos sintomáticos debido al riesgo tardío de infección pulmonar o transformación maligna</a:t>
            </a:r>
            <a:endParaRPr lang="es-AR"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048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8"/>
            <a:ext cx="10515600" cy="909883"/>
          </a:xfrm>
        </p:spPr>
        <p:txBody>
          <a:bodyPr>
            <a:normAutofit/>
          </a:bodyPr>
          <a:lstStyle/>
          <a:p>
            <a:r>
              <a:rPr lang="es-AR" sz="2800" b="1" dirty="0">
                <a:latin typeface="Tahoma" panose="020B0604030504040204" pitchFamily="34" charset="0"/>
                <a:ea typeface="Tahoma" panose="020B0604030504040204" pitchFamily="34" charset="0"/>
                <a:cs typeface="Tahoma" panose="020B0604030504040204" pitchFamily="34" charset="0"/>
              </a:rPr>
              <a:t>Hernia Diafragmática Congénita</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1133341"/>
            <a:ext cx="10515600" cy="5138670"/>
          </a:xfrm>
        </p:spPr>
        <p:txBody>
          <a:bodyPr>
            <a:normAutofit/>
          </a:bodyPr>
          <a:lstStyle/>
          <a:p>
            <a:pPr algn="just"/>
            <a:r>
              <a:rPr lang="es-AR" dirty="0">
                <a:latin typeface="Tahoma" panose="020B0604030504040204" pitchFamily="34" charset="0"/>
                <a:ea typeface="Tahoma" panose="020B0604030504040204" pitchFamily="34" charset="0"/>
                <a:cs typeface="Tahoma" panose="020B0604030504040204" pitchFamily="34" charset="0"/>
              </a:rPr>
              <a:t>Es causada por un defecto en la musculatura diafragmática, con una herniación de las vísceras abdominales en el tórax que conduce a deficiencias en el desarrollo pulmonar </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El noventa y dos por ciento de los CDH son defectos laterales posteriores, con un 97% de estos defectos unilaterales y un 80% en el lado izquierdo. Hay dos tipos de CDH: una forma temprana en la cual los órganos abdominales se desarrollan dentro del tórax, y una forma tardía asociada con la migración secundaria de los órganos abdominales hacia el tórax</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Si las vísceras se desplazan durante el desarrollo pulmonar temprano, se forma un número reducido de ramas bronquiales, alvéolos y vasos, lo que conduce a un desarrollo pulmonar deteriorado, con mayor frecuencia en el pulmón ipsilateral, pero el pulmón contralateral también puede verse afectado por el desplazamiento y la compresión mediastínica</a:t>
            </a:r>
          </a:p>
        </p:txBody>
      </p:sp>
    </p:spTree>
    <p:extLst>
      <p:ext uri="{BB962C8B-B14F-4D97-AF65-F5344CB8AC3E}">
        <p14:creationId xmlns:p14="http://schemas.microsoft.com/office/powerpoint/2010/main" val="2169019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9"/>
            <a:ext cx="10515600" cy="484880"/>
          </a:xfrm>
        </p:spPr>
        <p:txBody>
          <a:bodyPr>
            <a:normAutofit/>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HERNIA DIAFRAGMÁTICA CONGÉNITA</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5545291"/>
            <a:ext cx="10515600" cy="1089250"/>
          </a:xfrm>
        </p:spPr>
        <p:txBody>
          <a:bodyPr>
            <a:normAutofit/>
          </a:bodyPr>
          <a:lstStyle/>
          <a:p>
            <a:pPr algn="just"/>
            <a:r>
              <a:rPr lang="es-AR" sz="1400" dirty="0">
                <a:latin typeface="Tahoma" panose="020B0604030504040204" pitchFamily="34" charset="0"/>
                <a:ea typeface="Tahoma" panose="020B0604030504040204" pitchFamily="34" charset="0"/>
                <a:cs typeface="Tahoma" panose="020B0604030504040204" pitchFamily="34" charset="0"/>
              </a:rPr>
              <a:t>CDH del lado izquierdo en un feto a las 26 semanas de gestación. La ecografía Doppler en color (a) y la imagen axial de RM ponderada en T2 (b) del tórax muestran contenido herniado (flecha recta) que desplaza el corazón y comprime el pulmón izquierdo (flecha curva)</a:t>
            </a:r>
          </a:p>
        </p:txBody>
      </p:sp>
      <p:pic>
        <p:nvPicPr>
          <p:cNvPr id="9218" name="Picture 2">
            <a:extLst>
              <a:ext uri="{FF2B5EF4-FFF2-40B4-BE49-F238E27FC236}">
                <a16:creationId xmlns:a16="http://schemas.microsoft.com/office/drawing/2014/main" id="{99A86E0A-432C-45E5-9036-5CAD47365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128" y="828943"/>
            <a:ext cx="4762500" cy="43243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7BD8BA12-D51B-4C07-98BD-AAFACF06B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828943"/>
            <a:ext cx="4762500"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577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9"/>
            <a:ext cx="10515600" cy="484880"/>
          </a:xfrm>
        </p:spPr>
        <p:txBody>
          <a:bodyPr>
            <a:normAutofit/>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HERNIA DIAFRAGMÁTICA CONGÉNITA</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5782613"/>
            <a:ext cx="10515600" cy="851927"/>
          </a:xfrm>
        </p:spPr>
        <p:txBody>
          <a:bodyPr>
            <a:normAutofit/>
          </a:bodyPr>
          <a:lstStyle/>
          <a:p>
            <a:pPr algn="just"/>
            <a:r>
              <a:rPr lang="es-AR" sz="1400" dirty="0">
                <a:latin typeface="Tahoma" panose="020B0604030504040204" pitchFamily="34" charset="0"/>
                <a:ea typeface="Tahoma" panose="020B0604030504040204" pitchFamily="34" charset="0"/>
                <a:cs typeface="Tahoma" panose="020B0604030504040204" pitchFamily="34" charset="0"/>
              </a:rPr>
              <a:t>CDH del lado izquierdo en un feto a las 26 semanas de gestación. Las imágenes de RM ponderadas en T2 sagital (c) y coronal (d) muestran partes del intestino (flecha) y el estómago (S) que ocupan el hemitórax izquierdo.</a:t>
            </a:r>
          </a:p>
        </p:txBody>
      </p:sp>
      <p:pic>
        <p:nvPicPr>
          <p:cNvPr id="7170" name="Picture 2">
            <a:extLst>
              <a:ext uri="{FF2B5EF4-FFF2-40B4-BE49-F238E27FC236}">
                <a16:creationId xmlns:a16="http://schemas.microsoft.com/office/drawing/2014/main" id="{C2B3C91E-1F7D-4C0B-81A9-0CB6403D4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752" y="864226"/>
            <a:ext cx="47244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291DA531-AEBA-427F-BB4B-284919806C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850" y="838468"/>
            <a:ext cx="42481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269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9"/>
            <a:ext cx="10515600" cy="484880"/>
          </a:xfrm>
        </p:spPr>
        <p:txBody>
          <a:bodyPr>
            <a:normAutofit/>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HERNIA DIAFRAGMÁTICA CONGÉNITA</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5782613"/>
            <a:ext cx="10515600" cy="851927"/>
          </a:xfrm>
        </p:spPr>
        <p:txBody>
          <a:bodyPr>
            <a:normAutofit/>
          </a:bodyPr>
          <a:lstStyle/>
          <a:p>
            <a:pPr algn="just"/>
            <a:r>
              <a:rPr lang="es-AR" sz="1400" dirty="0">
                <a:latin typeface="Tahoma" panose="020B0604030504040204" pitchFamily="34" charset="0"/>
                <a:ea typeface="Tahoma" panose="020B0604030504040204" pitchFamily="34" charset="0"/>
                <a:cs typeface="Tahoma" panose="020B0604030504040204" pitchFamily="34" charset="0"/>
              </a:rPr>
              <a:t>CDH del lado derecho en un feto a las 30 semanas de gestación. Las imágenes de RM sagital (a) y axial (b) ponderada en T2 muestran el hígado (flecha) que ocupa el hemitórax derecho. Tenga en cuenta la ascitis alrededor del hígado (*).</a:t>
            </a:r>
          </a:p>
        </p:txBody>
      </p:sp>
      <p:pic>
        <p:nvPicPr>
          <p:cNvPr id="10242" name="Picture 2">
            <a:extLst>
              <a:ext uri="{FF2B5EF4-FFF2-40B4-BE49-F238E27FC236}">
                <a16:creationId xmlns:a16="http://schemas.microsoft.com/office/drawing/2014/main" id="{F8ACF05B-A2FB-4210-97A2-B1FC6DE23A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460" y="708339"/>
            <a:ext cx="4762500" cy="47148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1D852106-ECBB-4D1C-B265-6D6223543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630" y="708339"/>
            <a:ext cx="4762500"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301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8"/>
            <a:ext cx="10515600" cy="909883"/>
          </a:xfrm>
        </p:spPr>
        <p:txBody>
          <a:bodyPr>
            <a:normAutofit/>
          </a:bodyPr>
          <a:lstStyle/>
          <a:p>
            <a:r>
              <a:rPr lang="es-AR" sz="2800" b="1" dirty="0">
                <a:latin typeface="Tahoma" panose="020B0604030504040204" pitchFamily="34" charset="0"/>
                <a:ea typeface="Tahoma" panose="020B0604030504040204" pitchFamily="34" charset="0"/>
                <a:cs typeface="Tahoma" panose="020B0604030504040204" pitchFamily="34" charset="0"/>
              </a:rPr>
              <a:t>Hidrotórax Congénito</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1133341"/>
            <a:ext cx="10515600" cy="5138670"/>
          </a:xfrm>
        </p:spPr>
        <p:txBody>
          <a:bodyPr>
            <a:normAutofit fontScale="92500" lnSpcReduction="10000"/>
          </a:bodyPr>
          <a:lstStyle/>
          <a:p>
            <a:pPr algn="just"/>
            <a:r>
              <a:rPr lang="es-AR" dirty="0">
                <a:latin typeface="Tahoma" panose="020B0604030504040204" pitchFamily="34" charset="0"/>
                <a:ea typeface="Tahoma" panose="020B0604030504040204" pitchFamily="34" charset="0"/>
                <a:cs typeface="Tahoma" panose="020B0604030504040204" pitchFamily="34" charset="0"/>
              </a:rPr>
              <a:t>Las colecciones de líquido pleural </a:t>
            </a:r>
            <a:r>
              <a:rPr lang="es-AR" dirty="0" err="1">
                <a:latin typeface="Tahoma" panose="020B0604030504040204" pitchFamily="34" charset="0"/>
                <a:ea typeface="Tahoma" panose="020B0604030504040204" pitchFamily="34" charset="0"/>
                <a:cs typeface="Tahoma" panose="020B0604030504040204" pitchFamily="34" charset="0"/>
              </a:rPr>
              <a:t>uni</a:t>
            </a:r>
            <a:r>
              <a:rPr lang="es-AR" dirty="0">
                <a:latin typeface="Tahoma" panose="020B0604030504040204" pitchFamily="34" charset="0"/>
                <a:ea typeface="Tahoma" panose="020B0604030504040204" pitchFamily="34" charset="0"/>
                <a:cs typeface="Tahoma" panose="020B0604030504040204" pitchFamily="34" charset="0"/>
              </a:rPr>
              <a:t> y bilateral, que se consideran anormales en cualquier fase gestacional. La prevalencia del hidrotórax congénito se estima en aproximadamente uno de cada 15,000 embarazos. </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La causa principal del hidrotórax congénito es la fuga quilosa (quilotórax), causada por una anormalidad del conducto linfático que resulta en un drenaje torácico defectuoso. </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Las imágenes de RM fetal del hidrotórax congénito muestran una colección de líquido que rodea los pulmones que es hipointensa en las imágenes ponderadas en T1 e hiperintensa en las imágenes ponderadas en T2 </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Un hidrotórax primario puede resolverse o puede progresar a hidropesía fetal. La hipoplasia pulmonar causada por derrames pleurales grandes puede ser incompatible con la supervivencia postnatal, La intervención fetal (toracocentesis o derivación </a:t>
            </a:r>
            <a:r>
              <a:rPr lang="es-AR" dirty="0" err="1">
                <a:latin typeface="Tahoma" panose="020B0604030504040204" pitchFamily="34" charset="0"/>
                <a:ea typeface="Tahoma" panose="020B0604030504040204" pitchFamily="34" charset="0"/>
                <a:cs typeface="Tahoma" panose="020B0604030504040204" pitchFamily="34" charset="0"/>
              </a:rPr>
              <a:t>toracoamniótica</a:t>
            </a:r>
            <a:r>
              <a:rPr lang="es-AR" dirty="0">
                <a:latin typeface="Tahoma" panose="020B0604030504040204" pitchFamily="34" charset="0"/>
                <a:ea typeface="Tahoma" panose="020B0604030504040204" pitchFamily="34" charset="0"/>
                <a:cs typeface="Tahoma" panose="020B0604030504040204" pitchFamily="34" charset="0"/>
              </a:rPr>
              <a:t>) está reservada para el hidrotórax con un marcado efecto de masa que conduce a un desplazamiento mediastínico</a:t>
            </a:r>
          </a:p>
        </p:txBody>
      </p:sp>
    </p:spTree>
    <p:extLst>
      <p:ext uri="{BB962C8B-B14F-4D97-AF65-F5344CB8AC3E}">
        <p14:creationId xmlns:p14="http://schemas.microsoft.com/office/powerpoint/2010/main" val="401951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8"/>
            <a:ext cx="10515600" cy="909883"/>
          </a:xfrm>
        </p:spPr>
        <p:txBody>
          <a:bodyPr>
            <a:normAutofit/>
          </a:bodyPr>
          <a:lstStyle/>
          <a:p>
            <a:r>
              <a:rPr lang="es-AR" sz="2800" b="1" dirty="0">
                <a:latin typeface="Tahoma" panose="020B0604030504040204" pitchFamily="34" charset="0"/>
                <a:ea typeface="Tahoma" panose="020B0604030504040204" pitchFamily="34" charset="0"/>
                <a:cs typeface="Tahoma" panose="020B0604030504040204" pitchFamily="34" charset="0"/>
              </a:rPr>
              <a:t>Introducción</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1133341"/>
            <a:ext cx="10515600" cy="5138670"/>
          </a:xfrm>
        </p:spPr>
        <p:txBody>
          <a:bodyPr>
            <a:normAutofit/>
          </a:bodyPr>
          <a:lstStyle/>
          <a:p>
            <a:pPr algn="just"/>
            <a:r>
              <a:rPr lang="es-AR" sz="2000" dirty="0">
                <a:latin typeface="Tahoma" panose="020B0604030504040204" pitchFamily="34" charset="0"/>
                <a:ea typeface="Tahoma" panose="020B0604030504040204" pitchFamily="34" charset="0"/>
                <a:cs typeface="Tahoma" panose="020B0604030504040204" pitchFamily="34" charset="0"/>
              </a:rPr>
              <a:t>Algunas malformaciones torácicas ocupan el tórax y alteran el desarrollo pulmonar normal, causando la formación pulmonar hipoplásica.</a:t>
            </a:r>
          </a:p>
          <a:p>
            <a:pPr algn="just"/>
            <a:endParaRPr lang="es-AR" sz="2000" dirty="0">
              <a:latin typeface="Tahoma" panose="020B0604030504040204" pitchFamily="34" charset="0"/>
              <a:ea typeface="Tahoma" panose="020B0604030504040204" pitchFamily="34" charset="0"/>
              <a:cs typeface="Tahoma" panose="020B0604030504040204" pitchFamily="34" charset="0"/>
            </a:endParaRPr>
          </a:p>
          <a:p>
            <a:pPr algn="just"/>
            <a:r>
              <a:rPr lang="es-AR" sz="2000" dirty="0">
                <a:latin typeface="Tahoma" panose="020B0604030504040204" pitchFamily="34" charset="0"/>
                <a:ea typeface="Tahoma" panose="020B0604030504040204" pitchFamily="34" charset="0"/>
                <a:cs typeface="Tahoma" panose="020B0604030504040204" pitchFamily="34" charset="0"/>
              </a:rPr>
              <a:t>Para evaluar las malformaciones congénitas del tórax, todas las estructuras torácicas deben analizarse sistemáticamente para definir el origen de la malformación.</a:t>
            </a:r>
          </a:p>
          <a:p>
            <a:pPr algn="just"/>
            <a:endParaRPr lang="es-AR" sz="2000" dirty="0">
              <a:latin typeface="Tahoma" panose="020B0604030504040204" pitchFamily="34" charset="0"/>
              <a:ea typeface="Tahoma" panose="020B0604030504040204" pitchFamily="34" charset="0"/>
              <a:cs typeface="Tahoma" panose="020B0604030504040204" pitchFamily="34" charset="0"/>
            </a:endParaRPr>
          </a:p>
          <a:p>
            <a:pPr algn="just"/>
            <a:r>
              <a:rPr lang="es-AR" sz="2000" dirty="0">
                <a:latin typeface="Tahoma" panose="020B0604030504040204" pitchFamily="34" charset="0"/>
                <a:ea typeface="Tahoma" panose="020B0604030504040204" pitchFamily="34" charset="0"/>
                <a:cs typeface="Tahoma" panose="020B0604030504040204" pitchFamily="34" charset="0"/>
              </a:rPr>
              <a:t>La ecografía prenatal sigue siendo la modalidad de imagen primaria para evaluar al feto, porque es segura, en gran parte accesible y de bajo costo. Sin embargo, en casos de hallazgos ecográficos no concluyentes, el uso de imágenes de resonancia magnética fetal (RM) ayuda a identificar anormalidades pulmonares potencialmente letales</a:t>
            </a:r>
          </a:p>
          <a:p>
            <a:pPr algn="just"/>
            <a:endParaRPr lang="es-AR" sz="2000" dirty="0">
              <a:latin typeface="Tahoma" panose="020B0604030504040204" pitchFamily="34" charset="0"/>
              <a:ea typeface="Tahoma" panose="020B0604030504040204" pitchFamily="34" charset="0"/>
              <a:cs typeface="Tahoma" panose="020B0604030504040204" pitchFamily="34" charset="0"/>
            </a:endParaRPr>
          </a:p>
          <a:p>
            <a:pPr algn="just"/>
            <a:r>
              <a:rPr lang="es-AR" sz="2000" dirty="0">
                <a:latin typeface="Tahoma" panose="020B0604030504040204" pitchFamily="34" charset="0"/>
                <a:ea typeface="Tahoma" panose="020B0604030504040204" pitchFamily="34" charset="0"/>
                <a:cs typeface="Tahoma" panose="020B0604030504040204" pitchFamily="34" charset="0"/>
              </a:rPr>
              <a:t>En este artículo, revisamos brevemente la técnica de imagen de RM fetal y la anatomía pulmonar normal, y discutimos e ilustramos las anomalías congénitas de tórax más comunes observadas en la imagen de RM fetal.</a:t>
            </a:r>
          </a:p>
        </p:txBody>
      </p:sp>
    </p:spTree>
    <p:extLst>
      <p:ext uri="{BB962C8B-B14F-4D97-AF65-F5344CB8AC3E}">
        <p14:creationId xmlns:p14="http://schemas.microsoft.com/office/powerpoint/2010/main" val="2024173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9"/>
            <a:ext cx="10515600" cy="484880"/>
          </a:xfrm>
        </p:spPr>
        <p:txBody>
          <a:bodyPr>
            <a:normAutofit/>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HIDROTÓRAX CONGÉNITO</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5666705"/>
            <a:ext cx="10515600" cy="967836"/>
          </a:xfrm>
        </p:spPr>
        <p:txBody>
          <a:bodyPr>
            <a:normAutofit/>
          </a:bodyPr>
          <a:lstStyle/>
          <a:p>
            <a:pPr algn="just"/>
            <a:r>
              <a:rPr lang="es-AR" sz="1400" dirty="0">
                <a:latin typeface="Tahoma" panose="020B0604030504040204" pitchFamily="34" charset="0"/>
                <a:ea typeface="Tahoma" panose="020B0604030504040204" pitchFamily="34" charset="0"/>
                <a:cs typeface="Tahoma" panose="020B0604030504040204" pitchFamily="34" charset="0"/>
              </a:rPr>
              <a:t>Hidrotórax en un feto a las 32 semanas de gestación. Las imágenes de RM ponderadas en T2 sagital (a) y axial (b) muestran una pequeña colección hiperintensa de líquido pleural (H) en el hemitórax derecho. No se observan cambios mediastínicos u otras anormalidades pulmonares.</a:t>
            </a:r>
          </a:p>
        </p:txBody>
      </p:sp>
      <p:pic>
        <p:nvPicPr>
          <p:cNvPr id="11266" name="Picture 2">
            <a:extLst>
              <a:ext uri="{FF2B5EF4-FFF2-40B4-BE49-F238E27FC236}">
                <a16:creationId xmlns:a16="http://schemas.microsoft.com/office/drawing/2014/main" id="{35A155E4-12D9-431B-AB1F-F6054E701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581" y="708339"/>
            <a:ext cx="4762500" cy="467677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BE42799B-8FA8-4EA2-955A-6E8D8DC82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919" y="1465576"/>
            <a:ext cx="47625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733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9"/>
            <a:ext cx="10515600" cy="484880"/>
          </a:xfrm>
        </p:spPr>
        <p:txBody>
          <a:bodyPr>
            <a:normAutofit/>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HIDROTÓRAX CONGÉNITO</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5383370"/>
            <a:ext cx="10515600" cy="967836"/>
          </a:xfrm>
        </p:spPr>
        <p:txBody>
          <a:bodyPr>
            <a:normAutofit/>
          </a:bodyPr>
          <a:lstStyle/>
          <a:p>
            <a:pPr algn="just"/>
            <a:r>
              <a:rPr lang="es-AR" sz="1400" dirty="0">
                <a:latin typeface="Tahoma" panose="020B0604030504040204" pitchFamily="34" charset="0"/>
                <a:ea typeface="Tahoma" panose="020B0604030504040204" pitchFamily="34" charset="0"/>
                <a:cs typeface="Tahoma" panose="020B0604030504040204" pitchFamily="34" charset="0"/>
              </a:rPr>
              <a:t>Imagen de radiopaedia</a:t>
            </a:r>
          </a:p>
        </p:txBody>
      </p:sp>
      <p:pic>
        <p:nvPicPr>
          <p:cNvPr id="12290" name="Picture 2">
            <a:extLst>
              <a:ext uri="{FF2B5EF4-FFF2-40B4-BE49-F238E27FC236}">
                <a16:creationId xmlns:a16="http://schemas.microsoft.com/office/drawing/2014/main" id="{853C565C-7AAB-4488-A3BD-A2D4903E4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623" y="1260305"/>
            <a:ext cx="5118303" cy="347719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C3BAD245-4BDC-4002-8C8A-2E1E1CE7D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60305"/>
            <a:ext cx="5012890" cy="3477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799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8"/>
            <a:ext cx="10515600" cy="909883"/>
          </a:xfrm>
        </p:spPr>
        <p:txBody>
          <a:bodyPr>
            <a:normAutofit fontScale="90000"/>
          </a:bodyPr>
          <a:lstStyle/>
          <a:p>
            <a:r>
              <a:rPr lang="es-AR" sz="2800" b="1" dirty="0">
                <a:latin typeface="Tahoma" panose="020B0604030504040204" pitchFamily="34" charset="0"/>
                <a:ea typeface="Tahoma" panose="020B0604030504040204" pitchFamily="34" charset="0"/>
                <a:cs typeface="Tahoma" panose="020B0604030504040204" pitchFamily="34" charset="0"/>
              </a:rPr>
              <a:t>Síndrome de obstrucción congénita de las vías respiratorias altas</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1133341"/>
            <a:ext cx="10515600" cy="5138670"/>
          </a:xfrm>
        </p:spPr>
        <p:txBody>
          <a:bodyPr>
            <a:normAutofit/>
          </a:bodyPr>
          <a:lstStyle/>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Es una anormalidad rara con un mal pronóstico y es causada por una obstrucción completa o casi completa de la vía aérea fetal, lo que lleva a la retención de fluidos pulmonares, hiperplasia de alvéolos pulmonares y dilatación traqueal</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Los fetos pueden desarrollar </a:t>
            </a:r>
            <a:r>
              <a:rPr lang="es-AR" dirty="0" err="1">
                <a:latin typeface="Tahoma" panose="020B0604030504040204" pitchFamily="34" charset="0"/>
                <a:ea typeface="Tahoma" panose="020B0604030504040204" pitchFamily="34" charset="0"/>
                <a:cs typeface="Tahoma" panose="020B0604030504040204" pitchFamily="34" charset="0"/>
              </a:rPr>
              <a:t>hidrops</a:t>
            </a:r>
            <a:r>
              <a:rPr lang="es-AR" dirty="0">
                <a:latin typeface="Tahoma" panose="020B0604030504040204" pitchFamily="34" charset="0"/>
                <a:ea typeface="Tahoma" panose="020B0604030504040204" pitchFamily="34" charset="0"/>
                <a:cs typeface="Tahoma" panose="020B0604030504040204" pitchFamily="34" charset="0"/>
              </a:rPr>
              <a:t> debido a la compresión cardíaca y al retorno venoso obstruido</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La imagen de RM fetal ponderada en T2 de CHAOS muestra típicamente pulmones hiperintensos agrandados, un hemidiafragma aplanado o </a:t>
            </a:r>
            <a:r>
              <a:rPr lang="es-AR" dirty="0" err="1">
                <a:latin typeface="Tahoma" panose="020B0604030504040204" pitchFamily="34" charset="0"/>
                <a:ea typeface="Tahoma" panose="020B0604030504040204" pitchFamily="34" charset="0"/>
                <a:cs typeface="Tahoma" panose="020B0604030504040204" pitchFamily="34" charset="0"/>
              </a:rPr>
              <a:t>evertido</a:t>
            </a:r>
            <a:r>
              <a:rPr lang="es-AR" dirty="0">
                <a:latin typeface="Tahoma" panose="020B0604030504040204" pitchFamily="34" charset="0"/>
                <a:ea typeface="Tahoma" panose="020B0604030504040204" pitchFamily="34" charset="0"/>
                <a:cs typeface="Tahoma" panose="020B0604030504040204" pitchFamily="34" charset="0"/>
              </a:rPr>
              <a:t>, ascitis masiva y la vía aérea dilatada, lo que ayuda a localizar la obstrucción y ayuda a planificar la intervención quirúrgica en el parto</a:t>
            </a:r>
          </a:p>
        </p:txBody>
      </p:sp>
    </p:spTree>
    <p:extLst>
      <p:ext uri="{BB962C8B-B14F-4D97-AF65-F5344CB8AC3E}">
        <p14:creationId xmlns:p14="http://schemas.microsoft.com/office/powerpoint/2010/main" val="748750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9"/>
            <a:ext cx="10515600" cy="484880"/>
          </a:xfrm>
        </p:spPr>
        <p:txBody>
          <a:bodyPr>
            <a:normAutofit/>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SÍNDROME DE OBSTRUCCIÓN CONGÉNITA DE LAS VÍAS RESPIRATORIAS ALTAS</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5512158"/>
            <a:ext cx="10515600" cy="1122383"/>
          </a:xfrm>
        </p:spPr>
        <p:txBody>
          <a:bodyPr>
            <a:normAutofit/>
          </a:bodyPr>
          <a:lstStyle/>
          <a:p>
            <a:pPr algn="just"/>
            <a:r>
              <a:rPr lang="es-AR" sz="1400" dirty="0">
                <a:latin typeface="Tahoma" panose="020B0604030504040204" pitchFamily="34" charset="0"/>
                <a:ea typeface="Tahoma" panose="020B0604030504040204" pitchFamily="34" charset="0"/>
                <a:cs typeface="Tahoma" panose="020B0604030504040204" pitchFamily="34" charset="0"/>
              </a:rPr>
              <a:t>Chaos en un feto a las 27 semanas de gestación. (a) La ecografía muestra pulmones agrandados (flecha) y ascitis masiva (A) . (b) La imagen de RM ponderada en T2 coronal muestra pulmones bilaterales agrandados e hiperintensos (flecha). Tenga en cuenta el efecto de masa severa con hemidiafragmas y ascitis </a:t>
            </a:r>
            <a:r>
              <a:rPr lang="es-AR" sz="1400" dirty="0" err="1">
                <a:latin typeface="Tahoma" panose="020B0604030504040204" pitchFamily="34" charset="0"/>
                <a:ea typeface="Tahoma" panose="020B0604030504040204" pitchFamily="34" charset="0"/>
                <a:cs typeface="Tahoma" panose="020B0604030504040204" pitchFamily="34" charset="0"/>
              </a:rPr>
              <a:t>evertidos</a:t>
            </a:r>
            <a:r>
              <a:rPr lang="es-AR" sz="1400" dirty="0">
                <a:latin typeface="Tahoma" panose="020B0604030504040204" pitchFamily="34" charset="0"/>
                <a:ea typeface="Tahoma" panose="020B0604030504040204" pitchFamily="34" charset="0"/>
                <a:cs typeface="Tahoma" panose="020B0604030504040204" pitchFamily="34" charset="0"/>
              </a:rPr>
              <a:t> (A)</a:t>
            </a:r>
          </a:p>
        </p:txBody>
      </p:sp>
      <p:pic>
        <p:nvPicPr>
          <p:cNvPr id="13314" name="Picture 2">
            <a:extLst>
              <a:ext uri="{FF2B5EF4-FFF2-40B4-BE49-F238E27FC236}">
                <a16:creationId xmlns:a16="http://schemas.microsoft.com/office/drawing/2014/main" id="{35061D38-9EBE-4980-8133-608528F23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459" y="1154610"/>
            <a:ext cx="4762500" cy="412432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8338E80F-E8E3-441E-8BC5-BA8E2F7D9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2042" y="1160776"/>
            <a:ext cx="3887542" cy="4118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707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8"/>
            <a:ext cx="10515600" cy="909883"/>
          </a:xfrm>
        </p:spPr>
        <p:txBody>
          <a:bodyPr>
            <a:normAutofit/>
          </a:bodyPr>
          <a:lstStyle/>
          <a:p>
            <a:r>
              <a:rPr lang="es-AR" sz="2800" b="1" dirty="0">
                <a:latin typeface="Tahoma" panose="020B0604030504040204" pitchFamily="34" charset="0"/>
                <a:ea typeface="Tahoma" panose="020B0604030504040204" pitchFamily="34" charset="0"/>
                <a:cs typeface="Tahoma" panose="020B0604030504040204" pitchFamily="34" charset="0"/>
              </a:rPr>
              <a:t>Quistes broncogénicos congénitos</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1133341"/>
            <a:ext cx="10515600" cy="5138670"/>
          </a:xfrm>
        </p:spPr>
        <p:txBody>
          <a:bodyPr>
            <a:normAutofit/>
          </a:bodyPr>
          <a:lstStyle/>
          <a:p>
            <a:pPr algn="just"/>
            <a:r>
              <a:rPr lang="es-AR" dirty="0">
                <a:latin typeface="Tahoma" panose="020B0604030504040204" pitchFamily="34" charset="0"/>
                <a:ea typeface="Tahoma" panose="020B0604030504040204" pitchFamily="34" charset="0"/>
                <a:cs typeface="Tahoma" panose="020B0604030504040204" pitchFamily="34" charset="0"/>
              </a:rPr>
              <a:t>Los quistes broncogénicos congénitos son causados ​​por un brote anormal del intestino anterior ventral a lo largo del árbol traqueobronquial, que posteriormente se diferencia en una bolsa con relleno ciego y llena de líquido que generalmente se encuentra en el mediastino cerca de la </a:t>
            </a:r>
            <a:r>
              <a:rPr lang="es-AR" dirty="0" err="1">
                <a:latin typeface="Tahoma" panose="020B0604030504040204" pitchFamily="34" charset="0"/>
                <a:ea typeface="Tahoma" panose="020B0604030504040204" pitchFamily="34" charset="0"/>
                <a:cs typeface="Tahoma" panose="020B0604030504040204" pitchFamily="34" charset="0"/>
              </a:rPr>
              <a:t>carina</a:t>
            </a:r>
            <a:r>
              <a:rPr lang="es-AR" dirty="0">
                <a:latin typeface="Tahoma" panose="020B0604030504040204" pitchFamily="34" charset="0"/>
                <a:ea typeface="Tahoma" panose="020B0604030504040204" pitchFamily="34" charset="0"/>
                <a:cs typeface="Tahoma" panose="020B0604030504040204" pitchFamily="34" charset="0"/>
              </a:rPr>
              <a:t> traqueal. </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Con menos frecuencia, los quistes pueden ocurrir dentro del parénquima pulmonar, la pleura o el diafragma. </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La resonancia magnética fetal ayuda a determinar la ubicación precisa de la lesión sospechada, siendo hiperintenso en las imágenes de RM ponderadas en T2</a:t>
            </a:r>
          </a:p>
        </p:txBody>
      </p:sp>
    </p:spTree>
    <p:extLst>
      <p:ext uri="{BB962C8B-B14F-4D97-AF65-F5344CB8AC3E}">
        <p14:creationId xmlns:p14="http://schemas.microsoft.com/office/powerpoint/2010/main" val="1779535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9"/>
            <a:ext cx="10515600" cy="484880"/>
          </a:xfrm>
        </p:spPr>
        <p:txBody>
          <a:bodyPr>
            <a:normAutofit/>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QUISTES BRONCOGÉNICOS CONGÉNITOS</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5512158"/>
            <a:ext cx="10515600" cy="1122383"/>
          </a:xfrm>
        </p:spPr>
        <p:txBody>
          <a:bodyPr>
            <a:normAutofit/>
          </a:bodyPr>
          <a:lstStyle/>
          <a:p>
            <a:pPr algn="just"/>
            <a:r>
              <a:rPr lang="es-AR" dirty="0"/>
              <a:t>Quiste </a:t>
            </a:r>
            <a:r>
              <a:rPr lang="es-AR" dirty="0" err="1"/>
              <a:t>broncogénico</a:t>
            </a:r>
            <a:r>
              <a:rPr lang="es-AR" dirty="0"/>
              <a:t> en un feto a las 28 semanas de gestación. </a:t>
            </a:r>
            <a:r>
              <a:rPr lang="es-AR" b="1" dirty="0"/>
              <a:t>(a)</a:t>
            </a:r>
            <a:r>
              <a:rPr lang="es-AR" dirty="0"/>
              <a:t> La ecografía Doppler de color transversal muestra un quiste </a:t>
            </a:r>
            <a:r>
              <a:rPr lang="es-AR" dirty="0" err="1"/>
              <a:t>broncogénico</a:t>
            </a:r>
            <a:r>
              <a:rPr lang="es-AR" dirty="0"/>
              <a:t> (cursores) en el hemitórax izquierdo, adyacente al corazón</a:t>
            </a:r>
            <a:endParaRPr lang="es-AR" sz="1400" dirty="0">
              <a:latin typeface="Tahoma" panose="020B0604030504040204" pitchFamily="34" charset="0"/>
              <a:ea typeface="Tahoma" panose="020B0604030504040204" pitchFamily="34" charset="0"/>
              <a:cs typeface="Tahoma" panose="020B0604030504040204" pitchFamily="34" charset="0"/>
            </a:endParaRPr>
          </a:p>
        </p:txBody>
      </p:sp>
      <p:pic>
        <p:nvPicPr>
          <p:cNvPr id="15362" name="Picture 2">
            <a:extLst>
              <a:ext uri="{FF2B5EF4-FFF2-40B4-BE49-F238E27FC236}">
                <a16:creationId xmlns:a16="http://schemas.microsoft.com/office/drawing/2014/main" id="{61F5CB5F-783E-413A-BE66-760C70926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445" y="962293"/>
            <a:ext cx="476250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a:extLst>
              <a:ext uri="{FF2B5EF4-FFF2-40B4-BE49-F238E27FC236}">
                <a16:creationId xmlns:a16="http://schemas.microsoft.com/office/drawing/2014/main" id="{13475380-223A-4FB4-8C13-3F9B3CDCD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2" y="962293"/>
            <a:ext cx="47625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86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9"/>
            <a:ext cx="10515600" cy="484880"/>
          </a:xfrm>
        </p:spPr>
        <p:txBody>
          <a:bodyPr>
            <a:normAutofit/>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QUISTES BRONCOGÉNICOS CONGÉNITOS</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5512158"/>
            <a:ext cx="10515600" cy="1122383"/>
          </a:xfrm>
        </p:spPr>
        <p:txBody>
          <a:bodyPr>
            <a:normAutofit/>
          </a:bodyPr>
          <a:lstStyle/>
          <a:p>
            <a:pPr algn="just"/>
            <a:r>
              <a:rPr lang="es-AR" dirty="0"/>
              <a:t>Quiste </a:t>
            </a:r>
            <a:r>
              <a:rPr lang="es-AR" dirty="0" err="1"/>
              <a:t>broncogénico</a:t>
            </a:r>
            <a:r>
              <a:rPr lang="es-AR" dirty="0"/>
              <a:t> en un feto a las 28 semanas de gestación. coronal </a:t>
            </a:r>
            <a:r>
              <a:rPr lang="es-AR" b="1" dirty="0"/>
              <a:t>(c)</a:t>
            </a:r>
            <a:r>
              <a:rPr lang="es-AR" dirty="0"/>
              <a:t> y sagital </a:t>
            </a:r>
            <a:r>
              <a:rPr lang="es-AR" b="1" dirty="0"/>
              <a:t>(d)</a:t>
            </a:r>
            <a:r>
              <a:rPr lang="es-AR" dirty="0"/>
              <a:t> ponderadas en T2 demuestran un quiste marcadamente hiperintenso lleno de líquido dentro del parénquima pulmonar izquierdo (*).</a:t>
            </a:r>
            <a:endParaRPr lang="es-AR" sz="1400" dirty="0">
              <a:latin typeface="Tahoma" panose="020B0604030504040204" pitchFamily="34" charset="0"/>
              <a:ea typeface="Tahoma" panose="020B0604030504040204" pitchFamily="34" charset="0"/>
              <a:cs typeface="Tahoma" panose="020B0604030504040204" pitchFamily="34" charset="0"/>
            </a:endParaRPr>
          </a:p>
        </p:txBody>
      </p:sp>
      <p:pic>
        <p:nvPicPr>
          <p:cNvPr id="16386" name="Picture 2">
            <a:extLst>
              <a:ext uri="{FF2B5EF4-FFF2-40B4-BE49-F238E27FC236}">
                <a16:creationId xmlns:a16="http://schemas.microsoft.com/office/drawing/2014/main" id="{303D3660-7D84-41B5-A357-9E0DC4FEB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473" y="698680"/>
            <a:ext cx="38385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D99087B8-D361-454D-82B9-3A09A99657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849" y="698680"/>
            <a:ext cx="42481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191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8"/>
            <a:ext cx="10515600" cy="909883"/>
          </a:xfrm>
        </p:spPr>
        <p:txBody>
          <a:bodyPr>
            <a:normAutofit/>
          </a:bodyPr>
          <a:lstStyle/>
          <a:p>
            <a:r>
              <a:rPr lang="es-AR" sz="2800" b="1" dirty="0">
                <a:latin typeface="Tahoma" panose="020B0604030504040204" pitchFamily="34" charset="0"/>
                <a:ea typeface="Tahoma" panose="020B0604030504040204" pitchFamily="34" charset="0"/>
                <a:cs typeface="Tahoma" panose="020B0604030504040204" pitchFamily="34" charset="0"/>
              </a:rPr>
              <a:t>Atresia bronquial</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1133341"/>
            <a:ext cx="10515600" cy="5138670"/>
          </a:xfrm>
        </p:spPr>
        <p:txBody>
          <a:bodyPr>
            <a:normAutofit fontScale="92500" lnSpcReduction="10000"/>
          </a:bodyPr>
          <a:lstStyle/>
          <a:p>
            <a:pPr algn="just"/>
            <a:r>
              <a:rPr lang="es-AR" dirty="0">
                <a:latin typeface="Tahoma" panose="020B0604030504040204" pitchFamily="34" charset="0"/>
                <a:ea typeface="Tahoma" panose="020B0604030504040204" pitchFamily="34" charset="0"/>
                <a:cs typeface="Tahoma" panose="020B0604030504040204" pitchFamily="34" charset="0"/>
              </a:rPr>
              <a:t>La atresia bronquial, causada por la obstrucción de la vía aérea con cambios displásicos secundarios en el parénquima pulmonar distal, es uno de un espectro de anomalías relacionadas con la obstrucción de la vía aérea fetal en desarrollo. </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Las condiciones mixtas son un hallazgo común en los pacientes afectados, estas anomalías, pueden manifestarse como masas congénitas</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Se manifiesta con mayor frecuencia como una masa torácica focal con una intensidad de señal homogéneamente alta en la imagen de RM ponderada en T2, las áreas más frecuentemente involucradas son los segmentos apical y posterior del lóbulo superior izquierdo</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Los pacientes suelen ser asintomáticos, y la anomalía se descubre de forma incidental. </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El manejo quirúrgico electivo durante la infancia se asocia con un excelente pronóstico</a:t>
            </a:r>
          </a:p>
        </p:txBody>
      </p:sp>
    </p:spTree>
    <p:extLst>
      <p:ext uri="{BB962C8B-B14F-4D97-AF65-F5344CB8AC3E}">
        <p14:creationId xmlns:p14="http://schemas.microsoft.com/office/powerpoint/2010/main" val="2914201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9"/>
            <a:ext cx="10515600" cy="484880"/>
          </a:xfrm>
        </p:spPr>
        <p:txBody>
          <a:bodyPr>
            <a:normAutofit/>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ATRESIA BRONQUIAL</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5512158"/>
            <a:ext cx="10515600" cy="1122383"/>
          </a:xfrm>
        </p:spPr>
        <p:txBody>
          <a:bodyPr>
            <a:normAutofit/>
          </a:bodyPr>
          <a:lstStyle/>
          <a:p>
            <a:pPr algn="just"/>
            <a:r>
              <a:rPr lang="es-AR" dirty="0"/>
              <a:t>Atresia bronquial. (a) La ecografía Doppler color axial obtenida en un feto a las 28 semanas de gestación muestra una lesión </a:t>
            </a:r>
            <a:r>
              <a:rPr lang="es-AR" dirty="0" err="1"/>
              <a:t>hiperecoica</a:t>
            </a:r>
            <a:r>
              <a:rPr lang="es-AR" dirty="0"/>
              <a:t> en el lóbulo inferior del pulmón izquierdo</a:t>
            </a:r>
            <a:endParaRPr lang="es-AR" sz="1400" dirty="0">
              <a:latin typeface="Tahoma" panose="020B0604030504040204" pitchFamily="34" charset="0"/>
              <a:ea typeface="Tahoma" panose="020B0604030504040204" pitchFamily="34" charset="0"/>
              <a:cs typeface="Tahoma" panose="020B0604030504040204" pitchFamily="34" charset="0"/>
            </a:endParaRPr>
          </a:p>
        </p:txBody>
      </p:sp>
      <p:pic>
        <p:nvPicPr>
          <p:cNvPr id="18434" name="Picture 2">
            <a:extLst>
              <a:ext uri="{FF2B5EF4-FFF2-40B4-BE49-F238E27FC236}">
                <a16:creationId xmlns:a16="http://schemas.microsoft.com/office/drawing/2014/main" id="{86ED2DB5-F0D2-4D87-B8D0-B2DB2AA7E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7317" y="708339"/>
            <a:ext cx="4191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965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9"/>
            <a:ext cx="10515600" cy="484880"/>
          </a:xfrm>
        </p:spPr>
        <p:txBody>
          <a:bodyPr>
            <a:normAutofit/>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ATRESIA BRONQUIAL</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5512158"/>
            <a:ext cx="10515600" cy="1122383"/>
          </a:xfrm>
        </p:spPr>
        <p:txBody>
          <a:bodyPr>
            <a:normAutofit fontScale="92500" lnSpcReduction="20000"/>
          </a:bodyPr>
          <a:lstStyle/>
          <a:p>
            <a:pPr algn="just"/>
            <a:r>
              <a:rPr lang="es-AR" dirty="0"/>
              <a:t>Atresia bronquial, en un feto a las 28 semanas de gestación, (b, c) Las imágenes de RM ponderadas en T2 axial (b) y coronal (c) obtenidas el mismo día muestran la lesión con alta intensidad de señal (flecha). La radiografía de tórax posnatal no mostró anormalidades significativas</a:t>
            </a:r>
            <a:endParaRPr lang="es-AR" sz="1400" dirty="0">
              <a:latin typeface="Tahoma" panose="020B0604030504040204" pitchFamily="34" charset="0"/>
              <a:ea typeface="Tahoma" panose="020B0604030504040204" pitchFamily="34" charset="0"/>
              <a:cs typeface="Tahoma" panose="020B0604030504040204" pitchFamily="34" charset="0"/>
            </a:endParaRPr>
          </a:p>
        </p:txBody>
      </p:sp>
      <p:pic>
        <p:nvPicPr>
          <p:cNvPr id="17410" name="Picture 2">
            <a:extLst>
              <a:ext uri="{FF2B5EF4-FFF2-40B4-BE49-F238E27FC236}">
                <a16:creationId xmlns:a16="http://schemas.microsoft.com/office/drawing/2014/main" id="{76C35111-50F7-47AE-9315-F2591C4C1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788" y="749658"/>
            <a:ext cx="46101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a:extLst>
              <a:ext uri="{FF2B5EF4-FFF2-40B4-BE49-F238E27FC236}">
                <a16:creationId xmlns:a16="http://schemas.microsoft.com/office/drawing/2014/main" id="{6F53F090-20F3-4A28-9188-3D4BDBA3A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7113" y="708339"/>
            <a:ext cx="35623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518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8"/>
            <a:ext cx="10515600" cy="909883"/>
          </a:xfrm>
        </p:spPr>
        <p:txBody>
          <a:bodyPr>
            <a:normAutofit fontScale="90000"/>
          </a:bodyPr>
          <a:lstStyle/>
          <a:p>
            <a:r>
              <a:rPr lang="es-AR" sz="2800" b="1" dirty="0">
                <a:latin typeface="Tahoma" panose="020B0604030504040204" pitchFamily="34" charset="0"/>
                <a:ea typeface="Tahoma" panose="020B0604030504040204" pitchFamily="34" charset="0"/>
                <a:cs typeface="Tahoma" panose="020B0604030504040204" pitchFamily="34" charset="0"/>
              </a:rPr>
              <a:t>Técnica de imagen de RM fetal y anatomía pulmonar normal</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1133341"/>
            <a:ext cx="10515600" cy="5138670"/>
          </a:xfrm>
        </p:spPr>
        <p:txBody>
          <a:bodyPr>
            <a:normAutofit fontScale="92500" lnSpcReduction="20000"/>
          </a:bodyPr>
          <a:lstStyle/>
          <a:p>
            <a:pPr algn="just"/>
            <a:r>
              <a:rPr lang="es-AR" sz="2000" dirty="0">
                <a:latin typeface="Tahoma" panose="020B0604030504040204" pitchFamily="34" charset="0"/>
                <a:ea typeface="Tahoma" panose="020B0604030504040204" pitchFamily="34" charset="0"/>
                <a:cs typeface="Tahoma" panose="020B0604030504040204" pitchFamily="34" charset="0"/>
              </a:rPr>
              <a:t>Las secuencias de imágenes de RM utilizadas para evaluar el tórax fetal incluyen secuencias rápidas e imágenes ponderadas en T2, son las más útiles para evaluar la anatomía pulmonar.</a:t>
            </a:r>
          </a:p>
          <a:p>
            <a:pPr algn="just"/>
            <a:endParaRPr lang="es-AR" sz="2000" dirty="0">
              <a:latin typeface="Tahoma" panose="020B0604030504040204" pitchFamily="34" charset="0"/>
              <a:ea typeface="Tahoma" panose="020B0604030504040204" pitchFamily="34" charset="0"/>
              <a:cs typeface="Tahoma" panose="020B0604030504040204" pitchFamily="34" charset="0"/>
            </a:endParaRPr>
          </a:p>
          <a:p>
            <a:pPr algn="just"/>
            <a:r>
              <a:rPr lang="es-AR" sz="2000" dirty="0">
                <a:latin typeface="Tahoma" panose="020B0604030504040204" pitchFamily="34" charset="0"/>
                <a:ea typeface="Tahoma" panose="020B0604030504040204" pitchFamily="34" charset="0"/>
                <a:cs typeface="Tahoma" panose="020B0604030504040204" pitchFamily="34" charset="0"/>
              </a:rPr>
              <a:t>Los pulmones suelen contener una cantidad significativa de líquido alveolar, que es homogéneamente hiperintenso en relación con el músculo de la pared torácica en las imágenes ponderadas en T2.</a:t>
            </a:r>
          </a:p>
          <a:p>
            <a:pPr algn="just"/>
            <a:endParaRPr lang="es-AR" sz="2000" dirty="0">
              <a:latin typeface="Tahoma" panose="020B0604030504040204" pitchFamily="34" charset="0"/>
              <a:ea typeface="Tahoma" panose="020B0604030504040204" pitchFamily="34" charset="0"/>
              <a:cs typeface="Tahoma" panose="020B0604030504040204" pitchFamily="34" charset="0"/>
            </a:endParaRPr>
          </a:p>
          <a:p>
            <a:pPr algn="just"/>
            <a:r>
              <a:rPr lang="es-AR" sz="2000" dirty="0">
                <a:latin typeface="Tahoma" panose="020B0604030504040204" pitchFamily="34" charset="0"/>
                <a:ea typeface="Tahoma" panose="020B0604030504040204" pitchFamily="34" charset="0"/>
                <a:cs typeface="Tahoma" panose="020B0604030504040204" pitchFamily="34" charset="0"/>
              </a:rPr>
              <a:t>En casos de compresión pulmonar, la cantidad de líquido alveolar disminuye, lo que resulta en una señal más hipointensa.</a:t>
            </a:r>
          </a:p>
          <a:p>
            <a:pPr algn="just"/>
            <a:endParaRPr lang="es-AR" sz="2000" dirty="0">
              <a:latin typeface="Tahoma" panose="020B0604030504040204" pitchFamily="34" charset="0"/>
              <a:ea typeface="Tahoma" panose="020B0604030504040204" pitchFamily="34" charset="0"/>
              <a:cs typeface="Tahoma" panose="020B0604030504040204" pitchFamily="34" charset="0"/>
            </a:endParaRPr>
          </a:p>
          <a:p>
            <a:pPr algn="just"/>
            <a:r>
              <a:rPr lang="es-AR" sz="2000" dirty="0">
                <a:latin typeface="Tahoma" panose="020B0604030504040204" pitchFamily="34" charset="0"/>
                <a:ea typeface="Tahoma" panose="020B0604030504040204" pitchFamily="34" charset="0"/>
                <a:cs typeface="Tahoma" panose="020B0604030504040204" pitchFamily="34" charset="0"/>
              </a:rPr>
              <a:t>Otras estructuras que pueden evaluarse con imágenes de RM ponderada en T2 del tórax fetal incluyen el timo, que generalmente tiene una intensidad de señal intermedia, y la tráquea y los bronquios, que pueden visualizarse debido a su contenido de líquido amniótico. </a:t>
            </a:r>
          </a:p>
          <a:p>
            <a:pPr algn="just"/>
            <a:endParaRPr lang="es-AR" sz="2000" dirty="0">
              <a:latin typeface="Tahoma" panose="020B0604030504040204" pitchFamily="34" charset="0"/>
              <a:ea typeface="Tahoma" panose="020B0604030504040204" pitchFamily="34" charset="0"/>
              <a:cs typeface="Tahoma" panose="020B0604030504040204" pitchFamily="34" charset="0"/>
            </a:endParaRPr>
          </a:p>
          <a:p>
            <a:pPr algn="just"/>
            <a:r>
              <a:rPr lang="es-AR" sz="2000" dirty="0">
                <a:latin typeface="Tahoma" panose="020B0604030504040204" pitchFamily="34" charset="0"/>
                <a:ea typeface="Tahoma" panose="020B0604030504040204" pitchFamily="34" charset="0"/>
                <a:cs typeface="Tahoma" panose="020B0604030504040204" pitchFamily="34" charset="0"/>
              </a:rPr>
              <a:t>Se pueden realizar secuencias potenciadas en T1 para evaluar el hígado y el intestino en pacientes con CDH (Hernia diafragmática congénita).</a:t>
            </a:r>
          </a:p>
        </p:txBody>
      </p:sp>
    </p:spTree>
    <p:extLst>
      <p:ext uri="{BB962C8B-B14F-4D97-AF65-F5344CB8AC3E}">
        <p14:creationId xmlns:p14="http://schemas.microsoft.com/office/powerpoint/2010/main" val="187205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9"/>
            <a:ext cx="10515600" cy="484880"/>
          </a:xfrm>
        </p:spPr>
        <p:txBody>
          <a:bodyPr>
            <a:normAutofit/>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ATRESIA BRONQUIAL</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5512158"/>
            <a:ext cx="10515600" cy="1122383"/>
          </a:xfrm>
        </p:spPr>
        <p:txBody>
          <a:bodyPr>
            <a:normAutofit fontScale="92500" lnSpcReduction="20000"/>
          </a:bodyPr>
          <a:lstStyle/>
          <a:p>
            <a:pPr algn="just"/>
            <a:r>
              <a:rPr lang="es-AR" dirty="0"/>
              <a:t>Atresia bronquial, en un feto a las 28 semanas de gestación, (d, e) La exploración tomográfica computarizada de tórax axial (d) y la imagen de proyección de intensidad máxima coronal (e) obtenida en el recién nacido a los 15 días muestran una masa de </a:t>
            </a:r>
            <a:r>
              <a:rPr lang="es-AR" dirty="0" err="1"/>
              <a:t>hipoatenuación</a:t>
            </a:r>
            <a:r>
              <a:rPr lang="es-AR" dirty="0"/>
              <a:t> en el lóbulo inferior izquierdo</a:t>
            </a:r>
            <a:endParaRPr lang="es-AR" sz="1400" dirty="0">
              <a:latin typeface="Tahoma" panose="020B0604030504040204" pitchFamily="34" charset="0"/>
              <a:ea typeface="Tahoma" panose="020B0604030504040204" pitchFamily="34" charset="0"/>
              <a:cs typeface="Tahoma" panose="020B0604030504040204" pitchFamily="34" charset="0"/>
            </a:endParaRPr>
          </a:p>
        </p:txBody>
      </p:sp>
      <p:pic>
        <p:nvPicPr>
          <p:cNvPr id="19458" name="Picture 2">
            <a:extLst>
              <a:ext uri="{FF2B5EF4-FFF2-40B4-BE49-F238E27FC236}">
                <a16:creationId xmlns:a16="http://schemas.microsoft.com/office/drawing/2014/main" id="{A9DAC465-DDC0-4C3D-B59D-B5BAD5183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141" y="928200"/>
            <a:ext cx="4364865" cy="4094243"/>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a:extLst>
              <a:ext uri="{FF2B5EF4-FFF2-40B4-BE49-F238E27FC236}">
                <a16:creationId xmlns:a16="http://schemas.microsoft.com/office/drawing/2014/main" id="{28DAFCCB-B14C-48B6-B9EC-77F886A88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747" y="928200"/>
            <a:ext cx="4959976" cy="402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236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8"/>
            <a:ext cx="10515600" cy="909883"/>
          </a:xfrm>
        </p:spPr>
        <p:txBody>
          <a:bodyPr>
            <a:normAutofit/>
          </a:bodyPr>
          <a:lstStyle/>
          <a:p>
            <a:r>
              <a:rPr lang="es-AR" sz="2800" b="1" dirty="0">
                <a:latin typeface="Tahoma" panose="020B0604030504040204" pitchFamily="34" charset="0"/>
                <a:ea typeface="Tahoma" panose="020B0604030504040204" pitchFamily="34" charset="0"/>
                <a:cs typeface="Tahoma" panose="020B0604030504040204" pitchFamily="34" charset="0"/>
              </a:rPr>
              <a:t>Malformación arteriovenosa pulmonar</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1133341"/>
            <a:ext cx="10515600" cy="5138670"/>
          </a:xfrm>
        </p:spPr>
        <p:txBody>
          <a:bodyPr>
            <a:normAutofit/>
          </a:bodyPr>
          <a:lstStyle/>
          <a:p>
            <a:pPr algn="just"/>
            <a:r>
              <a:rPr lang="es-AR" dirty="0">
                <a:latin typeface="Tahoma" panose="020B0604030504040204" pitchFamily="34" charset="0"/>
                <a:ea typeface="Tahoma" panose="020B0604030504040204" pitchFamily="34" charset="0"/>
                <a:cs typeface="Tahoma" panose="020B0604030504040204" pitchFamily="34" charset="0"/>
              </a:rPr>
              <a:t>Casi el 60% de las PAVM, que son causadas por una comunicación anormal entre las arterias y venas pulmonares, ocurren en los lóbulos inferiores, y aproximadamente dos tercios de los pacientes con PAVM tienen múltiples lesiones</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La resonancia magnética fetal, que es útil para identificar múltiples lesiones en diferentes sitios, puede mostrar una lesión irregular hipointensa en imágenes ponderadas en T2, generalmente adyacentes al hilio</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Las manifestaciones clínicas poco después del nacimiento incluyen cianosis, taquipnea o un soplo audible sobre la PAVM. </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El tratamiento, cuando está indicado, puede consistir en cirugía o embolización</a:t>
            </a:r>
          </a:p>
        </p:txBody>
      </p:sp>
    </p:spTree>
    <p:extLst>
      <p:ext uri="{BB962C8B-B14F-4D97-AF65-F5344CB8AC3E}">
        <p14:creationId xmlns:p14="http://schemas.microsoft.com/office/powerpoint/2010/main" val="224863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9"/>
            <a:ext cx="10515600" cy="484880"/>
          </a:xfrm>
        </p:spPr>
        <p:txBody>
          <a:bodyPr>
            <a:normAutofit/>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MALFORMACIÓN ARTERIOVENOSA PULMONAR</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5512158"/>
            <a:ext cx="10515600" cy="1122383"/>
          </a:xfrm>
        </p:spPr>
        <p:txBody>
          <a:bodyPr>
            <a:normAutofit fontScale="92500" lnSpcReduction="20000"/>
          </a:bodyPr>
          <a:lstStyle/>
          <a:p>
            <a:pPr algn="just"/>
            <a:r>
              <a:rPr lang="es-AR" dirty="0"/>
              <a:t>PAVM en un feto a las 34 semanas de gestación. (a) La ecografía Doppler a color muestra una lesión vascular (flecha) en el hemitórax derecho, adyacente al corazón. (b) La imagen de RM ponderada en T2 coronal revela una lesión hipointensa en el medio del pulmón derecho (flecha).</a:t>
            </a:r>
            <a:endParaRPr lang="es-AR" sz="1400" dirty="0">
              <a:latin typeface="Tahoma" panose="020B0604030504040204" pitchFamily="34" charset="0"/>
              <a:ea typeface="Tahoma" panose="020B0604030504040204" pitchFamily="34" charset="0"/>
              <a:cs typeface="Tahoma" panose="020B0604030504040204" pitchFamily="34" charset="0"/>
            </a:endParaRPr>
          </a:p>
        </p:txBody>
      </p:sp>
      <p:pic>
        <p:nvPicPr>
          <p:cNvPr id="21506" name="Picture 2">
            <a:extLst>
              <a:ext uri="{FF2B5EF4-FFF2-40B4-BE49-F238E27FC236}">
                <a16:creationId xmlns:a16="http://schemas.microsoft.com/office/drawing/2014/main" id="{0EA27CA5-6450-4D1C-9CB8-CE9EC8A8E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600" y="875920"/>
            <a:ext cx="4762500" cy="44577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a:extLst>
              <a:ext uri="{FF2B5EF4-FFF2-40B4-BE49-F238E27FC236}">
                <a16:creationId xmlns:a16="http://schemas.microsoft.com/office/drawing/2014/main" id="{565A7805-DDCA-4F91-8204-2BA400443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568" y="875920"/>
            <a:ext cx="4343534" cy="446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976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8"/>
            <a:ext cx="10515600" cy="909883"/>
          </a:xfrm>
        </p:spPr>
        <p:txBody>
          <a:bodyPr>
            <a:normAutofit/>
          </a:bodyPr>
          <a:lstStyle/>
          <a:p>
            <a:r>
              <a:rPr lang="es-AR" sz="2800" b="1" dirty="0">
                <a:latin typeface="Tahoma" panose="020B0604030504040204" pitchFamily="34" charset="0"/>
                <a:ea typeface="Tahoma" panose="020B0604030504040204" pitchFamily="34" charset="0"/>
                <a:cs typeface="Tahoma" panose="020B0604030504040204" pitchFamily="34" charset="0"/>
              </a:rPr>
              <a:t>Linfangiectasia pulmonar congénita</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1133341"/>
            <a:ext cx="10515600" cy="5138670"/>
          </a:xfrm>
        </p:spPr>
        <p:txBody>
          <a:bodyPr>
            <a:normAutofit fontScale="92500" lnSpcReduction="10000"/>
          </a:bodyPr>
          <a:lstStyle/>
          <a:p>
            <a:pPr algn="just"/>
            <a:r>
              <a:rPr lang="es-AR" dirty="0">
                <a:latin typeface="Tahoma" panose="020B0604030504040204" pitchFamily="34" charset="0"/>
                <a:ea typeface="Tahoma" panose="020B0604030504040204" pitchFamily="34" charset="0"/>
                <a:cs typeface="Tahoma" panose="020B0604030504040204" pitchFamily="34" charset="0"/>
              </a:rPr>
              <a:t>Puede ser congénita o secundaria, es una dilatación generalizada de los vasos linfáticos, incluida la dilatación pulmonar, subpleural, </a:t>
            </a:r>
            <a:r>
              <a:rPr lang="es-AR" dirty="0" err="1">
                <a:latin typeface="Tahoma" panose="020B0604030504040204" pitchFamily="34" charset="0"/>
                <a:ea typeface="Tahoma" panose="020B0604030504040204" pitchFamily="34" charset="0"/>
                <a:cs typeface="Tahoma" panose="020B0604030504040204" pitchFamily="34" charset="0"/>
              </a:rPr>
              <a:t>interlobar</a:t>
            </a:r>
            <a:r>
              <a:rPr lang="es-AR" dirty="0">
                <a:latin typeface="Tahoma" panose="020B0604030504040204" pitchFamily="34" charset="0"/>
                <a:ea typeface="Tahoma" panose="020B0604030504040204" pitchFamily="34" charset="0"/>
                <a:cs typeface="Tahoma" panose="020B0604030504040204" pitchFamily="34" charset="0"/>
              </a:rPr>
              <a:t>, perivascular y </a:t>
            </a:r>
            <a:r>
              <a:rPr lang="es-AR" dirty="0" err="1">
                <a:latin typeface="Tahoma" panose="020B0604030504040204" pitchFamily="34" charset="0"/>
                <a:ea typeface="Tahoma" panose="020B0604030504040204" pitchFamily="34" charset="0"/>
                <a:cs typeface="Tahoma" panose="020B0604030504040204" pitchFamily="34" charset="0"/>
              </a:rPr>
              <a:t>peribronquial</a:t>
            </a:r>
            <a:endParaRPr lang="es-AR" dirty="0">
              <a:latin typeface="Tahoma" panose="020B0604030504040204" pitchFamily="34" charset="0"/>
              <a:ea typeface="Tahoma" panose="020B0604030504040204" pitchFamily="34" charset="0"/>
              <a:cs typeface="Tahoma" panose="020B0604030504040204" pitchFamily="34" charset="0"/>
            </a:endParaRP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La </a:t>
            </a:r>
            <a:r>
              <a:rPr lang="es-AR" dirty="0" err="1">
                <a:latin typeface="Tahoma" panose="020B0604030504040204" pitchFamily="34" charset="0"/>
                <a:ea typeface="Tahoma" panose="020B0604030504040204" pitchFamily="34" charset="0"/>
                <a:cs typeface="Tahoma" panose="020B0604030504040204" pitchFamily="34" charset="0"/>
              </a:rPr>
              <a:t>linfangiectasia</a:t>
            </a:r>
            <a:r>
              <a:rPr lang="es-AR" dirty="0">
                <a:latin typeface="Tahoma" panose="020B0604030504040204" pitchFamily="34" charset="0"/>
                <a:ea typeface="Tahoma" panose="020B0604030504040204" pitchFamily="34" charset="0"/>
                <a:cs typeface="Tahoma" panose="020B0604030504040204" pitchFamily="34" charset="0"/>
              </a:rPr>
              <a:t> secundaria puede deberse a cirugía, infección, génesis tumoral, la forma congénita suele ser mortal en los primeros años de vida y probablemente se deba a una falla pulmonar intersticial del tejido conectivo, lo que lleva a la dilatación de los vasos linfáticos pulmonares</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Algunas de las enfermedades genéticas asociadas con la </a:t>
            </a:r>
            <a:r>
              <a:rPr lang="es-AR" dirty="0" err="1">
                <a:latin typeface="Tahoma" panose="020B0604030504040204" pitchFamily="34" charset="0"/>
                <a:ea typeface="Tahoma" panose="020B0604030504040204" pitchFamily="34" charset="0"/>
                <a:cs typeface="Tahoma" panose="020B0604030504040204" pitchFamily="34" charset="0"/>
              </a:rPr>
              <a:t>linfangiectasia</a:t>
            </a:r>
            <a:r>
              <a:rPr lang="es-AR" dirty="0">
                <a:latin typeface="Tahoma" panose="020B0604030504040204" pitchFamily="34" charset="0"/>
                <a:ea typeface="Tahoma" panose="020B0604030504040204" pitchFamily="34" charset="0"/>
                <a:cs typeface="Tahoma" panose="020B0604030504040204" pitchFamily="34" charset="0"/>
              </a:rPr>
              <a:t> pulmonar congénita son el síndrome de </a:t>
            </a:r>
            <a:r>
              <a:rPr lang="es-AR" dirty="0" err="1">
                <a:latin typeface="Tahoma" panose="020B0604030504040204" pitchFamily="34" charset="0"/>
                <a:ea typeface="Tahoma" panose="020B0604030504040204" pitchFamily="34" charset="0"/>
                <a:cs typeface="Tahoma" panose="020B0604030504040204" pitchFamily="34" charset="0"/>
              </a:rPr>
              <a:t>Noonan</a:t>
            </a:r>
            <a:r>
              <a:rPr lang="es-AR" dirty="0">
                <a:latin typeface="Tahoma" panose="020B0604030504040204" pitchFamily="34" charset="0"/>
                <a:ea typeface="Tahoma" panose="020B0604030504040204" pitchFamily="34" charset="0"/>
                <a:cs typeface="Tahoma" panose="020B0604030504040204" pitchFamily="34" charset="0"/>
              </a:rPr>
              <a:t>, el síndrome de Turner, el síndrome de Ehlers-Danlos y el síndrome de Down</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La resonancia magnética fetal, que ayuda a la caracterización morfológica y a la identificación de anomalías anatómicas, puede mostrar inhomogeneidad bilateral del parénquima pulmonar en imágenes ponderadas en T2, Se observa una alta intensidad de señal en el intersticio pulmonar, un hallazgo que a menudo se asocia con derrame pleural</a:t>
            </a:r>
          </a:p>
        </p:txBody>
      </p:sp>
    </p:spTree>
    <p:extLst>
      <p:ext uri="{BB962C8B-B14F-4D97-AF65-F5344CB8AC3E}">
        <p14:creationId xmlns:p14="http://schemas.microsoft.com/office/powerpoint/2010/main" val="2827042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9"/>
            <a:ext cx="10515600" cy="484880"/>
          </a:xfrm>
        </p:spPr>
        <p:txBody>
          <a:bodyPr>
            <a:normAutofit/>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LINFANGIECTASIA PULMONAR CONGÉNITA</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5512158"/>
            <a:ext cx="10515600" cy="1122383"/>
          </a:xfrm>
        </p:spPr>
        <p:txBody>
          <a:bodyPr>
            <a:normAutofit fontScale="85000" lnSpcReduction="10000"/>
          </a:bodyPr>
          <a:lstStyle/>
          <a:p>
            <a:pPr algn="just"/>
            <a:r>
              <a:rPr lang="es-AR" dirty="0"/>
              <a:t>Figura 10 Linfangiectasia pulmonar congénita en un feto a las 34 semanas de gestación. La imagen de RM ponderada en T2 coronal muestra el parénquima pulmonar con una intensidad de señal heterogénea. También se observan varias estructuras lineales hiperintensas (flechas), lo que sugiere un agrandamiento de los vasos linfáticos.</a:t>
            </a:r>
            <a:endParaRPr lang="es-AR" sz="1400" dirty="0">
              <a:latin typeface="Tahoma" panose="020B0604030504040204" pitchFamily="34" charset="0"/>
              <a:ea typeface="Tahoma" panose="020B0604030504040204" pitchFamily="34" charset="0"/>
              <a:cs typeface="Tahoma" panose="020B0604030504040204" pitchFamily="34" charset="0"/>
            </a:endParaRPr>
          </a:p>
        </p:txBody>
      </p:sp>
      <p:pic>
        <p:nvPicPr>
          <p:cNvPr id="22530" name="Picture 2" descr="Figura 10">
            <a:extLst>
              <a:ext uri="{FF2B5EF4-FFF2-40B4-BE49-F238E27FC236}">
                <a16:creationId xmlns:a16="http://schemas.microsoft.com/office/drawing/2014/main" id="{6834BE5A-7A2B-4EA9-8074-C6FA3C8DE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350" y="708339"/>
            <a:ext cx="43053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259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515155"/>
            <a:ext cx="10515600" cy="909883"/>
          </a:xfrm>
        </p:spPr>
        <p:txBody>
          <a:bodyPr>
            <a:normAutofit/>
          </a:bodyPr>
          <a:lstStyle/>
          <a:p>
            <a:r>
              <a:rPr lang="es-AR" sz="2800" b="1" dirty="0">
                <a:latin typeface="Tahoma" panose="020B0604030504040204" pitchFamily="34" charset="0"/>
                <a:ea typeface="Tahoma" panose="020B0604030504040204" pitchFamily="34" charset="0"/>
                <a:cs typeface="Tahoma" panose="020B0604030504040204" pitchFamily="34" charset="0"/>
              </a:rPr>
              <a:t>Conclusiones</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2318197"/>
            <a:ext cx="10515600" cy="1906073"/>
          </a:xfrm>
        </p:spPr>
        <p:txBody>
          <a:bodyPr>
            <a:normAutofit lnSpcReduction="10000"/>
          </a:bodyPr>
          <a:lstStyle/>
          <a:p>
            <a:pPr algn="just"/>
            <a:r>
              <a:rPr lang="es-AR" dirty="0">
                <a:latin typeface="Tahoma" panose="020B0604030504040204" pitchFamily="34" charset="0"/>
                <a:ea typeface="Tahoma" panose="020B0604030504040204" pitchFamily="34" charset="0"/>
                <a:cs typeface="Tahoma" panose="020B0604030504040204" pitchFamily="34" charset="0"/>
              </a:rPr>
              <a:t>Las malformaciones congénitas del tórax generalmente se evalúan en el período prenatal con ecografía, pero la RM es una técnica complementaria importante. Pueden variar desde anomalías pequeñas y asintomáticas hasta grandes masas que ocupan espacio y requieren tratamiento quirúrgico inmediato. La información obtenida con la RM fetal puede ser útil para proporcionar una evaluación detallada del tórax, permitiendo una planificación temprana del manejo prenatal</a:t>
            </a:r>
          </a:p>
        </p:txBody>
      </p:sp>
      <p:sp>
        <p:nvSpPr>
          <p:cNvPr id="4" name="Marcador de contenido 2">
            <a:extLst>
              <a:ext uri="{FF2B5EF4-FFF2-40B4-BE49-F238E27FC236}">
                <a16:creationId xmlns:a16="http://schemas.microsoft.com/office/drawing/2014/main" id="{1983D08D-C851-49F2-829F-E7CA335EA2F0}"/>
              </a:ext>
            </a:extLst>
          </p:cNvPr>
          <p:cNvSpPr txBox="1">
            <a:spLocks/>
          </p:cNvSpPr>
          <p:nvPr/>
        </p:nvSpPr>
        <p:spPr>
          <a:xfrm>
            <a:off x="838200" y="5720591"/>
            <a:ext cx="10515600" cy="40139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es-AR" dirty="0">
                <a:latin typeface="Tahoma" panose="020B0604030504040204" pitchFamily="34" charset="0"/>
                <a:ea typeface="Tahoma" panose="020B0604030504040204" pitchFamily="34" charset="0"/>
                <a:cs typeface="Tahoma" panose="020B0604030504040204" pitchFamily="34" charset="0"/>
                <a:hlinkClick r:id="rId2"/>
              </a:rPr>
              <a:t>https://pubs.rsna.org/doi/10.1148/rg.302095113</a:t>
            </a:r>
            <a:r>
              <a:rPr lang="es-AR"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371333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90112"/>
            <a:ext cx="10515600" cy="484880"/>
          </a:xfrm>
        </p:spPr>
        <p:txBody>
          <a:bodyPr>
            <a:noAutofit/>
          </a:bodyPr>
          <a:lstStyle/>
          <a:p>
            <a:pPr algn="ctr"/>
            <a:r>
              <a:rPr lang="es-AR" sz="8000" b="1" dirty="0">
                <a:latin typeface="Tahoma" panose="020B0604030504040204" pitchFamily="34" charset="0"/>
                <a:ea typeface="Tahoma" panose="020B0604030504040204" pitchFamily="34" charset="0"/>
                <a:cs typeface="Tahoma" panose="020B0604030504040204" pitchFamily="34" charset="0"/>
              </a:rPr>
              <a:t>GRACIAS</a:t>
            </a:r>
          </a:p>
        </p:txBody>
      </p:sp>
      <p:pic>
        <p:nvPicPr>
          <p:cNvPr id="6" name="Imagen 5">
            <a:extLst>
              <a:ext uri="{FF2B5EF4-FFF2-40B4-BE49-F238E27FC236}">
                <a16:creationId xmlns:a16="http://schemas.microsoft.com/office/drawing/2014/main" id="{56273094-FEA7-497A-A023-55301420091B}"/>
              </a:ext>
            </a:extLst>
          </p:cNvPr>
          <p:cNvPicPr>
            <a:picLocks noChangeAspect="1"/>
          </p:cNvPicPr>
          <p:nvPr/>
        </p:nvPicPr>
        <p:blipFill>
          <a:blip r:embed="rId2"/>
          <a:stretch>
            <a:fillRect/>
          </a:stretch>
        </p:blipFill>
        <p:spPr>
          <a:xfrm>
            <a:off x="2807595" y="1867437"/>
            <a:ext cx="6393272" cy="4458011"/>
          </a:xfrm>
          <a:prstGeom prst="rect">
            <a:avLst/>
          </a:prstGeom>
        </p:spPr>
      </p:pic>
    </p:spTree>
    <p:extLst>
      <p:ext uri="{BB962C8B-B14F-4D97-AF65-F5344CB8AC3E}">
        <p14:creationId xmlns:p14="http://schemas.microsoft.com/office/powerpoint/2010/main" val="180314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6230D-9C3B-4478-B5B8-F2FEDE69ECDA}"/>
              </a:ext>
            </a:extLst>
          </p:cNvPr>
          <p:cNvSpPr>
            <a:spLocks noGrp="1"/>
          </p:cNvSpPr>
          <p:nvPr>
            <p:ph type="title"/>
          </p:nvPr>
        </p:nvSpPr>
        <p:spPr>
          <a:xfrm>
            <a:off x="1624905" y="2393230"/>
            <a:ext cx="9404723" cy="1582144"/>
          </a:xfrm>
        </p:spPr>
        <p:txBody>
          <a:bodyPr/>
          <a:lstStyle/>
          <a:p>
            <a:pPr algn="ctr"/>
            <a:r>
              <a:rPr lang="es-AR" b="1" dirty="0">
                <a:latin typeface="Tahoma" panose="020B0604030504040204" pitchFamily="34" charset="0"/>
                <a:ea typeface="Tahoma" panose="020B0604030504040204" pitchFamily="34" charset="0"/>
                <a:cs typeface="Tahoma" panose="020B0604030504040204" pitchFamily="34" charset="0"/>
              </a:rPr>
              <a:t>TIPOS DE MALFORMACIONES CONGÉNITAS EN EL TORAX</a:t>
            </a:r>
          </a:p>
        </p:txBody>
      </p:sp>
    </p:spTree>
    <p:extLst>
      <p:ext uri="{BB962C8B-B14F-4D97-AF65-F5344CB8AC3E}">
        <p14:creationId xmlns:p14="http://schemas.microsoft.com/office/powerpoint/2010/main" val="56348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8"/>
            <a:ext cx="10515600" cy="909883"/>
          </a:xfrm>
        </p:spPr>
        <p:txBody>
          <a:bodyPr>
            <a:normAutofit/>
          </a:bodyPr>
          <a:lstStyle/>
          <a:p>
            <a:r>
              <a:rPr lang="es-AR" sz="2800" b="1" dirty="0">
                <a:latin typeface="Tahoma" panose="020B0604030504040204" pitchFamily="34" charset="0"/>
                <a:ea typeface="Tahoma" panose="020B0604030504040204" pitchFamily="34" charset="0"/>
                <a:cs typeface="Tahoma" panose="020B0604030504040204" pitchFamily="34" charset="0"/>
              </a:rPr>
              <a:t>Malformación adenomatoidea quística congénita</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1133341"/>
            <a:ext cx="10515600" cy="5138670"/>
          </a:xfrm>
        </p:spPr>
        <p:txBody>
          <a:bodyPr>
            <a:normAutofit fontScale="92500" lnSpcReduction="10000"/>
          </a:bodyPr>
          <a:lstStyle/>
          <a:p>
            <a:pPr algn="just"/>
            <a:r>
              <a:rPr lang="es-AR" dirty="0">
                <a:latin typeface="Tahoma" panose="020B0604030504040204" pitchFamily="34" charset="0"/>
                <a:ea typeface="Tahoma" panose="020B0604030504040204" pitchFamily="34" charset="0"/>
                <a:cs typeface="Tahoma" panose="020B0604030504040204" pitchFamily="34" charset="0"/>
              </a:rPr>
              <a:t>La CCAM es la malformación pulmonar más comúnmente diagnosticada en pacientes prenatales y representa del 30% al 40% de todas las enfermedades congénitas.</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Estas malformaciones se caracterizan por una ramificación anormal de los bronquiolos inmaduros, con una falta de desarrollo alveolar normal. </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La RM fetal puede ayudar tanto en la evaluación de CCAM como en la evaluación del desarrollo del pulmón restante.</a:t>
            </a:r>
          </a:p>
          <a:p>
            <a:pPr algn="just"/>
            <a:endParaRPr lang="es-AR" sz="2000"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Se pueden identificar tres subtipos histopatológicos predominantes de CCAM. El tipo I se compone de quistes grandes simples o múltiples (3–10 cm de diámetro) rodeados de quistes más pequeños y un parénquima normal comprimido. El tipo II está compuesto por varios quistes más pequeños (0.5–2 cm) cubiertos por células epiteliales cúbicas o columnares, con una delgada capa fibromuscular subyacente. El tipo III consiste en pequeñas lesiones quísticas que rara vez son mayores de 0.2 cm de diámetro.</a:t>
            </a:r>
            <a:endParaRPr lang="es-AR"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2267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9"/>
            <a:ext cx="10515600" cy="484880"/>
          </a:xfrm>
        </p:spPr>
        <p:txBody>
          <a:bodyPr>
            <a:normAutofit/>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MALFORMACIÓN ADENOMATOIDEA QUÍSTICA CONGÉNITA</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5728102"/>
            <a:ext cx="10515600" cy="634109"/>
          </a:xfrm>
        </p:spPr>
        <p:txBody>
          <a:bodyPr>
            <a:normAutofit/>
          </a:bodyPr>
          <a:lstStyle/>
          <a:p>
            <a:pPr algn="just"/>
            <a:r>
              <a:rPr lang="es-AR" sz="1400" dirty="0">
                <a:latin typeface="Tahoma" panose="020B0604030504040204" pitchFamily="34" charset="0"/>
                <a:ea typeface="Tahoma" panose="020B0604030504040204" pitchFamily="34" charset="0"/>
                <a:cs typeface="Tahoma" panose="020B0604030504040204" pitchFamily="34" charset="0"/>
              </a:rPr>
              <a:t>CCAM tipo I en un feto a las 27 semanas de gestación. (a) La ecografía muestra múltiples quistes anecoicos grandes en el hemitórax izquierdo (flechas rectas) con </a:t>
            </a:r>
            <a:r>
              <a:rPr lang="es-AR" sz="1400" dirty="0" err="1">
                <a:latin typeface="Tahoma" panose="020B0604030504040204" pitchFamily="34" charset="0"/>
                <a:ea typeface="Tahoma" panose="020B0604030504040204" pitchFamily="34" charset="0"/>
                <a:cs typeface="Tahoma" panose="020B0604030504040204" pitchFamily="34" charset="0"/>
              </a:rPr>
              <a:t>dextroposición</a:t>
            </a:r>
            <a:r>
              <a:rPr lang="es-AR" sz="1400" dirty="0">
                <a:latin typeface="Tahoma" panose="020B0604030504040204" pitchFamily="34" charset="0"/>
                <a:ea typeface="Tahoma" panose="020B0604030504040204" pitchFamily="34" charset="0"/>
                <a:cs typeface="Tahoma" panose="020B0604030504040204" pitchFamily="34" charset="0"/>
              </a:rPr>
              <a:t> del corazón (flecha curva).</a:t>
            </a:r>
          </a:p>
        </p:txBody>
      </p:sp>
      <p:pic>
        <p:nvPicPr>
          <p:cNvPr id="1026" name="Picture 2">
            <a:extLst>
              <a:ext uri="{FF2B5EF4-FFF2-40B4-BE49-F238E27FC236}">
                <a16:creationId xmlns:a16="http://schemas.microsoft.com/office/drawing/2014/main" id="{9A99F251-B8FF-4B46-8E3F-2E5F17408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353" y="1035989"/>
            <a:ext cx="5374954" cy="436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252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9"/>
            <a:ext cx="10515600" cy="484880"/>
          </a:xfrm>
        </p:spPr>
        <p:txBody>
          <a:bodyPr>
            <a:normAutofit/>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MALFORMACIÓN ADENOMATOIDEA QUÍSTICA CONGÉNITA</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5437790"/>
            <a:ext cx="10515600" cy="925358"/>
          </a:xfrm>
        </p:spPr>
        <p:txBody>
          <a:bodyPr>
            <a:normAutofit/>
          </a:bodyPr>
          <a:lstStyle/>
          <a:p>
            <a:pPr algn="just"/>
            <a:r>
              <a:rPr lang="es-AR" sz="1400" dirty="0">
                <a:latin typeface="Tahoma" panose="020B0604030504040204" pitchFamily="34" charset="0"/>
                <a:ea typeface="Tahoma" panose="020B0604030504040204" pitchFamily="34" charset="0"/>
                <a:cs typeface="Tahoma" panose="020B0604030504040204" pitchFamily="34" charset="0"/>
              </a:rPr>
              <a:t>CCAM tipo I en un feto a las 27 semanas de gestación. (b, c) Las imágenes de RM ponderadas en T2 axial (b) y coronal (c) muestran una gran masa multiquística con alta intensidad de señal que ocupa el hemitórax izquierdo (flecha recta). Tenga en cuenta el efecto de masa, con desplazamiento mediastínico a la derecha (flecha curva)</a:t>
            </a:r>
          </a:p>
        </p:txBody>
      </p:sp>
      <p:pic>
        <p:nvPicPr>
          <p:cNvPr id="2050" name="Picture 2">
            <a:extLst>
              <a:ext uri="{FF2B5EF4-FFF2-40B4-BE49-F238E27FC236}">
                <a16:creationId xmlns:a16="http://schemas.microsoft.com/office/drawing/2014/main" id="{0A064714-880C-4A44-8911-EA54327870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913" y="957531"/>
            <a:ext cx="4762500" cy="4067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0FC015B-B29E-4809-876D-58FAFA8F0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674" y="957531"/>
            <a:ext cx="5254748"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710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8"/>
            <a:ext cx="10515600" cy="909883"/>
          </a:xfrm>
        </p:spPr>
        <p:txBody>
          <a:bodyPr>
            <a:normAutofit/>
          </a:bodyPr>
          <a:lstStyle/>
          <a:p>
            <a:r>
              <a:rPr lang="es-AR" sz="2800" b="1" dirty="0">
                <a:latin typeface="Tahoma" panose="020B0604030504040204" pitchFamily="34" charset="0"/>
                <a:ea typeface="Tahoma" panose="020B0604030504040204" pitchFamily="34" charset="0"/>
                <a:cs typeface="Tahoma" panose="020B0604030504040204" pitchFamily="34" charset="0"/>
              </a:rPr>
              <a:t>Malformación adenomatoidea quística congénita</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1133341"/>
            <a:ext cx="10515600" cy="5138670"/>
          </a:xfrm>
        </p:spPr>
        <p:txBody>
          <a:bodyPr>
            <a:normAutofit fontScale="92500" lnSpcReduction="20000"/>
          </a:bodyPr>
          <a:lstStyle/>
          <a:p>
            <a:pPr algn="just"/>
            <a:r>
              <a:rPr lang="es-AR" dirty="0">
                <a:latin typeface="Tahoma" panose="020B0604030504040204" pitchFamily="34" charset="0"/>
                <a:ea typeface="Tahoma" panose="020B0604030504040204" pitchFamily="34" charset="0"/>
                <a:cs typeface="Tahoma" panose="020B0604030504040204" pitchFamily="34" charset="0"/>
              </a:rPr>
              <a:t>El diagnóstico diferencial para CCAM incluye quiste </a:t>
            </a:r>
            <a:r>
              <a:rPr lang="es-AR" dirty="0" err="1">
                <a:latin typeface="Tahoma" panose="020B0604030504040204" pitchFamily="34" charset="0"/>
                <a:ea typeface="Tahoma" panose="020B0604030504040204" pitchFamily="34" charset="0"/>
                <a:cs typeface="Tahoma" panose="020B0604030504040204" pitchFamily="34" charset="0"/>
              </a:rPr>
              <a:t>broncogénico</a:t>
            </a:r>
            <a:r>
              <a:rPr lang="es-AR" dirty="0">
                <a:latin typeface="Tahoma" panose="020B0604030504040204" pitchFamily="34" charset="0"/>
                <a:ea typeface="Tahoma" panose="020B0604030504040204" pitchFamily="34" charset="0"/>
                <a:cs typeface="Tahoma" panose="020B0604030504040204" pitchFamily="34" charset="0"/>
              </a:rPr>
              <a:t> (CCAM tipo I) y BPS (CCAM tipo III). Aunque los quistes broncogénicos suelen aislarse dentro de la región </a:t>
            </a:r>
            <a:r>
              <a:rPr lang="es-AR" dirty="0" err="1">
                <a:latin typeface="Tahoma" panose="020B0604030504040204" pitchFamily="34" charset="0"/>
                <a:ea typeface="Tahoma" panose="020B0604030504040204" pitchFamily="34" charset="0"/>
                <a:cs typeface="Tahoma" panose="020B0604030504040204" pitchFamily="34" charset="0"/>
              </a:rPr>
              <a:t>carinal</a:t>
            </a:r>
            <a:r>
              <a:rPr lang="es-AR" dirty="0">
                <a:latin typeface="Tahoma" panose="020B0604030504040204" pitchFamily="34" charset="0"/>
                <a:ea typeface="Tahoma" panose="020B0604030504040204" pitchFamily="34" charset="0"/>
                <a:cs typeface="Tahoma" panose="020B0604030504040204" pitchFamily="34" charset="0"/>
              </a:rPr>
              <a:t>, en aproximadamente el 15% de los casos el quiste es intraparenquimatoso </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La diferenciación entre CCAM tipo I y BPS (secuestro bronco-pulmonar) es un desafío y se basa en la vascularización. A diferencia de BPS, CCAM se comunica con el árbol traqueobronquial y tiene un suministro de sangre arterial y drenaje venoso de la circulación pulmonar.</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La presencia de hidropesía fetal es el principal indicador de un mal resultado, y generalmente es una indicación de intervención fetal. Los bebés que presentan un sistema pulmonar significativamente comprometido deben ser tratados con extirpación quirúrgica de la masa tan pronto como el paciente esté estabilizado</a:t>
            </a:r>
          </a:p>
          <a:p>
            <a:pPr algn="just"/>
            <a:endParaRPr lang="es-AR" dirty="0">
              <a:latin typeface="Tahoma" panose="020B0604030504040204" pitchFamily="34" charset="0"/>
              <a:ea typeface="Tahoma" panose="020B0604030504040204" pitchFamily="34" charset="0"/>
              <a:cs typeface="Tahoma" panose="020B0604030504040204" pitchFamily="34" charset="0"/>
            </a:endParaRPr>
          </a:p>
          <a:p>
            <a:pPr algn="just"/>
            <a:r>
              <a:rPr lang="es-AR" dirty="0">
                <a:latin typeface="Tahoma" panose="020B0604030504040204" pitchFamily="34" charset="0"/>
                <a:ea typeface="Tahoma" panose="020B0604030504040204" pitchFamily="34" charset="0"/>
                <a:cs typeface="Tahoma" panose="020B0604030504040204" pitchFamily="34" charset="0"/>
              </a:rPr>
              <a:t>En muchos casos de CCAM, la malformación disminuye progresivamente de tamaño durante el tercer trimestre y se resuelve el desplazamiento mediastínico, de modo que el bebé está asintomático al nacer</a:t>
            </a:r>
            <a:endParaRPr lang="es-AR"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2404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9E5F0-9264-43ED-BB8D-E184A5D3512C}"/>
              </a:ext>
            </a:extLst>
          </p:cNvPr>
          <p:cNvSpPr>
            <a:spLocks noGrp="1"/>
          </p:cNvSpPr>
          <p:nvPr>
            <p:ph type="title"/>
          </p:nvPr>
        </p:nvSpPr>
        <p:spPr>
          <a:xfrm>
            <a:off x="838200" y="223459"/>
            <a:ext cx="10515600" cy="484880"/>
          </a:xfrm>
        </p:spPr>
        <p:txBody>
          <a:bodyPr>
            <a:normAutofit/>
          </a:bodyPr>
          <a:lstStyle/>
          <a:p>
            <a:pPr algn="ctr"/>
            <a:r>
              <a:rPr lang="es-AR" sz="2000" b="1" dirty="0">
                <a:latin typeface="Tahoma" panose="020B0604030504040204" pitchFamily="34" charset="0"/>
                <a:ea typeface="Tahoma" panose="020B0604030504040204" pitchFamily="34" charset="0"/>
                <a:cs typeface="Tahoma" panose="020B0604030504040204" pitchFamily="34" charset="0"/>
              </a:rPr>
              <a:t>MALFORMACIÓN ADENOMATOIDEA QUÍSTICA CONGÉNITA</a:t>
            </a:r>
          </a:p>
        </p:txBody>
      </p:sp>
      <p:sp>
        <p:nvSpPr>
          <p:cNvPr id="3" name="Marcador de contenido 2">
            <a:extLst>
              <a:ext uri="{FF2B5EF4-FFF2-40B4-BE49-F238E27FC236}">
                <a16:creationId xmlns:a16="http://schemas.microsoft.com/office/drawing/2014/main" id="{3B984E45-02A6-4867-BFA5-D61E27637599}"/>
              </a:ext>
            </a:extLst>
          </p:cNvPr>
          <p:cNvSpPr>
            <a:spLocks noGrp="1"/>
          </p:cNvSpPr>
          <p:nvPr>
            <p:ph idx="1"/>
          </p:nvPr>
        </p:nvSpPr>
        <p:spPr>
          <a:xfrm>
            <a:off x="838200" y="5664781"/>
            <a:ext cx="10515600" cy="875763"/>
          </a:xfrm>
        </p:spPr>
        <p:txBody>
          <a:bodyPr>
            <a:normAutofit/>
          </a:bodyPr>
          <a:lstStyle/>
          <a:p>
            <a:pPr algn="just"/>
            <a:r>
              <a:rPr lang="es-AR" sz="1400" dirty="0">
                <a:latin typeface="Tahoma" panose="020B0604030504040204" pitchFamily="34" charset="0"/>
                <a:ea typeface="Tahoma" panose="020B0604030504040204" pitchFamily="34" charset="0"/>
                <a:cs typeface="Tahoma" panose="020B0604030504040204" pitchFamily="34" charset="0"/>
              </a:rPr>
              <a:t>Condición mixta BPS-CCAM tipo I en un feto a las 31 semanas de gestación. (a) La ecografía Doppler de color coronal muestra un pulmón izquierdo agrandado e hiperecoico, con un quiste anecoico en el lóbulo superior (flecha). Tenga en cuenta el vaso de alimentación que surge de la aorta. </a:t>
            </a:r>
          </a:p>
        </p:txBody>
      </p:sp>
      <p:pic>
        <p:nvPicPr>
          <p:cNvPr id="3074" name="Picture 2">
            <a:extLst>
              <a:ext uri="{FF2B5EF4-FFF2-40B4-BE49-F238E27FC236}">
                <a16:creationId xmlns:a16="http://schemas.microsoft.com/office/drawing/2014/main" id="{5F6B59D1-1C3D-4509-A916-073A3EFD54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479" y="708338"/>
            <a:ext cx="4792483" cy="4821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203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179</TotalTime>
  <Words>2809</Words>
  <Application>Microsoft Office PowerPoint</Application>
  <PresentationFormat>Panorámica</PresentationFormat>
  <Paragraphs>140</Paragraphs>
  <Slides>36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36</vt:i4>
      </vt:variant>
    </vt:vector>
  </HeadingPairs>
  <TitlesOfParts>
    <vt:vector size="41" baseType="lpstr">
      <vt:lpstr>Arial</vt:lpstr>
      <vt:lpstr>Century Gothic</vt:lpstr>
      <vt:lpstr>Tahoma</vt:lpstr>
      <vt:lpstr>Wingdings 3</vt:lpstr>
      <vt:lpstr>Ion</vt:lpstr>
      <vt:lpstr>Presentación de PowerPoint</vt:lpstr>
      <vt:lpstr>Introducción</vt:lpstr>
      <vt:lpstr>Técnica de imagen de RM fetal y anatomía pulmonar normal</vt:lpstr>
      <vt:lpstr>TIPOS DE MALFORMACIONES CONGÉNITAS EN EL TORAX</vt:lpstr>
      <vt:lpstr>Malformación adenomatoidea quística congénita</vt:lpstr>
      <vt:lpstr>MALFORMACIÓN ADENOMATOIDEA QUÍSTICA CONGÉNITA</vt:lpstr>
      <vt:lpstr>MALFORMACIÓN ADENOMATOIDEA QUÍSTICA CONGÉNITA</vt:lpstr>
      <vt:lpstr>Malformación adenomatoidea quística congénita</vt:lpstr>
      <vt:lpstr>MALFORMACIÓN ADENOMATOIDEA QUÍSTICA CONGÉNITA</vt:lpstr>
      <vt:lpstr>MALFORMACIÓN ADENOMATOIDEA QUÍSTICA CONGÉNITA</vt:lpstr>
      <vt:lpstr>Secuestro broncopulmonar</vt:lpstr>
      <vt:lpstr>SECUESTRO BRONCOPULMONAR</vt:lpstr>
      <vt:lpstr>SECUESTRO BRONCOPULMONAR</vt:lpstr>
      <vt:lpstr>Secuestro broncopulmonar</vt:lpstr>
      <vt:lpstr>Hernia Diafragmática Congénita</vt:lpstr>
      <vt:lpstr>HERNIA DIAFRAGMÁTICA CONGÉNITA</vt:lpstr>
      <vt:lpstr>HERNIA DIAFRAGMÁTICA CONGÉNITA</vt:lpstr>
      <vt:lpstr>HERNIA DIAFRAGMÁTICA CONGÉNITA</vt:lpstr>
      <vt:lpstr>Hidrotórax Congénito</vt:lpstr>
      <vt:lpstr>HIDROTÓRAX CONGÉNITO</vt:lpstr>
      <vt:lpstr>HIDROTÓRAX CONGÉNITO</vt:lpstr>
      <vt:lpstr>Síndrome de obstrucción congénita de las vías respiratorias altas</vt:lpstr>
      <vt:lpstr>SÍNDROME DE OBSTRUCCIÓN CONGÉNITA DE LAS VÍAS RESPIRATORIAS ALTAS</vt:lpstr>
      <vt:lpstr>Quistes broncogénicos congénitos</vt:lpstr>
      <vt:lpstr>QUISTES BRONCOGÉNICOS CONGÉNITOS</vt:lpstr>
      <vt:lpstr>QUISTES BRONCOGÉNICOS CONGÉNITOS</vt:lpstr>
      <vt:lpstr>Atresia bronquial</vt:lpstr>
      <vt:lpstr>ATRESIA BRONQUIAL</vt:lpstr>
      <vt:lpstr>ATRESIA BRONQUIAL</vt:lpstr>
      <vt:lpstr>ATRESIA BRONQUIAL</vt:lpstr>
      <vt:lpstr>Malformación arteriovenosa pulmonar</vt:lpstr>
      <vt:lpstr>MALFORMACIÓN ARTERIOVENOSA PULMONAR</vt:lpstr>
      <vt:lpstr>Linfangiectasia pulmonar congénita</vt:lpstr>
      <vt:lpstr>LINFANGIECTASIA PULMONAR CONGÉNITA</vt:lpstr>
      <vt:lpstr>Conclusiones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27</cp:revision>
  <dcterms:created xsi:type="dcterms:W3CDTF">2020-04-27T03:32:47Z</dcterms:created>
  <dcterms:modified xsi:type="dcterms:W3CDTF">2020-04-27T06:32:25Z</dcterms:modified>
</cp:coreProperties>
</file>